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3" r:id="rId3"/>
    <p:sldId id="287" r:id="rId4"/>
    <p:sldId id="290" r:id="rId5"/>
    <p:sldId id="289" r:id="rId6"/>
    <p:sldId id="288" r:id="rId7"/>
    <p:sldId id="283" r:id="rId8"/>
    <p:sldId id="286" r:id="rId9"/>
    <p:sldId id="281" r:id="rId10"/>
    <p:sldId id="282" r:id="rId11"/>
    <p:sldId id="294" r:id="rId12"/>
    <p:sldId id="292" r:id="rId13"/>
    <p:sldId id="296" r:id="rId14"/>
    <p:sldId id="295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9361" autoAdjust="0"/>
  </p:normalViewPr>
  <p:slideViewPr>
    <p:cSldViewPr snapToGrid="0">
      <p:cViewPr varScale="1">
        <p:scale>
          <a:sx n="59" d="100"/>
          <a:sy n="59" d="100"/>
        </p:scale>
        <p:origin x="117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Bearing ha</c:v>
                </c:pt>
              </c:strCache>
            </c:strRef>
          </c:tx>
          <c:invertIfNegative val="0"/>
          <c:cat>
            <c:numRef>
              <c:f>Feuil1!$A$2:$A$14</c:f>
              <c:numCache>
                <c:formatCode>0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Feuil1!$B$2:$B$14</c:f>
              <c:numCache>
                <c:formatCode>#,##0</c:formatCode>
                <c:ptCount val="13"/>
                <c:pt idx="0">
                  <c:v>12300</c:v>
                </c:pt>
                <c:pt idx="1">
                  <c:v>10656</c:v>
                </c:pt>
                <c:pt idx="2">
                  <c:v>11751</c:v>
                </c:pt>
                <c:pt idx="3">
                  <c:v>11946</c:v>
                </c:pt>
                <c:pt idx="4">
                  <c:v>13815</c:v>
                </c:pt>
                <c:pt idx="5">
                  <c:v>15560</c:v>
                </c:pt>
                <c:pt idx="6">
                  <c:v>16639</c:v>
                </c:pt>
                <c:pt idx="7">
                  <c:v>15382</c:v>
                </c:pt>
                <c:pt idx="8">
                  <c:v>15055</c:v>
                </c:pt>
                <c:pt idx="9">
                  <c:v>14000</c:v>
                </c:pt>
                <c:pt idx="10">
                  <c:v>12500</c:v>
                </c:pt>
                <c:pt idx="12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3F-4C0A-B00D-2CFB4EF8A3A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Young trees</c:v>
                </c:pt>
              </c:strCache>
            </c:strRef>
          </c:tx>
          <c:invertIfNegative val="0"/>
          <c:cat>
            <c:numRef>
              <c:f>Feuil1!$A$2:$A$14</c:f>
              <c:numCache>
                <c:formatCode>0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Feuil1!$C$2:$C$14</c:f>
              <c:numCache>
                <c:formatCode>#,##0</c:formatCode>
                <c:ptCount val="13"/>
                <c:pt idx="0">
                  <c:v>3000</c:v>
                </c:pt>
                <c:pt idx="1">
                  <c:v>3000</c:v>
                </c:pt>
                <c:pt idx="2">
                  <c:v>6500</c:v>
                </c:pt>
                <c:pt idx="3">
                  <c:v>3500</c:v>
                </c:pt>
                <c:pt idx="4">
                  <c:v>1704</c:v>
                </c:pt>
                <c:pt idx="5">
                  <c:v>606</c:v>
                </c:pt>
                <c:pt idx="6">
                  <c:v>500</c:v>
                </c:pt>
                <c:pt idx="7">
                  <c:v>1500</c:v>
                </c:pt>
                <c:pt idx="12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3F-4C0A-B00D-2CFB4EF8A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2296072"/>
        <c:axId val="712296464"/>
      </c:barChart>
      <c:catAx>
        <c:axId val="7122960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12296464"/>
        <c:crosses val="autoZero"/>
        <c:auto val="1"/>
        <c:lblAlgn val="ctr"/>
        <c:lblOffset val="100"/>
        <c:noMultiLvlLbl val="0"/>
      </c:catAx>
      <c:valAx>
        <c:axId val="712296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12296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Crop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cat>
            <c:numRef>
              <c:f>Feuil1!$A$2:$A$14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 formatCode="0">
                  <c:v>2017</c:v>
                </c:pt>
                <c:pt idx="9" formatCode="0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Feuil1!$C$2:$C$14</c:f>
              <c:numCache>
                <c:formatCode>#,##0</c:formatCode>
                <c:ptCount val="13"/>
                <c:pt idx="0">
                  <c:v>41632</c:v>
                </c:pt>
                <c:pt idx="1">
                  <c:v>48400</c:v>
                </c:pt>
                <c:pt idx="2">
                  <c:v>28106</c:v>
                </c:pt>
                <c:pt idx="3">
                  <c:v>42082</c:v>
                </c:pt>
                <c:pt idx="4">
                  <c:v>31755</c:v>
                </c:pt>
                <c:pt idx="5">
                  <c:v>35672</c:v>
                </c:pt>
                <c:pt idx="6">
                  <c:v>36325</c:v>
                </c:pt>
                <c:pt idx="7">
                  <c:v>52620</c:v>
                </c:pt>
                <c:pt idx="8">
                  <c:v>48282</c:v>
                </c:pt>
                <c:pt idx="9">
                  <c:v>34000</c:v>
                </c:pt>
                <c:pt idx="10">
                  <c:v>35000</c:v>
                </c:pt>
                <c:pt idx="12">
                  <c:v>47000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5F-4447-A176-C8BEE18F20D8}"/>
            </c:ext>
          </c:extLst>
        </c:ser>
        <c:ser>
          <c:idx val="0"/>
          <c:order val="1"/>
          <c:tx>
            <c:strRef>
              <c:f>Feuil1!$B$1</c:f>
              <c:strCache>
                <c:ptCount val="1"/>
                <c:pt idx="0">
                  <c:v>Beginning stocks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Feuil1!$A$2:$A$14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 formatCode="0">
                  <c:v>2017</c:v>
                </c:pt>
                <c:pt idx="9" formatCode="0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Feuil1!$B$2:$B$14</c:f>
              <c:numCache>
                <c:formatCode>#,##0</c:formatCode>
                <c:ptCount val="13"/>
                <c:pt idx="0">
                  <c:v>20760</c:v>
                </c:pt>
                <c:pt idx="1">
                  <c:v>25046</c:v>
                </c:pt>
                <c:pt idx="2">
                  <c:v>33738</c:v>
                </c:pt>
                <c:pt idx="3">
                  <c:v>23263</c:v>
                </c:pt>
                <c:pt idx="4">
                  <c:v>24264</c:v>
                </c:pt>
                <c:pt idx="5">
                  <c:v>15699</c:v>
                </c:pt>
                <c:pt idx="6">
                  <c:v>14989</c:v>
                </c:pt>
                <c:pt idx="7">
                  <c:v>20615</c:v>
                </c:pt>
                <c:pt idx="8">
                  <c:v>39430</c:v>
                </c:pt>
                <c:pt idx="9">
                  <c:v>50944</c:v>
                </c:pt>
                <c:pt idx="10">
                  <c:v>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5F-4447-A176-C8BEE18F2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163304"/>
        <c:axId val="421163696"/>
      </c:barChart>
      <c:catAx>
        <c:axId val="421163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21163696"/>
        <c:crosses val="autoZero"/>
        <c:auto val="1"/>
        <c:lblAlgn val="ctr"/>
        <c:lblOffset val="100"/>
        <c:noMultiLvlLbl val="0"/>
      </c:catAx>
      <c:valAx>
        <c:axId val="4211636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211633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Bearing ha</c:v>
                </c:pt>
              </c:strCache>
            </c:strRef>
          </c:tx>
          <c:invertIfNegative val="0"/>
          <c:cat>
            <c:numRef>
              <c:f>Feuil1!$A$2:$A$14</c:f>
              <c:numCache>
                <c:formatCode>0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Feuil1!$B$2:$B$14</c:f>
              <c:numCache>
                <c:formatCode>#,##0</c:formatCode>
                <c:ptCount val="13"/>
                <c:pt idx="0">
                  <c:v>460</c:v>
                </c:pt>
                <c:pt idx="1">
                  <c:v>470</c:v>
                </c:pt>
                <c:pt idx="2">
                  <c:v>465</c:v>
                </c:pt>
                <c:pt idx="3">
                  <c:v>460</c:v>
                </c:pt>
                <c:pt idx="4">
                  <c:v>385</c:v>
                </c:pt>
                <c:pt idx="5">
                  <c:v>365</c:v>
                </c:pt>
                <c:pt idx="6">
                  <c:v>355</c:v>
                </c:pt>
                <c:pt idx="7">
                  <c:v>355</c:v>
                </c:pt>
                <c:pt idx="8">
                  <c:v>370</c:v>
                </c:pt>
                <c:pt idx="9">
                  <c:v>380</c:v>
                </c:pt>
                <c:pt idx="10">
                  <c:v>390</c:v>
                </c:pt>
                <c:pt idx="12">
                  <c:v>610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3F-4C0A-B00D-2CFB4EF8A3A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Young trees</c:v>
                </c:pt>
              </c:strCache>
            </c:strRef>
          </c:tx>
          <c:invertIfNegative val="0"/>
          <c:cat>
            <c:numRef>
              <c:f>Feuil1!$A$2:$A$14</c:f>
              <c:numCache>
                <c:formatCode>0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Feuil1!$C$2:$C$14</c:f>
              <c:numCache>
                <c:formatCode>#,##0</c:formatCode>
                <c:ptCount val="13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85</c:v>
                </c:pt>
                <c:pt idx="4">
                  <c:v>100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130</c:v>
                </c:pt>
                <c:pt idx="9">
                  <c:v>175</c:v>
                </c:pt>
                <c:pt idx="10">
                  <c:v>220</c:v>
                </c:pt>
                <c:pt idx="12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3F-4C0A-B00D-2CFB4EF8A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5322168"/>
        <c:axId val="715322560"/>
      </c:barChart>
      <c:catAx>
        <c:axId val="7153221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15322560"/>
        <c:crosses val="autoZero"/>
        <c:auto val="1"/>
        <c:lblAlgn val="ctr"/>
        <c:lblOffset val="100"/>
        <c:noMultiLvlLbl val="0"/>
      </c:catAx>
      <c:valAx>
        <c:axId val="7153225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15322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75721743343006"/>
          <c:y val="2.6642877769068932E-2"/>
          <c:w val="0.86241504522455514"/>
          <c:h val="0.7017576970146995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Crop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cat>
            <c:numRef>
              <c:f>Feuil1!$A$2:$A$14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 formatCode="0">
                  <c:v>2017</c:v>
                </c:pt>
                <c:pt idx="9" formatCode="0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Feuil1!$C$2:$C$14</c:f>
              <c:numCache>
                <c:formatCode>#,##0</c:formatCode>
                <c:ptCount val="13"/>
                <c:pt idx="0">
                  <c:v>1293</c:v>
                </c:pt>
                <c:pt idx="1">
                  <c:v>1250</c:v>
                </c:pt>
                <c:pt idx="2">
                  <c:v>1121</c:v>
                </c:pt>
                <c:pt idx="3">
                  <c:v>994</c:v>
                </c:pt>
                <c:pt idx="4">
                  <c:v>1417</c:v>
                </c:pt>
                <c:pt idx="5">
                  <c:v>1360</c:v>
                </c:pt>
                <c:pt idx="6">
                  <c:v>1200</c:v>
                </c:pt>
                <c:pt idx="7">
                  <c:v>1580</c:v>
                </c:pt>
                <c:pt idx="8">
                  <c:v>890</c:v>
                </c:pt>
                <c:pt idx="9">
                  <c:v>1350</c:v>
                </c:pt>
                <c:pt idx="10">
                  <c:v>1830</c:v>
                </c:pt>
                <c:pt idx="12">
                  <c:v>2440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5F-4447-A176-C8BEE18F20D8}"/>
            </c:ext>
          </c:extLst>
        </c:ser>
        <c:ser>
          <c:idx val="0"/>
          <c:order val="1"/>
          <c:tx>
            <c:strRef>
              <c:f>Feuil1!$B$1</c:f>
              <c:strCache>
                <c:ptCount val="1"/>
                <c:pt idx="0">
                  <c:v>Beginning stocks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Feuil1!$A$2:$A$14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 formatCode="0">
                  <c:v>2017</c:v>
                </c:pt>
                <c:pt idx="9" formatCode="0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Feuil1!$B$2:$B$14</c:f>
              <c:numCache>
                <c:formatCode>#,##0</c:formatCode>
                <c:ptCount val="13"/>
                <c:pt idx="0">
                  <c:v>290</c:v>
                </c:pt>
                <c:pt idx="1">
                  <c:v>240</c:v>
                </c:pt>
                <c:pt idx="2">
                  <c:v>200</c:v>
                </c:pt>
                <c:pt idx="3">
                  <c:v>180</c:v>
                </c:pt>
                <c:pt idx="4">
                  <c:v>180</c:v>
                </c:pt>
                <c:pt idx="5">
                  <c:v>450</c:v>
                </c:pt>
                <c:pt idx="6">
                  <c:v>480</c:v>
                </c:pt>
                <c:pt idx="7">
                  <c:v>430</c:v>
                </c:pt>
                <c:pt idx="8">
                  <c:v>650</c:v>
                </c:pt>
                <c:pt idx="9">
                  <c:v>380</c:v>
                </c:pt>
                <c:pt idx="10">
                  <c:v>480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5F-4447-A176-C8BEE18F2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5323344"/>
        <c:axId val="405847728"/>
      </c:barChart>
      <c:catAx>
        <c:axId val="71532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05847728"/>
        <c:crosses val="autoZero"/>
        <c:auto val="1"/>
        <c:lblAlgn val="ctr"/>
        <c:lblOffset val="100"/>
        <c:noMultiLvlLbl val="0"/>
      </c:catAx>
      <c:valAx>
        <c:axId val="4058477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153233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Bearing ha</c:v>
                </c:pt>
              </c:strCache>
            </c:strRef>
          </c:tx>
          <c:invertIfNegative val="0"/>
          <c:cat>
            <c:numRef>
              <c:f>Feuil1!$A$2:$A$14</c:f>
              <c:numCache>
                <c:formatCode>0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Feuil1!$B$2:$B$14</c:f>
              <c:numCache>
                <c:formatCode>#,##0</c:formatCode>
                <c:ptCount val="13"/>
                <c:pt idx="0">
                  <c:v>393</c:v>
                </c:pt>
                <c:pt idx="1">
                  <c:v>410</c:v>
                </c:pt>
                <c:pt idx="2">
                  <c:v>410</c:v>
                </c:pt>
                <c:pt idx="3">
                  <c:v>287</c:v>
                </c:pt>
                <c:pt idx="4">
                  <c:v>268</c:v>
                </c:pt>
                <c:pt idx="5">
                  <c:v>248</c:v>
                </c:pt>
                <c:pt idx="6">
                  <c:v>259</c:v>
                </c:pt>
                <c:pt idx="7">
                  <c:v>255</c:v>
                </c:pt>
                <c:pt idx="8">
                  <c:v>260</c:v>
                </c:pt>
                <c:pt idx="9">
                  <c:v>250</c:v>
                </c:pt>
                <c:pt idx="10">
                  <c:v>230</c:v>
                </c:pt>
                <c:pt idx="12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3F-4C0A-B00D-2CFB4EF8A3A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Young trees</c:v>
                </c:pt>
              </c:strCache>
            </c:strRef>
          </c:tx>
          <c:invertIfNegative val="0"/>
          <c:cat>
            <c:numRef>
              <c:f>Feuil1!$A$2:$A$14</c:f>
              <c:numCache>
                <c:formatCode>0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Feuil1!$C$2:$C$14</c:f>
              <c:numCache>
                <c:formatCode>#,##0</c:formatCode>
                <c:ptCount val="13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20</c:v>
                </c:pt>
                <c:pt idx="4">
                  <c:v>8</c:v>
                </c:pt>
                <c:pt idx="5">
                  <c:v>28</c:v>
                </c:pt>
                <c:pt idx="6">
                  <c:v>34</c:v>
                </c:pt>
                <c:pt idx="7">
                  <c:v>36</c:v>
                </c:pt>
                <c:pt idx="8">
                  <c:v>36</c:v>
                </c:pt>
                <c:pt idx="9">
                  <c:v>50</c:v>
                </c:pt>
                <c:pt idx="10">
                  <c:v>39</c:v>
                </c:pt>
                <c:pt idx="12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3F-4C0A-B00D-2CFB4EF8A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5848512"/>
        <c:axId val="405848904"/>
      </c:barChart>
      <c:catAx>
        <c:axId val="40584851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05848904"/>
        <c:crosses val="autoZero"/>
        <c:auto val="1"/>
        <c:lblAlgn val="ctr"/>
        <c:lblOffset val="100"/>
        <c:noMultiLvlLbl val="0"/>
      </c:catAx>
      <c:valAx>
        <c:axId val="4058489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05848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Crop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cat>
            <c:numRef>
              <c:f>Feuil1!$A$2:$A$14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 formatCode="0">
                  <c:v>2017</c:v>
                </c:pt>
                <c:pt idx="9" formatCode="0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Feuil1!$C$2:$C$14</c:f>
              <c:numCache>
                <c:formatCode>#,##0</c:formatCode>
                <c:ptCount val="13"/>
                <c:pt idx="0">
                  <c:v>1480</c:v>
                </c:pt>
                <c:pt idx="1">
                  <c:v>1720</c:v>
                </c:pt>
                <c:pt idx="2">
                  <c:v>1230</c:v>
                </c:pt>
                <c:pt idx="3">
                  <c:v>1100</c:v>
                </c:pt>
                <c:pt idx="4">
                  <c:v>860</c:v>
                </c:pt>
                <c:pt idx="5">
                  <c:v>950</c:v>
                </c:pt>
                <c:pt idx="6">
                  <c:v>1000</c:v>
                </c:pt>
                <c:pt idx="7">
                  <c:v>1000</c:v>
                </c:pt>
                <c:pt idx="8">
                  <c:v>1100</c:v>
                </c:pt>
                <c:pt idx="9">
                  <c:v>910</c:v>
                </c:pt>
                <c:pt idx="10">
                  <c:v>700</c:v>
                </c:pt>
                <c:pt idx="12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5F-4447-A176-C8BEE18F20D8}"/>
            </c:ext>
          </c:extLst>
        </c:ser>
        <c:ser>
          <c:idx val="0"/>
          <c:order val="1"/>
          <c:tx>
            <c:strRef>
              <c:f>Feuil1!$B$1</c:f>
              <c:strCache>
                <c:ptCount val="1"/>
                <c:pt idx="0">
                  <c:v>Beginning stocks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Feuil1!$A$2:$A$14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 formatCode="0">
                  <c:v>2017</c:v>
                </c:pt>
                <c:pt idx="9" formatCode="0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Feuil1!$B$2:$B$14</c:f>
              <c:numCache>
                <c:formatCode>#,##0</c:formatCode>
                <c:ptCount val="13"/>
                <c:pt idx="0">
                  <c:v>60</c:v>
                </c:pt>
                <c:pt idx="1">
                  <c:v>50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620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5F-4447-A176-C8BEE18F2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8920416"/>
        <c:axId val="708920808"/>
      </c:barChart>
      <c:catAx>
        <c:axId val="70892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08920808"/>
        <c:crosses val="autoZero"/>
        <c:auto val="1"/>
        <c:lblAlgn val="ctr"/>
        <c:lblOffset val="100"/>
        <c:noMultiLvlLbl val="0"/>
      </c:catAx>
      <c:valAx>
        <c:axId val="7089208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089204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Bearing ha</c:v>
                </c:pt>
              </c:strCache>
            </c:strRef>
          </c:tx>
          <c:invertIfNegative val="0"/>
          <c:cat>
            <c:strRef>
              <c:f>Feuil1!$A$2:$A$14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strCache>
            </c:strRef>
          </c:cat>
          <c:val>
            <c:numRef>
              <c:f>Feuil1!$B$2:$B$14</c:f>
              <c:numCache>
                <c:formatCode>#,##0</c:formatCode>
                <c:ptCount val="13"/>
                <c:pt idx="0">
                  <c:v>58758</c:v>
                </c:pt>
                <c:pt idx="1">
                  <c:v>60581</c:v>
                </c:pt>
                <c:pt idx="2">
                  <c:v>60930</c:v>
                </c:pt>
                <c:pt idx="3">
                  <c:v>61024</c:v>
                </c:pt>
                <c:pt idx="4">
                  <c:v>57260</c:v>
                </c:pt>
                <c:pt idx="5">
                  <c:v>61740</c:v>
                </c:pt>
                <c:pt idx="6">
                  <c:v>62134</c:v>
                </c:pt>
                <c:pt idx="7">
                  <c:v>60018</c:v>
                </c:pt>
                <c:pt idx="8">
                  <c:v>59436</c:v>
                </c:pt>
                <c:pt idx="9">
                  <c:v>57354</c:v>
                </c:pt>
                <c:pt idx="10">
                  <c:v>56150</c:v>
                </c:pt>
                <c:pt idx="12">
                  <c:v>58907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55-4A84-A8B4-4F1D094CD51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Young trees</c:v>
                </c:pt>
              </c:strCache>
            </c:strRef>
          </c:tx>
          <c:invertIfNegative val="0"/>
          <c:cat>
            <c:strRef>
              <c:f>Feuil1!$A$2:$A$14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strCache>
            </c:strRef>
          </c:cat>
          <c:val>
            <c:numRef>
              <c:f>Feuil1!$C$2:$C$14</c:f>
              <c:numCache>
                <c:formatCode>#,##0</c:formatCode>
                <c:ptCount val="13"/>
                <c:pt idx="0">
                  <c:v>14953</c:v>
                </c:pt>
                <c:pt idx="1">
                  <c:v>10648</c:v>
                </c:pt>
                <c:pt idx="2">
                  <c:v>13483</c:v>
                </c:pt>
                <c:pt idx="3">
                  <c:v>10364</c:v>
                </c:pt>
                <c:pt idx="4">
                  <c:v>7883</c:v>
                </c:pt>
                <c:pt idx="5">
                  <c:v>4998</c:v>
                </c:pt>
                <c:pt idx="6">
                  <c:v>3714</c:v>
                </c:pt>
                <c:pt idx="7">
                  <c:v>5937</c:v>
                </c:pt>
                <c:pt idx="8">
                  <c:v>3421</c:v>
                </c:pt>
                <c:pt idx="9">
                  <c:v>4878</c:v>
                </c:pt>
                <c:pt idx="10">
                  <c:v>5200</c:v>
                </c:pt>
                <c:pt idx="12">
                  <c:v>6722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55-4A84-A8B4-4F1D094CD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8921984"/>
        <c:axId val="168390496"/>
      </c:barChart>
      <c:catAx>
        <c:axId val="70892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68390496"/>
        <c:crosses val="autoZero"/>
        <c:auto val="1"/>
        <c:lblAlgn val="ctr"/>
        <c:lblOffset val="100"/>
        <c:noMultiLvlLbl val="0"/>
      </c:catAx>
      <c:valAx>
        <c:axId val="1683904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089219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Crop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cat>
            <c:strRef>
              <c:f>Feuil1!$A$2:$A$14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strCache>
            </c:strRef>
          </c:cat>
          <c:val>
            <c:numRef>
              <c:f>Feuil1!$C$2:$C$14</c:f>
              <c:numCache>
                <c:formatCode>#,##0</c:formatCode>
                <c:ptCount val="13"/>
                <c:pt idx="0">
                  <c:v>289650</c:v>
                </c:pt>
                <c:pt idx="1">
                  <c:v>251103</c:v>
                </c:pt>
                <c:pt idx="2">
                  <c:v>262857</c:v>
                </c:pt>
                <c:pt idx="3">
                  <c:v>264702</c:v>
                </c:pt>
                <c:pt idx="4">
                  <c:v>228561</c:v>
                </c:pt>
                <c:pt idx="5">
                  <c:v>220874</c:v>
                </c:pt>
                <c:pt idx="6">
                  <c:v>266572</c:v>
                </c:pt>
                <c:pt idx="7">
                  <c:v>225558</c:v>
                </c:pt>
                <c:pt idx="8">
                  <c:v>240987</c:v>
                </c:pt>
                <c:pt idx="9">
                  <c:v>231603</c:v>
                </c:pt>
                <c:pt idx="10">
                  <c:v>209592</c:v>
                </c:pt>
                <c:pt idx="12">
                  <c:v>296220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3E-4491-96C9-712A02EC56FA}"/>
            </c:ext>
          </c:extLst>
        </c:ser>
        <c:ser>
          <c:idx val="0"/>
          <c:order val="1"/>
          <c:tx>
            <c:strRef>
              <c:f>Feuil1!$B$1</c:f>
              <c:strCache>
                <c:ptCount val="1"/>
                <c:pt idx="0">
                  <c:v>Beginning stocks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Feuil1!$A$2:$A$14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strCache>
            </c:strRef>
          </c:cat>
          <c:val>
            <c:numRef>
              <c:f>Feuil1!$B$2:$B$14</c:f>
              <c:numCache>
                <c:formatCode>#,##0</c:formatCode>
                <c:ptCount val="13"/>
                <c:pt idx="0">
                  <c:v>86114</c:v>
                </c:pt>
                <c:pt idx="1">
                  <c:v>126876</c:v>
                </c:pt>
                <c:pt idx="2">
                  <c:v>111063</c:v>
                </c:pt>
                <c:pt idx="3">
                  <c:v>101092</c:v>
                </c:pt>
                <c:pt idx="4">
                  <c:v>107987</c:v>
                </c:pt>
                <c:pt idx="5">
                  <c:v>82513</c:v>
                </c:pt>
                <c:pt idx="6">
                  <c:v>87428</c:v>
                </c:pt>
                <c:pt idx="7">
                  <c:v>134158</c:v>
                </c:pt>
                <c:pt idx="8">
                  <c:v>125712</c:v>
                </c:pt>
                <c:pt idx="9">
                  <c:v>146330</c:v>
                </c:pt>
                <c:pt idx="10">
                  <c:v>152584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3E-4491-96C9-712A02EC5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391280"/>
        <c:axId val="168391672"/>
      </c:barChart>
      <c:catAx>
        <c:axId val="16839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68391672"/>
        <c:crosses val="autoZero"/>
        <c:auto val="1"/>
        <c:lblAlgn val="ctr"/>
        <c:lblOffset val="100"/>
        <c:noMultiLvlLbl val="0"/>
      </c:catAx>
      <c:valAx>
        <c:axId val="1683916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83912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80829175231995"/>
          <c:y val="3.9999546443903071E-2"/>
          <c:w val="0.84009763191120612"/>
          <c:h val="0.77035682802166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E20-46B1-9C4F-F3602F7B475B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E20-46B1-9C4F-F3602F7B475B}"/>
              </c:ext>
            </c:extLst>
          </c:dPt>
          <c:cat>
            <c:numRef>
              <c:f>Feuil1!$A$2:$A$15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Feuil1!$B$2:$B$15</c:f>
              <c:numCache>
                <c:formatCode>#,##0</c:formatCode>
                <c:ptCount val="14"/>
                <c:pt idx="0">
                  <c:v>40735</c:v>
                </c:pt>
                <c:pt idx="1">
                  <c:v>113640</c:v>
                </c:pt>
                <c:pt idx="2">
                  <c:v>67574</c:v>
                </c:pt>
                <c:pt idx="3">
                  <c:v>86114</c:v>
                </c:pt>
                <c:pt idx="4">
                  <c:v>126876</c:v>
                </c:pt>
                <c:pt idx="5">
                  <c:v>111063</c:v>
                </c:pt>
                <c:pt idx="6">
                  <c:v>85692</c:v>
                </c:pt>
                <c:pt idx="7">
                  <c:v>107987</c:v>
                </c:pt>
                <c:pt idx="8">
                  <c:v>82513</c:v>
                </c:pt>
                <c:pt idx="9">
                  <c:v>87428</c:v>
                </c:pt>
                <c:pt idx="10">
                  <c:v>130443</c:v>
                </c:pt>
                <c:pt idx="11">
                  <c:v>125712</c:v>
                </c:pt>
                <c:pt idx="12">
                  <c:v>146330</c:v>
                </c:pt>
                <c:pt idx="13">
                  <c:v>152584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20-46B1-9C4F-F3602F7B4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7502120"/>
        <c:axId val="707502512"/>
      </c:barChart>
      <c:catAx>
        <c:axId val="707502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707502512"/>
        <c:crosses val="autoZero"/>
        <c:auto val="1"/>
        <c:lblAlgn val="ctr"/>
        <c:lblOffset val="100"/>
        <c:noMultiLvlLbl val="0"/>
      </c:catAx>
      <c:valAx>
        <c:axId val="7075025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0750212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47946437250898"/>
          <c:y val="3.9438899522598839E-2"/>
          <c:w val="0.70820720326625841"/>
          <c:h val="0.7896854216439683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Supply</c:v>
                </c:pt>
              </c:strCache>
            </c:strRef>
          </c:tx>
          <c:spPr>
            <a:ln w="38100">
              <a:solidFill>
                <a:srgbClr val="008E40"/>
              </a:solidFill>
            </a:ln>
          </c:spPr>
          <c:marker>
            <c:symbol val="none"/>
          </c:marker>
          <c:dPt>
            <c:idx val="13"/>
            <c:bubble3D val="0"/>
            <c:spPr>
              <a:ln w="38100">
                <a:solidFill>
                  <a:srgbClr val="008E4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A9-4505-AA98-CB8D247E6D71}"/>
              </c:ext>
            </c:extLst>
          </c:dPt>
          <c:dPt>
            <c:idx val="14"/>
            <c:bubble3D val="0"/>
            <c:spPr>
              <a:ln w="38100">
                <a:solidFill>
                  <a:srgbClr val="008E4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A9-4505-AA98-CB8D247E6D71}"/>
              </c:ext>
            </c:extLst>
          </c:dPt>
          <c:cat>
            <c:numRef>
              <c:f>Feuil1!$A$2:$A$14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Feuil1!$B$2:$B$14</c:f>
              <c:numCache>
                <c:formatCode>#,##0</c:formatCode>
                <c:ptCount val="13"/>
                <c:pt idx="0">
                  <c:v>362810</c:v>
                </c:pt>
                <c:pt idx="1">
                  <c:v>311747</c:v>
                </c:pt>
                <c:pt idx="2">
                  <c:v>298392</c:v>
                </c:pt>
                <c:pt idx="3">
                  <c:v>375764</c:v>
                </c:pt>
                <c:pt idx="4">
                  <c:v>377979</c:v>
                </c:pt>
                <c:pt idx="5">
                  <c:v>356920</c:v>
                </c:pt>
                <c:pt idx="6">
                  <c:v>350394</c:v>
                </c:pt>
                <c:pt idx="7">
                  <c:v>336548</c:v>
                </c:pt>
                <c:pt idx="8">
                  <c:v>303387</c:v>
                </c:pt>
                <c:pt idx="9">
                  <c:v>354000</c:v>
                </c:pt>
                <c:pt idx="10">
                  <c:v>359816</c:v>
                </c:pt>
                <c:pt idx="11">
                  <c:v>366699</c:v>
                </c:pt>
                <c:pt idx="12">
                  <c:v>377933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DA9-4505-AA98-CB8D247E6D7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Sales</c:v>
                </c:pt>
              </c:strCache>
            </c:strRef>
          </c:tx>
          <c:marker>
            <c:symbol val="none"/>
          </c:marker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1CB-43B4-A56A-F59DC7408BC6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DA9-4505-AA98-CB8D247E6D71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DA9-4505-AA98-CB8D247E6D71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7DA9-4505-AA98-CB8D247E6D71}"/>
              </c:ext>
            </c:extLst>
          </c:dPt>
          <c:cat>
            <c:numRef>
              <c:f>Feuil1!$A$2:$A$14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Feuil1!$C$2:$C$14</c:f>
              <c:numCache>
                <c:formatCode>#,##0</c:formatCode>
                <c:ptCount val="13"/>
                <c:pt idx="0">
                  <c:v>262195</c:v>
                </c:pt>
                <c:pt idx="1">
                  <c:v>249020</c:v>
                </c:pt>
                <c:pt idx="2">
                  <c:v>212187</c:v>
                </c:pt>
                <c:pt idx="3">
                  <c:v>252616</c:v>
                </c:pt>
                <c:pt idx="4">
                  <c:v>271020</c:v>
                </c:pt>
                <c:pt idx="5">
                  <c:v>267062</c:v>
                </c:pt>
                <c:pt idx="6">
                  <c:v>278408</c:v>
                </c:pt>
                <c:pt idx="7">
                  <c:v>253004</c:v>
                </c:pt>
                <c:pt idx="8">
                  <c:v>205062</c:v>
                </c:pt>
                <c:pt idx="9">
                  <c:v>200944</c:v>
                </c:pt>
                <c:pt idx="10">
                  <c:v>187041</c:v>
                </c:pt>
                <c:pt idx="11">
                  <c:v>210402</c:v>
                </c:pt>
                <c:pt idx="12">
                  <c:v>219711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7DA9-4505-AA98-CB8D247E6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503296"/>
        <c:axId val="707503688"/>
      </c:lineChart>
      <c:lineChart>
        <c:grouping val="standard"/>
        <c:varyColors val="0"/>
        <c:ser>
          <c:idx val="2"/>
          <c:order val="2"/>
          <c:tx>
            <c:strRef>
              <c:f>Feuil1!$D$1</c:f>
              <c:strCache>
                <c:ptCount val="1"/>
                <c:pt idx="0">
                  <c:v>Price (US $)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numRef>
              <c:f>Feuil1!$A$2:$A$14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Feuil1!$D$2:$D$14</c:f>
              <c:numCache>
                <c:formatCode>General</c:formatCode>
                <c:ptCount val="13"/>
                <c:pt idx="0">
                  <c:v>2830</c:v>
                </c:pt>
                <c:pt idx="1">
                  <c:v>2820</c:v>
                </c:pt>
                <c:pt idx="2">
                  <c:v>3180</c:v>
                </c:pt>
                <c:pt idx="3">
                  <c:v>2830</c:v>
                </c:pt>
                <c:pt idx="4">
                  <c:v>2480</c:v>
                </c:pt>
                <c:pt idx="5">
                  <c:v>2460</c:v>
                </c:pt>
                <c:pt idx="6">
                  <c:v>2380</c:v>
                </c:pt>
                <c:pt idx="7">
                  <c:v>2750</c:v>
                </c:pt>
                <c:pt idx="8">
                  <c:v>3800</c:v>
                </c:pt>
                <c:pt idx="9">
                  <c:v>3780</c:v>
                </c:pt>
                <c:pt idx="10">
                  <c:v>3100</c:v>
                </c:pt>
                <c:pt idx="11">
                  <c:v>3060</c:v>
                </c:pt>
                <c:pt idx="12">
                  <c:v>2920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713-421B-8AA0-B1B37BA42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0235488"/>
        <c:axId val="710235096"/>
      </c:lineChart>
      <c:catAx>
        <c:axId val="70750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707503688"/>
        <c:crosses val="autoZero"/>
        <c:auto val="1"/>
        <c:lblAlgn val="ctr"/>
        <c:lblOffset val="100"/>
        <c:noMultiLvlLbl val="0"/>
      </c:catAx>
      <c:valAx>
        <c:axId val="7075036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07503296"/>
        <c:crosses val="autoZero"/>
        <c:crossBetween val="between"/>
      </c:valAx>
      <c:valAx>
        <c:axId val="710235096"/>
        <c:scaling>
          <c:orientation val="minMax"/>
          <c:max val="6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710235488"/>
        <c:crosses val="max"/>
        <c:crossBetween val="between"/>
      </c:valAx>
      <c:catAx>
        <c:axId val="710235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023509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7087173131136391"/>
          <c:y val="0.58240533561586783"/>
          <c:w val="0.17635049091085836"/>
          <c:h val="0.233645966615281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Crop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cat>
            <c:strRef>
              <c:f>Feuil1!$A$2:$A$15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strCache>
            </c:strRef>
          </c:cat>
          <c:val>
            <c:numRef>
              <c:f>Feuil1!$C$2:$C$15</c:f>
              <c:numCache>
                <c:formatCode>#,##0</c:formatCode>
                <c:ptCount val="14"/>
                <c:pt idx="0">
                  <c:v>43000</c:v>
                </c:pt>
                <c:pt idx="1">
                  <c:v>22000</c:v>
                </c:pt>
                <c:pt idx="2">
                  <c:v>46000</c:v>
                </c:pt>
                <c:pt idx="3">
                  <c:v>18200</c:v>
                </c:pt>
                <c:pt idx="4">
                  <c:v>43987</c:v>
                </c:pt>
                <c:pt idx="5">
                  <c:v>9676</c:v>
                </c:pt>
                <c:pt idx="6">
                  <c:v>41786</c:v>
                </c:pt>
                <c:pt idx="7">
                  <c:v>41029</c:v>
                </c:pt>
                <c:pt idx="8">
                  <c:v>12616</c:v>
                </c:pt>
                <c:pt idx="9">
                  <c:v>48740</c:v>
                </c:pt>
                <c:pt idx="10">
                  <c:v>12000</c:v>
                </c:pt>
                <c:pt idx="12">
                  <c:v>30000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5F-4447-A176-C8BEE18F20D8}"/>
            </c:ext>
          </c:extLst>
        </c:ser>
        <c:ser>
          <c:idx val="0"/>
          <c:order val="1"/>
          <c:tx>
            <c:strRef>
              <c:f>Feuil1!$B$1</c:f>
              <c:strCache>
                <c:ptCount val="1"/>
                <c:pt idx="0">
                  <c:v>Beginning stocks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Feuil1!$A$2:$A$15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strCache>
            </c:strRef>
          </c:cat>
          <c:val>
            <c:numRef>
              <c:f>Feuil1!$B$2:$B$15</c:f>
              <c:numCache>
                <c:formatCode>#,##0</c:formatCode>
                <c:ptCount val="14"/>
                <c:pt idx="0">
                  <c:v>4500</c:v>
                </c:pt>
                <c:pt idx="1">
                  <c:v>12400</c:v>
                </c:pt>
                <c:pt idx="2">
                  <c:v>10000</c:v>
                </c:pt>
                <c:pt idx="3">
                  <c:v>20000</c:v>
                </c:pt>
                <c:pt idx="4">
                  <c:v>25315</c:v>
                </c:pt>
                <c:pt idx="5">
                  <c:v>26324</c:v>
                </c:pt>
                <c:pt idx="6">
                  <c:v>18163</c:v>
                </c:pt>
                <c:pt idx="7">
                  <c:v>26130</c:v>
                </c:pt>
                <c:pt idx="8">
                  <c:v>26000</c:v>
                </c:pt>
                <c:pt idx="9">
                  <c:v>16072</c:v>
                </c:pt>
                <c:pt idx="10">
                  <c:v>20000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5F-4447-A176-C8BEE18F2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6986144"/>
        <c:axId val="416986536"/>
      </c:barChart>
      <c:catAx>
        <c:axId val="41698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16986536"/>
        <c:crosses val="autoZero"/>
        <c:auto val="1"/>
        <c:lblAlgn val="ctr"/>
        <c:lblOffset val="100"/>
        <c:noMultiLvlLbl val="0"/>
      </c:catAx>
      <c:valAx>
        <c:axId val="4169865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16986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Bearing ha</c:v>
                </c:pt>
              </c:strCache>
            </c:strRef>
          </c:tx>
          <c:invertIfNegative val="0"/>
          <c:cat>
            <c:numRef>
              <c:f>Feuil1!$A$2:$A$14</c:f>
              <c:numCache>
                <c:formatCode>0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Feuil1!$B$2:$B$14</c:f>
              <c:numCache>
                <c:formatCode>#,##0</c:formatCode>
                <c:ptCount val="13"/>
                <c:pt idx="0">
                  <c:v>929</c:v>
                </c:pt>
                <c:pt idx="1">
                  <c:v>1137</c:v>
                </c:pt>
                <c:pt idx="2">
                  <c:v>1164</c:v>
                </c:pt>
                <c:pt idx="3">
                  <c:v>1111</c:v>
                </c:pt>
                <c:pt idx="4">
                  <c:v>1111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741</c:v>
                </c:pt>
                <c:pt idx="10">
                  <c:v>700</c:v>
                </c:pt>
                <c:pt idx="12">
                  <c:v>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3F-4C0A-B00D-2CFB4EF8A3A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Young trees</c:v>
                </c:pt>
              </c:strCache>
            </c:strRef>
          </c:tx>
          <c:invertIfNegative val="0"/>
          <c:cat>
            <c:numRef>
              <c:f>Feuil1!$A$2:$A$14</c:f>
              <c:numCache>
                <c:formatCode>0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Feuil1!$C$2:$C$14</c:f>
              <c:numCache>
                <c:formatCode>#,##0</c:formatCode>
                <c:ptCount val="13"/>
                <c:pt idx="0">
                  <c:v>444</c:v>
                </c:pt>
                <c:pt idx="1">
                  <c:v>154</c:v>
                </c:pt>
                <c:pt idx="2">
                  <c:v>129</c:v>
                </c:pt>
                <c:pt idx="3">
                  <c:v>125</c:v>
                </c:pt>
                <c:pt idx="4">
                  <c:v>125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223</c:v>
                </c:pt>
                <c:pt idx="10">
                  <c:v>200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3F-4C0A-B00D-2CFB4EF8A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7044104"/>
        <c:axId val="407044496"/>
      </c:barChart>
      <c:catAx>
        <c:axId val="4070441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07044496"/>
        <c:crosses val="autoZero"/>
        <c:auto val="1"/>
        <c:lblAlgn val="ctr"/>
        <c:lblOffset val="100"/>
        <c:noMultiLvlLbl val="0"/>
      </c:catAx>
      <c:valAx>
        <c:axId val="4070444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07044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Crop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cat>
            <c:numRef>
              <c:f>Feuil1!$A$2:$A$14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 formatCode="0">
                  <c:v>2017</c:v>
                </c:pt>
                <c:pt idx="9" formatCode="0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Feuil1!$C$2:$C$14</c:f>
              <c:numCache>
                <c:formatCode>#,##0</c:formatCode>
                <c:ptCount val="13"/>
                <c:pt idx="0">
                  <c:v>1550</c:v>
                </c:pt>
                <c:pt idx="1">
                  <c:v>4244</c:v>
                </c:pt>
                <c:pt idx="2">
                  <c:v>1652</c:v>
                </c:pt>
                <c:pt idx="3">
                  <c:v>2700</c:v>
                </c:pt>
                <c:pt idx="4">
                  <c:v>2920</c:v>
                </c:pt>
                <c:pt idx="5">
                  <c:v>2053</c:v>
                </c:pt>
                <c:pt idx="6">
                  <c:v>3475</c:v>
                </c:pt>
                <c:pt idx="7">
                  <c:v>2700</c:v>
                </c:pt>
                <c:pt idx="8">
                  <c:v>4500</c:v>
                </c:pt>
                <c:pt idx="9">
                  <c:v>1100</c:v>
                </c:pt>
                <c:pt idx="10">
                  <c:v>3000</c:v>
                </c:pt>
                <c:pt idx="12">
                  <c:v>3500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5F-4447-A176-C8BEE18F20D8}"/>
            </c:ext>
          </c:extLst>
        </c:ser>
        <c:ser>
          <c:idx val="0"/>
          <c:order val="1"/>
          <c:tx>
            <c:strRef>
              <c:f>Feuil1!$B$1</c:f>
              <c:strCache>
                <c:ptCount val="1"/>
                <c:pt idx="0">
                  <c:v>Beginning stocks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Feuil1!$A$2:$A$14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 formatCode="0">
                  <c:v>2017</c:v>
                </c:pt>
                <c:pt idx="9" formatCode="0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Feuil1!$B$2:$B$14</c:f>
              <c:numCache>
                <c:formatCode>#,##0</c:formatCode>
                <c:ptCount val="13"/>
                <c:pt idx="0">
                  <c:v>900</c:v>
                </c:pt>
                <c:pt idx="1">
                  <c:v>160</c:v>
                </c:pt>
                <c:pt idx="2">
                  <c:v>2150</c:v>
                </c:pt>
                <c:pt idx="3">
                  <c:v>600</c:v>
                </c:pt>
                <c:pt idx="4">
                  <c:v>600</c:v>
                </c:pt>
                <c:pt idx="5">
                  <c:v>710</c:v>
                </c:pt>
                <c:pt idx="6">
                  <c:v>850</c:v>
                </c:pt>
                <c:pt idx="7">
                  <c:v>300</c:v>
                </c:pt>
                <c:pt idx="8">
                  <c:v>730</c:v>
                </c:pt>
                <c:pt idx="9">
                  <c:v>1600</c:v>
                </c:pt>
                <c:pt idx="10">
                  <c:v>1300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5F-4447-A176-C8BEE18F2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1114192"/>
        <c:axId val="411114584"/>
      </c:barChart>
      <c:catAx>
        <c:axId val="41111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11114584"/>
        <c:crosses val="autoZero"/>
        <c:auto val="1"/>
        <c:lblAlgn val="ctr"/>
        <c:lblOffset val="100"/>
        <c:noMultiLvlLbl val="0"/>
      </c:catAx>
      <c:valAx>
        <c:axId val="4111145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111141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Bearing ha</c:v>
                </c:pt>
              </c:strCache>
            </c:strRef>
          </c:tx>
          <c:invertIfNegative val="0"/>
          <c:cat>
            <c:numRef>
              <c:f>Feuil1!$A$2:$A$14</c:f>
              <c:numCache>
                <c:formatCode>0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Feuil1!$B$2:$B$14</c:f>
              <c:numCache>
                <c:formatCode>#,##0</c:formatCode>
                <c:ptCount val="13"/>
                <c:pt idx="0">
                  <c:v>24800</c:v>
                </c:pt>
                <c:pt idx="1">
                  <c:v>24400</c:v>
                </c:pt>
                <c:pt idx="2">
                  <c:v>22700</c:v>
                </c:pt>
                <c:pt idx="3">
                  <c:v>22220</c:v>
                </c:pt>
                <c:pt idx="4">
                  <c:v>17927</c:v>
                </c:pt>
                <c:pt idx="5">
                  <c:v>18736</c:v>
                </c:pt>
                <c:pt idx="6">
                  <c:v>17968</c:v>
                </c:pt>
                <c:pt idx="7">
                  <c:v>18000</c:v>
                </c:pt>
                <c:pt idx="8">
                  <c:v>17274</c:v>
                </c:pt>
                <c:pt idx="9">
                  <c:v>18383</c:v>
                </c:pt>
                <c:pt idx="10">
                  <c:v>17589</c:v>
                </c:pt>
                <c:pt idx="12">
                  <c:v>19000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3F-4C0A-B00D-2CFB4EF8A3A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Young trees</c:v>
                </c:pt>
              </c:strCache>
            </c:strRef>
          </c:tx>
          <c:invertIfNegative val="0"/>
          <c:cat>
            <c:numRef>
              <c:f>Feuil1!$A$2:$A$14</c:f>
              <c:numCache>
                <c:formatCode>0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Feuil1!$C$2:$C$14</c:f>
              <c:numCache>
                <c:formatCode>#,##0</c:formatCode>
                <c:ptCount val="13"/>
                <c:pt idx="0">
                  <c:v>2800</c:v>
                </c:pt>
                <c:pt idx="1">
                  <c:v>1800</c:v>
                </c:pt>
                <c:pt idx="2">
                  <c:v>1620</c:v>
                </c:pt>
                <c:pt idx="3">
                  <c:v>1818</c:v>
                </c:pt>
                <c:pt idx="4">
                  <c:v>1641</c:v>
                </c:pt>
                <c:pt idx="5">
                  <c:v>1828</c:v>
                </c:pt>
                <c:pt idx="6">
                  <c:v>1609</c:v>
                </c:pt>
                <c:pt idx="7">
                  <c:v>2200</c:v>
                </c:pt>
                <c:pt idx="8">
                  <c:v>1621</c:v>
                </c:pt>
                <c:pt idx="9">
                  <c:v>2353</c:v>
                </c:pt>
                <c:pt idx="10">
                  <c:v>2067</c:v>
                </c:pt>
                <c:pt idx="12">
                  <c:v>1740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3F-4C0A-B00D-2CFB4EF8A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1115368"/>
        <c:axId val="411115760"/>
      </c:barChart>
      <c:catAx>
        <c:axId val="4111153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11115760"/>
        <c:crosses val="autoZero"/>
        <c:auto val="1"/>
        <c:lblAlgn val="ctr"/>
        <c:lblOffset val="100"/>
        <c:noMultiLvlLbl val="0"/>
      </c:catAx>
      <c:valAx>
        <c:axId val="4111157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11115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Crop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cat>
            <c:numRef>
              <c:f>Feuil1!$A$2:$A$15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 formatCode="0">
                  <c:v>2017</c:v>
                </c:pt>
                <c:pt idx="9" formatCode="0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Feuil1!$C$2:$C$15</c:f>
              <c:numCache>
                <c:formatCode>#,##0</c:formatCode>
                <c:ptCount val="14"/>
                <c:pt idx="0">
                  <c:v>150695</c:v>
                </c:pt>
                <c:pt idx="1">
                  <c:v>117489</c:v>
                </c:pt>
                <c:pt idx="2">
                  <c:v>119748</c:v>
                </c:pt>
                <c:pt idx="3">
                  <c:v>124626</c:v>
                </c:pt>
                <c:pt idx="4">
                  <c:v>75663</c:v>
                </c:pt>
                <c:pt idx="5">
                  <c:v>97164</c:v>
                </c:pt>
                <c:pt idx="6">
                  <c:v>98841</c:v>
                </c:pt>
                <c:pt idx="7">
                  <c:v>47629</c:v>
                </c:pt>
                <c:pt idx="8">
                  <c:v>95000</c:v>
                </c:pt>
                <c:pt idx="9">
                  <c:v>68000</c:v>
                </c:pt>
                <c:pt idx="10">
                  <c:v>90000</c:v>
                </c:pt>
                <c:pt idx="12">
                  <c:v>99000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5F-4447-A176-C8BEE18F20D8}"/>
            </c:ext>
          </c:extLst>
        </c:ser>
        <c:ser>
          <c:idx val="0"/>
          <c:order val="1"/>
          <c:tx>
            <c:strRef>
              <c:f>Feuil1!$B$1</c:f>
              <c:strCache>
                <c:ptCount val="1"/>
                <c:pt idx="0">
                  <c:v>Beginning stocks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Feuil1!$A$2:$A$15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 formatCode="0">
                  <c:v>2017</c:v>
                </c:pt>
                <c:pt idx="9" formatCode="0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Feuil1!$B$2:$B$15</c:f>
              <c:numCache>
                <c:formatCode>#,##0</c:formatCode>
                <c:ptCount val="14"/>
                <c:pt idx="0">
                  <c:v>47504</c:v>
                </c:pt>
                <c:pt idx="1">
                  <c:v>76980</c:v>
                </c:pt>
                <c:pt idx="2">
                  <c:v>58975</c:v>
                </c:pt>
                <c:pt idx="3">
                  <c:v>51049</c:v>
                </c:pt>
                <c:pt idx="4">
                  <c:v>54854</c:v>
                </c:pt>
                <c:pt idx="5">
                  <c:v>29187</c:v>
                </c:pt>
                <c:pt idx="6">
                  <c:v>41576</c:v>
                </c:pt>
                <c:pt idx="7">
                  <c:v>64830</c:v>
                </c:pt>
                <c:pt idx="8">
                  <c:v>47391</c:v>
                </c:pt>
                <c:pt idx="9">
                  <c:v>74000</c:v>
                </c:pt>
                <c:pt idx="10">
                  <c:v>70000</c:v>
                </c:pt>
                <c:pt idx="13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5F-4447-A176-C8BEE18F2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3995480"/>
        <c:axId val="263995872"/>
      </c:barChart>
      <c:catAx>
        <c:axId val="263995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63995872"/>
        <c:crosses val="autoZero"/>
        <c:auto val="1"/>
        <c:lblAlgn val="ctr"/>
        <c:lblOffset val="100"/>
        <c:noMultiLvlLbl val="0"/>
      </c:catAx>
      <c:valAx>
        <c:axId val="2639958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639954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Bearing ha</c:v>
                </c:pt>
              </c:strCache>
            </c:strRef>
          </c:tx>
          <c:invertIfNegative val="0"/>
          <c:cat>
            <c:numRef>
              <c:f>Feuil1!$A$2:$A$14</c:f>
              <c:numCache>
                <c:formatCode>0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Feuil1!$B$2:$B$14</c:f>
              <c:numCache>
                <c:formatCode>#,##0</c:formatCode>
                <c:ptCount val="13"/>
                <c:pt idx="0">
                  <c:v>8900</c:v>
                </c:pt>
                <c:pt idx="1">
                  <c:v>12200</c:v>
                </c:pt>
                <c:pt idx="2">
                  <c:v>13000</c:v>
                </c:pt>
                <c:pt idx="3">
                  <c:v>13500</c:v>
                </c:pt>
                <c:pt idx="4">
                  <c:v>12150</c:v>
                </c:pt>
                <c:pt idx="5">
                  <c:v>12150</c:v>
                </c:pt>
                <c:pt idx="6">
                  <c:v>11903</c:v>
                </c:pt>
                <c:pt idx="7">
                  <c:v>11280</c:v>
                </c:pt>
                <c:pt idx="8">
                  <c:v>11320</c:v>
                </c:pt>
                <c:pt idx="9">
                  <c:v>11967</c:v>
                </c:pt>
                <c:pt idx="12">
                  <c:v>12500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3F-4C0A-B00D-2CFB4EF8A3A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Young trees</c:v>
                </c:pt>
              </c:strCache>
            </c:strRef>
          </c:tx>
          <c:invertIfNegative val="0"/>
          <c:cat>
            <c:numRef>
              <c:f>Feuil1!$A$2:$A$14</c:f>
              <c:numCache>
                <c:formatCode>0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Feuil1!$C$2:$C$14</c:f>
              <c:numCache>
                <c:formatCode>#,##0</c:formatCode>
                <c:ptCount val="13"/>
                <c:pt idx="0">
                  <c:v>6500</c:v>
                </c:pt>
                <c:pt idx="1">
                  <c:v>3600</c:v>
                </c:pt>
                <c:pt idx="2">
                  <c:v>3000</c:v>
                </c:pt>
                <c:pt idx="3">
                  <c:v>2500</c:v>
                </c:pt>
                <c:pt idx="4">
                  <c:v>2000</c:v>
                </c:pt>
                <c:pt idx="5">
                  <c:v>273</c:v>
                </c:pt>
                <c:pt idx="6">
                  <c:v>215</c:v>
                </c:pt>
                <c:pt idx="7">
                  <c:v>500</c:v>
                </c:pt>
                <c:pt idx="8">
                  <c:v>472</c:v>
                </c:pt>
                <c:pt idx="9">
                  <c:v>842</c:v>
                </c:pt>
                <c:pt idx="12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3F-4C0A-B00D-2CFB4EF8A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3996656"/>
        <c:axId val="168736856"/>
      </c:barChart>
      <c:catAx>
        <c:axId val="26399665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68736856"/>
        <c:crosses val="autoZero"/>
        <c:auto val="1"/>
        <c:lblAlgn val="ctr"/>
        <c:lblOffset val="100"/>
        <c:noMultiLvlLbl val="0"/>
      </c:catAx>
      <c:valAx>
        <c:axId val="1687368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63996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Crop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cat>
            <c:numRef>
              <c:f>Feuil1!$A$2:$A$14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 formatCode="0">
                  <c:v>2018</c:v>
                </c:pt>
                <c:pt idx="10" formatCode="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Feuil1!$C$2:$C$14</c:f>
              <c:numCache>
                <c:formatCode>#,##0</c:formatCode>
                <c:ptCount val="13"/>
                <c:pt idx="0">
                  <c:v>50000</c:v>
                </c:pt>
                <c:pt idx="1">
                  <c:v>56000</c:v>
                </c:pt>
                <c:pt idx="2">
                  <c:v>65000</c:v>
                </c:pt>
                <c:pt idx="3">
                  <c:v>75000</c:v>
                </c:pt>
                <c:pt idx="4">
                  <c:v>62959</c:v>
                </c:pt>
                <c:pt idx="5">
                  <c:v>65899</c:v>
                </c:pt>
                <c:pt idx="6">
                  <c:v>76945</c:v>
                </c:pt>
                <c:pt idx="7">
                  <c:v>70000</c:v>
                </c:pt>
                <c:pt idx="8">
                  <c:v>76176</c:v>
                </c:pt>
                <c:pt idx="9">
                  <c:v>67925</c:v>
                </c:pt>
                <c:pt idx="10">
                  <c:v>63392</c:v>
                </c:pt>
                <c:pt idx="12">
                  <c:v>90000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5F-4447-A176-C8BEE18F20D8}"/>
            </c:ext>
          </c:extLst>
        </c:ser>
        <c:ser>
          <c:idx val="0"/>
          <c:order val="1"/>
          <c:tx>
            <c:strRef>
              <c:f>Feuil1!$B$1</c:f>
              <c:strCache>
                <c:ptCount val="1"/>
                <c:pt idx="0">
                  <c:v>Beginning stocks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Feuil1!$A$2:$A$14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 formatCode="0">
                  <c:v>2018</c:v>
                </c:pt>
                <c:pt idx="10" formatCode="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Feuil1!$B$2:$B$14</c:f>
              <c:numCache>
                <c:formatCode>#,##0</c:formatCode>
                <c:ptCount val="13"/>
                <c:pt idx="0">
                  <c:v>12100</c:v>
                </c:pt>
                <c:pt idx="1">
                  <c:v>12000</c:v>
                </c:pt>
                <c:pt idx="2">
                  <c:v>6000</c:v>
                </c:pt>
                <c:pt idx="3">
                  <c:v>6000</c:v>
                </c:pt>
                <c:pt idx="4">
                  <c:v>2774</c:v>
                </c:pt>
                <c:pt idx="5">
                  <c:v>10043</c:v>
                </c:pt>
                <c:pt idx="6">
                  <c:v>10690</c:v>
                </c:pt>
                <c:pt idx="7">
                  <c:v>17853</c:v>
                </c:pt>
                <c:pt idx="8">
                  <c:v>10559</c:v>
                </c:pt>
                <c:pt idx="9">
                  <c:v>7334</c:v>
                </c:pt>
                <c:pt idx="10">
                  <c:v>5664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5F-4447-A176-C8BEE18F2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737640"/>
        <c:axId val="168738032"/>
      </c:barChart>
      <c:catAx>
        <c:axId val="168737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68738032"/>
        <c:crosses val="autoZero"/>
        <c:auto val="1"/>
        <c:lblAlgn val="ctr"/>
        <c:lblOffset val="100"/>
        <c:noMultiLvlLbl val="0"/>
      </c:catAx>
      <c:valAx>
        <c:axId val="1687380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87376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Bearing ha</c:v>
                </c:pt>
              </c:strCache>
            </c:strRef>
          </c:tx>
          <c:invertIfNegative val="0"/>
          <c:cat>
            <c:numRef>
              <c:f>Feuil1!$A$2:$A$14</c:f>
              <c:numCache>
                <c:formatCode>0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Feuil1!$B$2:$B$14</c:f>
              <c:numCache>
                <c:formatCode>#,##0</c:formatCode>
                <c:ptCount val="13"/>
                <c:pt idx="0">
                  <c:v>10976</c:v>
                </c:pt>
                <c:pt idx="1">
                  <c:v>11306</c:v>
                </c:pt>
                <c:pt idx="2">
                  <c:v>11440</c:v>
                </c:pt>
                <c:pt idx="3">
                  <c:v>11500</c:v>
                </c:pt>
                <c:pt idx="4">
                  <c:v>11604</c:v>
                </c:pt>
                <c:pt idx="5">
                  <c:v>10961</c:v>
                </c:pt>
                <c:pt idx="6">
                  <c:v>10444</c:v>
                </c:pt>
                <c:pt idx="7">
                  <c:v>10146</c:v>
                </c:pt>
                <c:pt idx="8">
                  <c:v>10557</c:v>
                </c:pt>
                <c:pt idx="9">
                  <c:v>10578</c:v>
                </c:pt>
                <c:pt idx="10">
                  <c:v>10219</c:v>
                </c:pt>
                <c:pt idx="12">
                  <c:v>11200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3F-4C0A-B00D-2CFB4EF8A3A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Young trees</c:v>
                </c:pt>
              </c:strCache>
            </c:strRef>
          </c:tx>
          <c:invertIfNegative val="0"/>
          <c:cat>
            <c:numRef>
              <c:f>Feuil1!$A$2:$A$14</c:f>
              <c:numCache>
                <c:formatCode>0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2">
                  <c:v>2024</c:v>
                </c:pt>
              </c:numCache>
            </c:numRef>
          </c:cat>
          <c:val>
            <c:numRef>
              <c:f>Feuil1!$C$2:$C$14</c:f>
              <c:numCache>
                <c:formatCode>#,##0</c:formatCode>
                <c:ptCount val="13"/>
                <c:pt idx="0">
                  <c:v>2031</c:v>
                </c:pt>
                <c:pt idx="1">
                  <c:v>2006</c:v>
                </c:pt>
                <c:pt idx="2">
                  <c:v>2126</c:v>
                </c:pt>
                <c:pt idx="3">
                  <c:v>2316</c:v>
                </c:pt>
                <c:pt idx="4">
                  <c:v>2305</c:v>
                </c:pt>
                <c:pt idx="5">
                  <c:v>1985</c:v>
                </c:pt>
                <c:pt idx="6">
                  <c:v>1558</c:v>
                </c:pt>
                <c:pt idx="7">
                  <c:v>1371</c:v>
                </c:pt>
                <c:pt idx="8">
                  <c:v>972</c:v>
                </c:pt>
                <c:pt idx="9">
                  <c:v>1235</c:v>
                </c:pt>
                <c:pt idx="10">
                  <c:v>1685</c:v>
                </c:pt>
                <c:pt idx="12">
                  <c:v>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3F-4C0A-B00D-2CFB4EF8A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162128"/>
        <c:axId val="421162520"/>
      </c:barChart>
      <c:catAx>
        <c:axId val="4211621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21162520"/>
        <c:crosses val="autoZero"/>
        <c:auto val="1"/>
        <c:lblAlgn val="ctr"/>
        <c:lblOffset val="100"/>
        <c:noMultiLvlLbl val="0"/>
      </c:catAx>
      <c:valAx>
        <c:axId val="4211625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21162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163" cy="5127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4313" y="1"/>
            <a:ext cx="3078162" cy="5127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4538BBF-2525-462E-829D-8D18833F4E8A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8163" cy="5127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4313" y="9721851"/>
            <a:ext cx="3078162" cy="5127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6A96B95-7CA4-4BBA-92EC-6F54A8F594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698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r">
              <a:defRPr sz="1300"/>
            </a:lvl1pPr>
          </a:lstStyle>
          <a:p>
            <a:fld id="{036CE681-8ADB-4FB6-9C5E-658982012F16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5" tIns="49532" rIns="99065" bIns="4953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65" tIns="49532" rIns="99065" bIns="4953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r">
              <a:defRPr sz="1300"/>
            </a:lvl1pPr>
          </a:lstStyle>
          <a:p>
            <a:fld id="{D648B5B4-43EB-4CDD-89EB-50A60B7B6B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42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B5B4-43EB-4CDD-89EB-50A60B7B6BD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213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production totale a baissé ces </a:t>
            </a:r>
            <a:r>
              <a:rPr lang="fr-FR" baseline="0" dirty="0" smtClean="0"/>
              <a:t>dernières années et se situe entre 210 et 240 000 T alors que l’on avait régulièrement des productions supérieures à 250 000 T avant 2016.</a:t>
            </a:r>
          </a:p>
          <a:p>
            <a:r>
              <a:rPr lang="fr-FR" baseline="0" dirty="0" smtClean="0"/>
              <a:t>On aperçoit cependant une stabilité du </a:t>
            </a:r>
            <a:r>
              <a:rPr lang="fr-FR" baseline="0" dirty="0" err="1" smtClean="0"/>
              <a:t>stcok</a:t>
            </a:r>
            <a:r>
              <a:rPr lang="fr-FR" baseline="0" dirty="0" smtClean="0"/>
              <a:t> disponible ces dernières années, supérieur à 350 000 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B5B4-43EB-4CDD-89EB-50A60B7B6BD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11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Carry over stocks have </a:t>
            </a:r>
            <a:r>
              <a:rPr lang="fr-FR" dirty="0" err="1" smtClean="0"/>
              <a:t>never</a:t>
            </a:r>
            <a:r>
              <a:rPr lang="fr-FR" dirty="0" smtClean="0"/>
              <a:t> been </a:t>
            </a:r>
            <a:r>
              <a:rPr lang="fr-FR" dirty="0" err="1" smtClean="0"/>
              <a:t>such</a:t>
            </a:r>
            <a:r>
              <a:rPr lang="fr-FR" dirty="0" smtClean="0"/>
              <a:t> high and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now</a:t>
            </a:r>
            <a:r>
              <a:rPr lang="fr-FR" dirty="0" smtClean="0"/>
              <a:t> over </a:t>
            </a:r>
            <a:r>
              <a:rPr lang="fr-FR" dirty="0" err="1" smtClean="0"/>
              <a:t>than</a:t>
            </a:r>
            <a:r>
              <a:rPr lang="fr-FR" dirty="0" smtClean="0"/>
              <a:t> 140 000 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B5B4-43EB-4CDD-89EB-50A60B7B6BD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392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As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even</a:t>
            </a:r>
            <a:r>
              <a:rPr lang="fr-FR" baseline="0" dirty="0" smtClean="0"/>
              <a:t> if sales has </a:t>
            </a:r>
            <a:r>
              <a:rPr lang="fr-FR" baseline="0" dirty="0" err="1" smtClean="0"/>
              <a:t>little</a:t>
            </a:r>
            <a:r>
              <a:rPr lang="fr-FR" baseline="0" dirty="0" smtClean="0"/>
              <a:t> bit </a:t>
            </a:r>
            <a:r>
              <a:rPr lang="fr-FR" baseline="0" dirty="0" err="1" smtClean="0"/>
              <a:t>increased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last 2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but the world </a:t>
            </a:r>
            <a:r>
              <a:rPr lang="fr-FR" baseline="0" dirty="0" err="1" smtClean="0"/>
              <a:t>supply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growing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</a:t>
            </a:r>
            <a:r>
              <a:rPr lang="fr-FR" baseline="0" dirty="0" smtClean="0"/>
              <a:t>. So if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look in the </a:t>
            </a:r>
            <a:r>
              <a:rPr lang="fr-FR" baseline="0" dirty="0" err="1" smtClean="0"/>
              <a:t>past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correlation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supply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price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to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demand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price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B5B4-43EB-4CDD-89EB-50A60B7B6BD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430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 solutions</a:t>
            </a:r>
            <a:r>
              <a:rPr lang="fr-FR" baseline="0" dirty="0" smtClean="0"/>
              <a:t> : </a:t>
            </a:r>
            <a:r>
              <a:rPr lang="fr-FR" baseline="0" dirty="0" err="1" smtClean="0"/>
              <a:t>try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create</a:t>
            </a:r>
            <a:r>
              <a:rPr lang="fr-FR" baseline="0" dirty="0" smtClean="0"/>
              <a:t>  a </a:t>
            </a:r>
            <a:r>
              <a:rPr lang="fr-FR" baseline="0" dirty="0" err="1" smtClean="0"/>
              <a:t>virtuous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circle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investing</a:t>
            </a:r>
            <a:r>
              <a:rPr lang="fr-FR" baseline="0" dirty="0" smtClean="0"/>
              <a:t> on promotion and </a:t>
            </a:r>
            <a:r>
              <a:rPr lang="fr-FR" baseline="0" dirty="0" err="1" smtClean="0"/>
              <a:t>develop</a:t>
            </a:r>
            <a:r>
              <a:rPr lang="fr-FR" baseline="0" dirty="0" smtClean="0"/>
              <a:t> sales on new </a:t>
            </a:r>
            <a:r>
              <a:rPr lang="fr-FR" baseline="0" dirty="0" err="1" smtClean="0"/>
              <a:t>markets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	</a:t>
            </a:r>
          </a:p>
          <a:p>
            <a:r>
              <a:rPr lang="fr-FR" baseline="0" dirty="0" smtClean="0"/>
              <a:t>	continue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at the end </a:t>
            </a:r>
            <a:r>
              <a:rPr lang="fr-FR" baseline="0" dirty="0" err="1" smtClean="0"/>
              <a:t>who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stil</a:t>
            </a:r>
            <a:r>
              <a:rPr lang="fr-FR" baseline="0" smtClean="0"/>
              <a:t> alive…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B5B4-43EB-4CDD-89EB-50A60B7B6BD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87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B5B4-43EB-4CDD-89EB-50A60B7B6BD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82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B5B4-43EB-4CDD-89EB-50A60B7B6BD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31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B5B4-43EB-4CDD-89EB-50A60B7B6BD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00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B5B4-43EB-4CDD-89EB-50A60B7B6BD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347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B5B4-43EB-4CDD-89EB-50A60B7B6BD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84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B5B4-43EB-4CDD-89EB-50A60B7B6BD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264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B5B4-43EB-4CDD-89EB-50A60B7B6BD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10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B5B4-43EB-4CDD-89EB-50A60B7B6BD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52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2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2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26/05/2015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F5AF7D4-7CA6-4539-8149-6200D63A944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88616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4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8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6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9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1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dirty="0" smtClean="0"/>
              <a:t>  </a:t>
            </a:r>
            <a:r>
              <a:rPr lang="fr-FR" sz="7200" dirty="0" smtClean="0">
                <a:solidFill>
                  <a:srgbClr val="0070C0"/>
                </a:solidFill>
              </a:rPr>
              <a:t>2019 World Prune Trends</a:t>
            </a:r>
            <a:endParaRPr lang="fr-FR" sz="7200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18</a:t>
            </a:r>
            <a:r>
              <a:rPr lang="fr-FR" baseline="30000" dirty="0" smtClean="0"/>
              <a:t>th</a:t>
            </a:r>
            <a:r>
              <a:rPr lang="fr-FR" dirty="0" smtClean="0"/>
              <a:t> World Prune </a:t>
            </a:r>
            <a:r>
              <a:rPr lang="fr-FR" dirty="0" err="1" smtClean="0"/>
              <a:t>Conference</a:t>
            </a:r>
            <a:r>
              <a:rPr lang="fr-FR" dirty="0" smtClean="0"/>
              <a:t> – South </a:t>
            </a:r>
            <a:r>
              <a:rPr lang="fr-FR" dirty="0" err="1" smtClean="0"/>
              <a:t>Africa</a:t>
            </a:r>
            <a:r>
              <a:rPr lang="fr-FR" dirty="0" smtClean="0"/>
              <a:t> – </a:t>
            </a:r>
            <a:r>
              <a:rPr lang="fr-FR" dirty="0" err="1" smtClean="0"/>
              <a:t>october</a:t>
            </a:r>
            <a:r>
              <a:rPr lang="fr-FR" dirty="0" smtClean="0"/>
              <a:t> 28</a:t>
            </a:r>
            <a:r>
              <a:rPr lang="fr-FR" baseline="30000" dirty="0" smtClean="0"/>
              <a:t>th</a:t>
            </a:r>
            <a:r>
              <a:rPr lang="fr-FR" dirty="0" smtClean="0"/>
              <a:t> 2019</a:t>
            </a:r>
          </a:p>
          <a:p>
            <a:endParaRPr lang="fr-FR" dirty="0"/>
          </a:p>
          <a:p>
            <a:r>
              <a:rPr lang="fr-FR" cap="none" dirty="0" smtClean="0"/>
              <a:t>Clément LE DRESSAY</a:t>
            </a:r>
            <a:endParaRPr lang="fr-FR" cap="non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477012"/>
            <a:ext cx="2057399" cy="1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17418" y="727645"/>
            <a:ext cx="8229600" cy="850106"/>
          </a:xfrm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  <a:latin typeface="Tahoma" charset="0"/>
              </a:rPr>
              <a:t>IPA Total </a:t>
            </a:r>
            <a:r>
              <a:rPr lang="fr-FR" sz="3600" dirty="0" smtClean="0">
                <a:solidFill>
                  <a:schemeClr val="accent2"/>
                </a:solidFill>
                <a:latin typeface="Tahoma" charset="0"/>
              </a:rPr>
              <a:t>Production</a:t>
            </a:r>
            <a:endParaRPr lang="fr-FR" sz="3600" dirty="0">
              <a:solidFill>
                <a:schemeClr val="accent2"/>
              </a:solidFill>
              <a:latin typeface="Tahoma" charset="0"/>
            </a:endParaRPr>
          </a:p>
        </p:txBody>
      </p:sp>
      <p:graphicFrame>
        <p:nvGraphicFramePr>
          <p:cNvPr id="5" name="Espace réservé du 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202235"/>
              </p:ext>
            </p:extLst>
          </p:nvPr>
        </p:nvGraphicFramePr>
        <p:xfrm>
          <a:off x="1991545" y="2145158"/>
          <a:ext cx="7920880" cy="399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38"/>
            <a:ext cx="838200" cy="7873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1063" y="5984342"/>
            <a:ext cx="474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Note: </a:t>
            </a:r>
            <a:r>
              <a:rPr lang="fr-FR" sz="1400" dirty="0" smtClean="0">
                <a:solidFill>
                  <a:srgbClr val="002060"/>
                </a:solidFill>
              </a:rPr>
              <a:t>2024 </a:t>
            </a:r>
            <a:r>
              <a:rPr lang="fr-FR" sz="1400" dirty="0" err="1">
                <a:solidFill>
                  <a:srgbClr val="002060"/>
                </a:solidFill>
              </a:rPr>
              <a:t>estimates</a:t>
            </a:r>
            <a:r>
              <a:rPr lang="fr-FR" sz="1400" dirty="0">
                <a:solidFill>
                  <a:srgbClr val="002060"/>
                </a:solidFill>
              </a:rPr>
              <a:t> are a </a:t>
            </a:r>
            <a:r>
              <a:rPr lang="fr-FR" sz="1400" dirty="0" err="1">
                <a:solidFill>
                  <a:srgbClr val="002060"/>
                </a:solidFill>
              </a:rPr>
              <a:t>potential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crop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without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any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disaster</a:t>
            </a:r>
            <a:endParaRPr lang="fr-F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20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Logo IPA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45688" y="6196014"/>
            <a:ext cx="722312" cy="661987"/>
          </a:xfrm>
          <a:prstGeom prst="rect">
            <a:avLst/>
          </a:prstGeom>
          <a:noFill/>
        </p:spPr>
      </p:pic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954058"/>
              </p:ext>
            </p:extLst>
          </p:nvPr>
        </p:nvGraphicFramePr>
        <p:xfrm>
          <a:off x="2202396" y="2050991"/>
          <a:ext cx="7787208" cy="414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  <a:latin typeface="Tahoma" charset="0"/>
              </a:rPr>
              <a:t>Evolution of World Carry-Over Stocks</a:t>
            </a:r>
            <a:br>
              <a:rPr lang="fr-FR" sz="3600" dirty="0">
                <a:solidFill>
                  <a:schemeClr val="accent2"/>
                </a:solidFill>
                <a:latin typeface="Tahoma" charset="0"/>
              </a:rPr>
            </a:br>
            <a:r>
              <a:rPr lang="fr-FR" sz="1800" dirty="0" err="1">
                <a:solidFill>
                  <a:schemeClr val="accent2"/>
                </a:solidFill>
                <a:latin typeface="Tahoma" charset="0"/>
              </a:rPr>
              <a:t>beginning</a:t>
            </a:r>
            <a:r>
              <a:rPr lang="fr-FR" sz="1800" dirty="0">
                <a:solidFill>
                  <a:schemeClr val="accent2"/>
                </a:solidFill>
                <a:latin typeface="Tahoma" charset="0"/>
              </a:rPr>
              <a:t> of marketing </a:t>
            </a:r>
            <a:r>
              <a:rPr lang="fr-FR" sz="1800" dirty="0" err="1">
                <a:solidFill>
                  <a:schemeClr val="accent2"/>
                </a:solidFill>
                <a:latin typeface="Tahoma" charset="0"/>
              </a:rPr>
              <a:t>year</a:t>
            </a:r>
            <a:endParaRPr lang="fr-FR" sz="1800" dirty="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39617" y="6196014"/>
            <a:ext cx="4137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Note: </a:t>
            </a:r>
            <a:r>
              <a:rPr lang="fr-FR" sz="1200" dirty="0" err="1"/>
              <a:t>Supply</a:t>
            </a:r>
            <a:r>
              <a:rPr lang="fr-FR" sz="1200" dirty="0"/>
              <a:t> </a:t>
            </a:r>
            <a:r>
              <a:rPr lang="fr-FR" sz="1200" dirty="0" err="1"/>
              <a:t>does</a:t>
            </a:r>
            <a:r>
              <a:rPr lang="fr-FR" sz="1200" dirty="0"/>
              <a:t> not </a:t>
            </a:r>
            <a:r>
              <a:rPr lang="fr-FR" sz="1200" dirty="0" err="1"/>
              <a:t>include</a:t>
            </a:r>
            <a:r>
              <a:rPr lang="fr-FR" sz="1200" dirty="0"/>
              <a:t> imports </a:t>
            </a:r>
            <a:r>
              <a:rPr lang="fr-FR" sz="1200" dirty="0" err="1"/>
              <a:t>into</a:t>
            </a:r>
            <a:r>
              <a:rPr lang="fr-FR" sz="1200" dirty="0"/>
              <a:t> </a:t>
            </a:r>
            <a:r>
              <a:rPr lang="fr-FR" sz="1200" dirty="0" err="1"/>
              <a:t>producing</a:t>
            </a:r>
            <a:r>
              <a:rPr lang="fr-FR" sz="1200" dirty="0"/>
              <a:t> countries</a:t>
            </a:r>
          </a:p>
        </p:txBody>
      </p:sp>
    </p:spTree>
    <p:extLst>
      <p:ext uri="{BB962C8B-B14F-4D97-AF65-F5344CB8AC3E}">
        <p14:creationId xmlns:p14="http://schemas.microsoft.com/office/powerpoint/2010/main" val="41365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Logo IPA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45688" y="6196014"/>
            <a:ext cx="722312" cy="661987"/>
          </a:xfrm>
          <a:prstGeom prst="rect">
            <a:avLst/>
          </a:prstGeom>
          <a:noFill/>
        </p:spPr>
      </p:pic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307335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  <a:latin typeface="Tahoma" charset="0"/>
              </a:rPr>
              <a:t>Evolution of World </a:t>
            </a:r>
            <a:r>
              <a:rPr lang="fr-FR" sz="3600" dirty="0" err="1">
                <a:solidFill>
                  <a:schemeClr val="accent2"/>
                </a:solidFill>
                <a:latin typeface="Tahoma" charset="0"/>
              </a:rPr>
              <a:t>Supply</a:t>
            </a:r>
            <a:endParaRPr lang="fr-FR" sz="3600" dirty="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42794" y="6196014"/>
            <a:ext cx="15664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Prices</a:t>
            </a:r>
            <a:r>
              <a:rPr lang="fr-FR" sz="1100" dirty="0" smtClean="0"/>
              <a:t> at EU </a:t>
            </a:r>
            <a:r>
              <a:rPr lang="fr-FR" sz="1100" dirty="0" err="1" smtClean="0"/>
              <a:t>gates</a:t>
            </a:r>
            <a:endParaRPr lang="fr-FR" sz="1100" dirty="0" smtClean="0"/>
          </a:p>
          <a:p>
            <a:r>
              <a:rPr lang="fr-FR" sz="1100" dirty="0" smtClean="0"/>
              <a:t>Sources: IPA - </a:t>
            </a:r>
            <a:r>
              <a:rPr lang="fr-FR" sz="1100" dirty="0" err="1" smtClean="0"/>
              <a:t>Comtrade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366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dirty="0" smtClean="0">
                <a:solidFill>
                  <a:srgbClr val="0070C0"/>
                </a:solidFill>
              </a:rPr>
              <a:t>SUMMARY</a:t>
            </a:r>
            <a:endParaRPr lang="fr-FR" sz="72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352907"/>
            <a:ext cx="10515600" cy="3824056"/>
          </a:xfrm>
        </p:spPr>
        <p:txBody>
          <a:bodyPr/>
          <a:lstStyle/>
          <a:p>
            <a:r>
              <a:rPr lang="fr-FR" dirty="0" smtClean="0"/>
              <a:t>Total </a:t>
            </a:r>
            <a:r>
              <a:rPr lang="fr-FR" dirty="0" err="1" smtClean="0"/>
              <a:t>orchard</a:t>
            </a:r>
            <a:r>
              <a:rPr lang="fr-FR" dirty="0" smtClean="0"/>
              <a:t> and production </a:t>
            </a:r>
            <a:r>
              <a:rPr lang="fr-FR" dirty="0" err="1" smtClean="0"/>
              <a:t>remains</a:t>
            </a:r>
            <a:r>
              <a:rPr lang="fr-FR" dirty="0" smtClean="0"/>
              <a:t> stable last 6 </a:t>
            </a:r>
            <a:r>
              <a:rPr lang="fr-FR" dirty="0" err="1" smtClean="0"/>
              <a:t>years</a:t>
            </a:r>
            <a:endParaRPr lang="fr-FR" dirty="0" smtClean="0"/>
          </a:p>
          <a:p>
            <a:r>
              <a:rPr lang="fr-FR" dirty="0" smtClean="0"/>
              <a:t>A stock of prunes </a:t>
            </a:r>
            <a:r>
              <a:rPr lang="fr-FR" dirty="0" err="1" smtClean="0"/>
              <a:t>that</a:t>
            </a:r>
            <a:r>
              <a:rPr lang="fr-FR" dirty="0" smtClean="0"/>
              <a:t> has </a:t>
            </a:r>
            <a:r>
              <a:rPr lang="fr-FR" dirty="0" err="1" smtClean="0"/>
              <a:t>never</a:t>
            </a:r>
            <a:r>
              <a:rPr lang="fr-FR" dirty="0" smtClean="0"/>
              <a:t> been </a:t>
            </a:r>
            <a:r>
              <a:rPr lang="fr-FR" dirty="0" err="1" smtClean="0"/>
              <a:t>reached</a:t>
            </a:r>
            <a:r>
              <a:rPr lang="fr-FR" dirty="0" smtClean="0"/>
              <a:t> in modern </a:t>
            </a:r>
            <a:r>
              <a:rPr lang="fr-FR" dirty="0" err="1" smtClean="0"/>
              <a:t>history</a:t>
            </a:r>
            <a:endParaRPr lang="fr-FR" dirty="0" smtClean="0"/>
          </a:p>
          <a:p>
            <a:r>
              <a:rPr lang="fr-FR" dirty="0" err="1" smtClean="0"/>
              <a:t>Even</a:t>
            </a:r>
            <a:r>
              <a:rPr lang="fr-FR" dirty="0" smtClean="0"/>
              <a:t> if </a:t>
            </a:r>
            <a:r>
              <a:rPr lang="fr-FR" dirty="0" err="1" smtClean="0"/>
              <a:t>prices</a:t>
            </a:r>
            <a:r>
              <a:rPr lang="fr-FR" dirty="0" smtClean="0"/>
              <a:t> are </a:t>
            </a:r>
            <a:r>
              <a:rPr lang="fr-FR" dirty="0" err="1" smtClean="0"/>
              <a:t>going</a:t>
            </a:r>
            <a:r>
              <a:rPr lang="fr-FR" dirty="0" smtClean="0"/>
              <a:t> down the sales are not </a:t>
            </a:r>
            <a:r>
              <a:rPr lang="fr-FR" dirty="0" err="1" smtClean="0"/>
              <a:t>going</a:t>
            </a:r>
            <a:r>
              <a:rPr lang="fr-FR" dirty="0" smtClean="0"/>
              <a:t> up </a:t>
            </a:r>
            <a:r>
              <a:rPr lang="fr-FR" dirty="0" err="1" smtClean="0"/>
              <a:t>significantly</a:t>
            </a:r>
            <a:endParaRPr lang="fr-FR" dirty="0" smtClean="0"/>
          </a:p>
          <a:p>
            <a:r>
              <a:rPr lang="fr-FR" dirty="0" smtClean="0"/>
              <a:t>« Price </a:t>
            </a:r>
            <a:r>
              <a:rPr lang="fr-FR" dirty="0" err="1" smtClean="0"/>
              <a:t>war</a:t>
            </a:r>
            <a:r>
              <a:rPr lang="fr-FR" dirty="0" smtClean="0"/>
              <a:t> »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producers</a:t>
            </a:r>
            <a:r>
              <a:rPr lang="fr-FR" dirty="0" smtClean="0"/>
              <a:t> and </a:t>
            </a:r>
            <a:r>
              <a:rPr lang="fr-FR" dirty="0" err="1" smtClean="0"/>
              <a:t>packers</a:t>
            </a:r>
            <a:r>
              <a:rPr lang="fr-FR" dirty="0" smtClean="0"/>
              <a:t> over the world </a:t>
            </a:r>
            <a:r>
              <a:rPr lang="fr-FR" dirty="0" err="1" smtClean="0"/>
              <a:t>prevents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capability</a:t>
            </a:r>
            <a:r>
              <a:rPr lang="fr-FR" dirty="0" smtClean="0"/>
              <a:t> to do promotion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52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ogoIPA_quadri_final_foncé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787328" y="979805"/>
            <a:ext cx="4632583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7440" y="5772835"/>
            <a:ext cx="6652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18</a:t>
            </a:r>
            <a:r>
              <a:rPr lang="fr-FR" baseline="30000" dirty="0"/>
              <a:t>th</a:t>
            </a:r>
            <a:r>
              <a:rPr lang="fr-FR" dirty="0"/>
              <a:t> World Prune </a:t>
            </a:r>
            <a:r>
              <a:rPr lang="fr-FR" dirty="0" err="1"/>
              <a:t>Conference</a:t>
            </a:r>
            <a:r>
              <a:rPr lang="fr-FR" dirty="0"/>
              <a:t> – South </a:t>
            </a:r>
            <a:r>
              <a:rPr lang="fr-FR" dirty="0" err="1"/>
              <a:t>Africa</a:t>
            </a:r>
            <a:r>
              <a:rPr lang="fr-FR" dirty="0"/>
              <a:t> – </a:t>
            </a:r>
            <a:r>
              <a:rPr lang="fr-FR" dirty="0" err="1"/>
              <a:t>october</a:t>
            </a:r>
            <a:r>
              <a:rPr lang="fr-FR" dirty="0"/>
              <a:t> 28</a:t>
            </a:r>
            <a:r>
              <a:rPr lang="fr-FR" baseline="30000" dirty="0"/>
              <a:t>th</a:t>
            </a:r>
            <a:r>
              <a:rPr lang="fr-FR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4941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4919" y="800130"/>
            <a:ext cx="8229600" cy="850106"/>
          </a:xfrm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  <a:latin typeface="Tahoma" charset="0"/>
              </a:rPr>
              <a:t>Argentina</a:t>
            </a:r>
          </a:p>
        </p:txBody>
      </p:sp>
      <p:graphicFrame>
        <p:nvGraphicFramePr>
          <p:cNvPr id="3" name="Espace réservé du graphique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35119640"/>
              </p:ext>
            </p:extLst>
          </p:nvPr>
        </p:nvGraphicFramePr>
        <p:xfrm>
          <a:off x="1018992" y="2424119"/>
          <a:ext cx="4661372" cy="2674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Espace réservé du 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406058"/>
              </p:ext>
            </p:extLst>
          </p:nvPr>
        </p:nvGraphicFramePr>
        <p:xfrm>
          <a:off x="5859781" y="1962454"/>
          <a:ext cx="5455996" cy="372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18992" y="1962454"/>
            <a:ext cx="121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Orchard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587779" y="1650236"/>
            <a:ext cx="158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Production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063" y="5984342"/>
            <a:ext cx="474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Note: </a:t>
            </a:r>
            <a:r>
              <a:rPr lang="fr-FR" sz="1400" dirty="0" smtClean="0">
                <a:solidFill>
                  <a:srgbClr val="002060"/>
                </a:solidFill>
              </a:rPr>
              <a:t>2024 </a:t>
            </a:r>
            <a:r>
              <a:rPr lang="fr-FR" sz="1400" dirty="0" err="1">
                <a:solidFill>
                  <a:srgbClr val="002060"/>
                </a:solidFill>
              </a:rPr>
              <a:t>estimates</a:t>
            </a:r>
            <a:r>
              <a:rPr lang="fr-FR" sz="1400" dirty="0">
                <a:solidFill>
                  <a:srgbClr val="002060"/>
                </a:solidFill>
              </a:rPr>
              <a:t> are a </a:t>
            </a:r>
            <a:r>
              <a:rPr lang="fr-FR" sz="1400" dirty="0" err="1">
                <a:solidFill>
                  <a:srgbClr val="002060"/>
                </a:solidFill>
              </a:rPr>
              <a:t>potential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crop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without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any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disaster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38"/>
            <a:ext cx="838200" cy="78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854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4919" y="800130"/>
            <a:ext cx="8229600" cy="850106"/>
          </a:xfrm>
        </p:spPr>
        <p:txBody>
          <a:bodyPr/>
          <a:lstStyle/>
          <a:p>
            <a:r>
              <a:rPr lang="fr-FR" sz="3600" dirty="0" err="1" smtClean="0">
                <a:solidFill>
                  <a:schemeClr val="accent2"/>
                </a:solidFill>
                <a:latin typeface="Tahoma" charset="0"/>
              </a:rPr>
              <a:t>Australia</a:t>
            </a:r>
            <a:endParaRPr lang="fr-FR" sz="3600" dirty="0">
              <a:solidFill>
                <a:schemeClr val="accent2"/>
              </a:solidFill>
              <a:latin typeface="Tahoma" charset="0"/>
            </a:endParaRPr>
          </a:p>
        </p:txBody>
      </p:sp>
      <p:graphicFrame>
        <p:nvGraphicFramePr>
          <p:cNvPr id="3" name="Espace réservé du graphique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71662970"/>
              </p:ext>
            </p:extLst>
          </p:nvPr>
        </p:nvGraphicFramePr>
        <p:xfrm>
          <a:off x="1018992" y="2424119"/>
          <a:ext cx="4661372" cy="2674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Espace réservé du 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999103"/>
              </p:ext>
            </p:extLst>
          </p:nvPr>
        </p:nvGraphicFramePr>
        <p:xfrm>
          <a:off x="5768341" y="1859280"/>
          <a:ext cx="5547436" cy="382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18992" y="1962454"/>
            <a:ext cx="121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Orchard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063" y="5984342"/>
            <a:ext cx="474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Note: </a:t>
            </a:r>
            <a:r>
              <a:rPr lang="fr-FR" sz="1400" dirty="0" smtClean="0">
                <a:solidFill>
                  <a:srgbClr val="002060"/>
                </a:solidFill>
              </a:rPr>
              <a:t>2024 </a:t>
            </a:r>
            <a:r>
              <a:rPr lang="fr-FR" sz="1400" dirty="0" err="1">
                <a:solidFill>
                  <a:srgbClr val="002060"/>
                </a:solidFill>
              </a:rPr>
              <a:t>estimates</a:t>
            </a:r>
            <a:r>
              <a:rPr lang="fr-FR" sz="1400" dirty="0">
                <a:solidFill>
                  <a:srgbClr val="002060"/>
                </a:solidFill>
              </a:rPr>
              <a:t> are a </a:t>
            </a:r>
            <a:r>
              <a:rPr lang="fr-FR" sz="1400" dirty="0" err="1">
                <a:solidFill>
                  <a:srgbClr val="002060"/>
                </a:solidFill>
              </a:rPr>
              <a:t>potential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crop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without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any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disaster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38"/>
            <a:ext cx="838200" cy="7873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719169" y="1516988"/>
            <a:ext cx="158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Production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9602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4919" y="800130"/>
            <a:ext cx="8229600" cy="850106"/>
          </a:xfrm>
        </p:spPr>
        <p:txBody>
          <a:bodyPr/>
          <a:lstStyle/>
          <a:p>
            <a:r>
              <a:rPr lang="fr-FR" sz="3600" dirty="0" err="1" smtClean="0">
                <a:solidFill>
                  <a:schemeClr val="accent2"/>
                </a:solidFill>
                <a:latin typeface="Tahoma" charset="0"/>
              </a:rPr>
              <a:t>California</a:t>
            </a:r>
            <a:r>
              <a:rPr lang="fr-FR" sz="3600" dirty="0" smtClean="0">
                <a:solidFill>
                  <a:schemeClr val="accent2"/>
                </a:solidFill>
                <a:latin typeface="Tahoma" charset="0"/>
              </a:rPr>
              <a:t> USA</a:t>
            </a:r>
            <a:endParaRPr lang="fr-FR" sz="3600" dirty="0">
              <a:solidFill>
                <a:schemeClr val="accent2"/>
              </a:solidFill>
              <a:latin typeface="Tahoma" charset="0"/>
            </a:endParaRPr>
          </a:p>
        </p:txBody>
      </p:sp>
      <p:graphicFrame>
        <p:nvGraphicFramePr>
          <p:cNvPr id="3" name="Espace réservé du graphique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11363856"/>
              </p:ext>
            </p:extLst>
          </p:nvPr>
        </p:nvGraphicFramePr>
        <p:xfrm>
          <a:off x="1018992" y="2424119"/>
          <a:ext cx="4661372" cy="2674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Espace réservé du 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347640"/>
              </p:ext>
            </p:extLst>
          </p:nvPr>
        </p:nvGraphicFramePr>
        <p:xfrm>
          <a:off x="5542156" y="1248938"/>
          <a:ext cx="6077415" cy="443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18992" y="1962454"/>
            <a:ext cx="121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Orchard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063" y="5984342"/>
            <a:ext cx="474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Note: </a:t>
            </a:r>
            <a:r>
              <a:rPr lang="fr-FR" sz="1400" dirty="0" smtClean="0">
                <a:solidFill>
                  <a:srgbClr val="002060"/>
                </a:solidFill>
              </a:rPr>
              <a:t>2024 </a:t>
            </a:r>
            <a:r>
              <a:rPr lang="fr-FR" sz="1400" dirty="0" err="1">
                <a:solidFill>
                  <a:srgbClr val="002060"/>
                </a:solidFill>
              </a:rPr>
              <a:t>estimates</a:t>
            </a:r>
            <a:r>
              <a:rPr lang="fr-FR" sz="1400" dirty="0">
                <a:solidFill>
                  <a:srgbClr val="002060"/>
                </a:solidFill>
              </a:rPr>
              <a:t> are a </a:t>
            </a:r>
            <a:r>
              <a:rPr lang="fr-FR" sz="1400" dirty="0" err="1">
                <a:solidFill>
                  <a:srgbClr val="002060"/>
                </a:solidFill>
              </a:rPr>
              <a:t>potential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crop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without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any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disaster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38"/>
            <a:ext cx="838200" cy="7873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719169" y="1650236"/>
            <a:ext cx="158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Production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2768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4919" y="800130"/>
            <a:ext cx="8229600" cy="850106"/>
          </a:xfrm>
        </p:spPr>
        <p:txBody>
          <a:bodyPr/>
          <a:lstStyle/>
          <a:p>
            <a:r>
              <a:rPr lang="fr-FR" sz="3600" dirty="0" smtClean="0">
                <a:solidFill>
                  <a:schemeClr val="accent2"/>
                </a:solidFill>
                <a:latin typeface="Tahoma" charset="0"/>
              </a:rPr>
              <a:t>Chile</a:t>
            </a:r>
            <a:endParaRPr lang="fr-FR" sz="3600" dirty="0">
              <a:solidFill>
                <a:schemeClr val="accent2"/>
              </a:solidFill>
              <a:latin typeface="Tahoma" charset="0"/>
            </a:endParaRPr>
          </a:p>
        </p:txBody>
      </p:sp>
      <p:graphicFrame>
        <p:nvGraphicFramePr>
          <p:cNvPr id="3" name="Espace réservé du graphique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99261719"/>
              </p:ext>
            </p:extLst>
          </p:nvPr>
        </p:nvGraphicFramePr>
        <p:xfrm>
          <a:off x="1018992" y="2424119"/>
          <a:ext cx="4661372" cy="2674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Espace réservé du 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591066"/>
              </p:ext>
            </p:extLst>
          </p:nvPr>
        </p:nvGraphicFramePr>
        <p:xfrm>
          <a:off x="5951221" y="1962454"/>
          <a:ext cx="5364556" cy="372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18992" y="1962454"/>
            <a:ext cx="121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Orchard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063" y="5984342"/>
            <a:ext cx="474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Note: </a:t>
            </a:r>
            <a:r>
              <a:rPr lang="fr-FR" sz="1400" dirty="0" smtClean="0">
                <a:solidFill>
                  <a:srgbClr val="002060"/>
                </a:solidFill>
              </a:rPr>
              <a:t>2024 </a:t>
            </a:r>
            <a:r>
              <a:rPr lang="fr-FR" sz="1400" dirty="0" err="1">
                <a:solidFill>
                  <a:srgbClr val="002060"/>
                </a:solidFill>
              </a:rPr>
              <a:t>estimates</a:t>
            </a:r>
            <a:r>
              <a:rPr lang="fr-FR" sz="1400" dirty="0">
                <a:solidFill>
                  <a:srgbClr val="002060"/>
                </a:solidFill>
              </a:rPr>
              <a:t> are a </a:t>
            </a:r>
            <a:r>
              <a:rPr lang="fr-FR" sz="1400" dirty="0" err="1">
                <a:solidFill>
                  <a:srgbClr val="002060"/>
                </a:solidFill>
              </a:rPr>
              <a:t>potential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crop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without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any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disaster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38"/>
            <a:ext cx="838200" cy="7873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578697" y="1545992"/>
            <a:ext cx="158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Production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3424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4919" y="800130"/>
            <a:ext cx="8229600" cy="850106"/>
          </a:xfrm>
        </p:spPr>
        <p:txBody>
          <a:bodyPr/>
          <a:lstStyle/>
          <a:p>
            <a:r>
              <a:rPr lang="fr-FR" sz="3600" dirty="0" smtClean="0">
                <a:solidFill>
                  <a:schemeClr val="accent2"/>
                </a:solidFill>
                <a:latin typeface="Tahoma" charset="0"/>
              </a:rPr>
              <a:t>France</a:t>
            </a:r>
            <a:endParaRPr lang="fr-FR" sz="3600" dirty="0">
              <a:solidFill>
                <a:schemeClr val="accent2"/>
              </a:solidFill>
              <a:latin typeface="Tahoma" charset="0"/>
            </a:endParaRPr>
          </a:p>
        </p:txBody>
      </p:sp>
      <p:graphicFrame>
        <p:nvGraphicFramePr>
          <p:cNvPr id="3" name="Espace réservé du graphique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14763221"/>
              </p:ext>
            </p:extLst>
          </p:nvPr>
        </p:nvGraphicFramePr>
        <p:xfrm>
          <a:off x="1018992" y="2424119"/>
          <a:ext cx="4661372" cy="2674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Espace réservé du 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748129"/>
              </p:ext>
            </p:extLst>
          </p:nvPr>
        </p:nvGraphicFramePr>
        <p:xfrm>
          <a:off x="5623561" y="1962454"/>
          <a:ext cx="5692216" cy="372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18992" y="1962454"/>
            <a:ext cx="121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Orchard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063" y="5984342"/>
            <a:ext cx="474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Note: </a:t>
            </a:r>
            <a:r>
              <a:rPr lang="fr-FR" sz="1400" dirty="0" smtClean="0">
                <a:solidFill>
                  <a:srgbClr val="002060"/>
                </a:solidFill>
              </a:rPr>
              <a:t>2024 </a:t>
            </a:r>
            <a:r>
              <a:rPr lang="fr-FR" sz="1400" dirty="0" err="1">
                <a:solidFill>
                  <a:srgbClr val="002060"/>
                </a:solidFill>
              </a:rPr>
              <a:t>estimates</a:t>
            </a:r>
            <a:r>
              <a:rPr lang="fr-FR" sz="1400" dirty="0">
                <a:solidFill>
                  <a:srgbClr val="002060"/>
                </a:solidFill>
              </a:rPr>
              <a:t> are a </a:t>
            </a:r>
            <a:r>
              <a:rPr lang="fr-FR" sz="1400" dirty="0" err="1">
                <a:solidFill>
                  <a:srgbClr val="002060"/>
                </a:solidFill>
              </a:rPr>
              <a:t>potential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crop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without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any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disaster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38"/>
            <a:ext cx="838200" cy="7873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814917" y="1650236"/>
            <a:ext cx="158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Production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855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4919" y="800130"/>
            <a:ext cx="8229600" cy="850106"/>
          </a:xfrm>
        </p:spPr>
        <p:txBody>
          <a:bodyPr/>
          <a:lstStyle/>
          <a:p>
            <a:r>
              <a:rPr lang="fr-FR" sz="3600" dirty="0" err="1" smtClean="0">
                <a:solidFill>
                  <a:schemeClr val="accent2"/>
                </a:solidFill>
                <a:latin typeface="Tahoma" charset="0"/>
              </a:rPr>
              <a:t>Italy</a:t>
            </a:r>
            <a:endParaRPr lang="fr-FR" sz="3600" dirty="0">
              <a:solidFill>
                <a:schemeClr val="accent2"/>
              </a:solidFill>
              <a:latin typeface="Tahoma" charset="0"/>
            </a:endParaRPr>
          </a:p>
        </p:txBody>
      </p:sp>
      <p:graphicFrame>
        <p:nvGraphicFramePr>
          <p:cNvPr id="3" name="Espace réservé du graphique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39170258"/>
              </p:ext>
            </p:extLst>
          </p:nvPr>
        </p:nvGraphicFramePr>
        <p:xfrm>
          <a:off x="1018992" y="2424119"/>
          <a:ext cx="4661372" cy="2674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Espace réservé du 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525181"/>
              </p:ext>
            </p:extLst>
          </p:nvPr>
        </p:nvGraphicFramePr>
        <p:xfrm>
          <a:off x="5844540" y="2068617"/>
          <a:ext cx="5319288" cy="391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18992" y="1962454"/>
            <a:ext cx="121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Orchard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063" y="5984342"/>
            <a:ext cx="474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Note: </a:t>
            </a:r>
            <a:r>
              <a:rPr lang="fr-FR" sz="1400" dirty="0" smtClean="0">
                <a:solidFill>
                  <a:srgbClr val="002060"/>
                </a:solidFill>
              </a:rPr>
              <a:t>2024 </a:t>
            </a:r>
            <a:r>
              <a:rPr lang="fr-FR" sz="1400" dirty="0" err="1">
                <a:solidFill>
                  <a:srgbClr val="002060"/>
                </a:solidFill>
              </a:rPr>
              <a:t>estimates</a:t>
            </a:r>
            <a:r>
              <a:rPr lang="fr-FR" sz="1400" dirty="0">
                <a:solidFill>
                  <a:srgbClr val="002060"/>
                </a:solidFill>
              </a:rPr>
              <a:t> are a </a:t>
            </a:r>
            <a:r>
              <a:rPr lang="fr-FR" sz="1400" dirty="0" err="1">
                <a:solidFill>
                  <a:srgbClr val="002060"/>
                </a:solidFill>
              </a:rPr>
              <a:t>potential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crop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without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any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disaster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38"/>
            <a:ext cx="838200" cy="7873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698269" y="1606952"/>
            <a:ext cx="158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Production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7069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4919" y="800130"/>
            <a:ext cx="8229600" cy="850106"/>
          </a:xfrm>
        </p:spPr>
        <p:txBody>
          <a:bodyPr/>
          <a:lstStyle/>
          <a:p>
            <a:r>
              <a:rPr lang="fr-FR" sz="3600" dirty="0" smtClean="0">
                <a:solidFill>
                  <a:schemeClr val="accent2"/>
                </a:solidFill>
                <a:latin typeface="Tahoma" charset="0"/>
              </a:rPr>
              <a:t>South </a:t>
            </a:r>
            <a:r>
              <a:rPr lang="fr-FR" sz="3600" dirty="0" err="1" smtClean="0">
                <a:solidFill>
                  <a:schemeClr val="accent2"/>
                </a:solidFill>
                <a:latin typeface="Tahoma" charset="0"/>
              </a:rPr>
              <a:t>Africa</a:t>
            </a:r>
            <a:endParaRPr lang="fr-FR" sz="3600" dirty="0">
              <a:solidFill>
                <a:schemeClr val="accent2"/>
              </a:solidFill>
              <a:latin typeface="Tahoma" charset="0"/>
            </a:endParaRPr>
          </a:p>
        </p:txBody>
      </p:sp>
      <p:graphicFrame>
        <p:nvGraphicFramePr>
          <p:cNvPr id="3" name="Espace réservé du graphique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52311618"/>
              </p:ext>
            </p:extLst>
          </p:nvPr>
        </p:nvGraphicFramePr>
        <p:xfrm>
          <a:off x="1018992" y="2424119"/>
          <a:ext cx="4661372" cy="2674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Espace réservé du 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047751"/>
              </p:ext>
            </p:extLst>
          </p:nvPr>
        </p:nvGraphicFramePr>
        <p:xfrm>
          <a:off x="5821681" y="1962454"/>
          <a:ext cx="5494096" cy="372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18992" y="1962454"/>
            <a:ext cx="121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Orchard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063" y="5984342"/>
            <a:ext cx="474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Note: </a:t>
            </a:r>
            <a:r>
              <a:rPr lang="fr-FR" sz="1400" dirty="0" smtClean="0">
                <a:solidFill>
                  <a:srgbClr val="002060"/>
                </a:solidFill>
              </a:rPr>
              <a:t>2024 </a:t>
            </a:r>
            <a:r>
              <a:rPr lang="fr-FR" sz="1400" dirty="0" err="1">
                <a:solidFill>
                  <a:srgbClr val="002060"/>
                </a:solidFill>
              </a:rPr>
              <a:t>estimates</a:t>
            </a:r>
            <a:r>
              <a:rPr lang="fr-FR" sz="1400" dirty="0">
                <a:solidFill>
                  <a:srgbClr val="002060"/>
                </a:solidFill>
              </a:rPr>
              <a:t> are a </a:t>
            </a:r>
            <a:r>
              <a:rPr lang="fr-FR" sz="1400" dirty="0" err="1">
                <a:solidFill>
                  <a:srgbClr val="002060"/>
                </a:solidFill>
              </a:rPr>
              <a:t>potential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crop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without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any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disaster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38"/>
            <a:ext cx="838200" cy="7873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568729" y="1591712"/>
            <a:ext cx="158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Production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4388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9709" y="801110"/>
            <a:ext cx="8229600" cy="850106"/>
          </a:xfrm>
        </p:spPr>
        <p:txBody>
          <a:bodyPr/>
          <a:lstStyle/>
          <a:p>
            <a:r>
              <a:rPr lang="fr-FR" sz="3600" dirty="0">
                <a:solidFill>
                  <a:schemeClr val="accent2"/>
                </a:solidFill>
                <a:latin typeface="Tahoma" charset="0"/>
              </a:rPr>
              <a:t>IPA Total </a:t>
            </a:r>
            <a:r>
              <a:rPr lang="fr-FR" sz="3600" dirty="0" err="1">
                <a:solidFill>
                  <a:schemeClr val="accent2"/>
                </a:solidFill>
                <a:latin typeface="Tahoma" charset="0"/>
              </a:rPr>
              <a:t>Orchard</a:t>
            </a:r>
            <a:endParaRPr lang="fr-FR" sz="3600" dirty="0">
              <a:solidFill>
                <a:schemeClr val="accent2"/>
              </a:solidFill>
              <a:latin typeface="Tahoma" charset="0"/>
            </a:endParaRPr>
          </a:p>
        </p:txBody>
      </p:sp>
      <p:graphicFrame>
        <p:nvGraphicFramePr>
          <p:cNvPr id="3" name="Espace réservé du graphique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00358972"/>
              </p:ext>
            </p:extLst>
          </p:nvPr>
        </p:nvGraphicFramePr>
        <p:xfrm>
          <a:off x="1919536" y="1939636"/>
          <a:ext cx="7416824" cy="429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238"/>
            <a:ext cx="838200" cy="78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853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2986</TotalTime>
  <Words>360</Words>
  <Application>Microsoft Office PowerPoint</Application>
  <PresentationFormat>Widescreen</PresentationFormat>
  <Paragraphs>66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Thème Office</vt:lpstr>
      <vt:lpstr>  2019 World Prune Trends</vt:lpstr>
      <vt:lpstr>Argentina</vt:lpstr>
      <vt:lpstr>Australia</vt:lpstr>
      <vt:lpstr>California USA</vt:lpstr>
      <vt:lpstr>Chile</vt:lpstr>
      <vt:lpstr>France</vt:lpstr>
      <vt:lpstr>Italy</vt:lpstr>
      <vt:lpstr>South Africa</vt:lpstr>
      <vt:lpstr>IPA Total Orchard</vt:lpstr>
      <vt:lpstr>IPA Total Production</vt:lpstr>
      <vt:lpstr>Evolution of World Carry-Over Stocks beginning of marketing year</vt:lpstr>
      <vt:lpstr>Evolution of World Supply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Prune Trends</dc:title>
  <dc:creator>Christian</dc:creator>
  <cp:lastModifiedBy>Xolela Dlikilili</cp:lastModifiedBy>
  <cp:revision>167</cp:revision>
  <cp:lastPrinted>2018-05-23T09:54:42Z</cp:lastPrinted>
  <dcterms:created xsi:type="dcterms:W3CDTF">2018-05-13T16:02:28Z</dcterms:created>
  <dcterms:modified xsi:type="dcterms:W3CDTF">2019-10-28T09:06:42Z</dcterms:modified>
</cp:coreProperties>
</file>