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7" r:id="rId1"/>
  </p:sldMasterIdLst>
  <p:notesMasterIdLst>
    <p:notesMasterId r:id="rId36"/>
  </p:notesMasterIdLst>
  <p:handoutMasterIdLst>
    <p:handoutMasterId r:id="rId37"/>
  </p:handoutMasterIdLst>
  <p:sldIdLst>
    <p:sldId id="268" r:id="rId2"/>
    <p:sldId id="319" r:id="rId3"/>
    <p:sldId id="320" r:id="rId4"/>
    <p:sldId id="282" r:id="rId5"/>
    <p:sldId id="325" r:id="rId6"/>
    <p:sldId id="314" r:id="rId7"/>
    <p:sldId id="326" r:id="rId8"/>
    <p:sldId id="315" r:id="rId9"/>
    <p:sldId id="316" r:id="rId10"/>
    <p:sldId id="328" r:id="rId11"/>
    <p:sldId id="329" r:id="rId12"/>
    <p:sldId id="330" r:id="rId13"/>
    <p:sldId id="332" r:id="rId14"/>
    <p:sldId id="331" r:id="rId15"/>
    <p:sldId id="335" r:id="rId16"/>
    <p:sldId id="321" r:id="rId17"/>
    <p:sldId id="322" r:id="rId18"/>
    <p:sldId id="323" r:id="rId19"/>
    <p:sldId id="327" r:id="rId20"/>
    <p:sldId id="340" r:id="rId21"/>
    <p:sldId id="318" r:id="rId22"/>
    <p:sldId id="334" r:id="rId23"/>
    <p:sldId id="341" r:id="rId24"/>
    <p:sldId id="347" r:id="rId25"/>
    <p:sldId id="348" r:id="rId26"/>
    <p:sldId id="342" r:id="rId27"/>
    <p:sldId id="338" r:id="rId28"/>
    <p:sldId id="336" r:id="rId29"/>
    <p:sldId id="339" r:id="rId30"/>
    <p:sldId id="343" r:id="rId31"/>
    <p:sldId id="344" r:id="rId32"/>
    <p:sldId id="346" r:id="rId33"/>
    <p:sldId id="312" r:id="rId34"/>
    <p:sldId id="296" r:id="rId35"/>
  </p:sldIdLst>
  <p:sldSz cx="9144000" cy="6858000" type="screen4x3"/>
  <p:notesSz cx="7023100" cy="9309100"/>
  <p:defaultTextStyle>
    <a:defPPr>
      <a:defRPr lang="en-ZA"/>
    </a:defPPr>
    <a:lvl1pPr algn="l" defTabSz="457200" rtl="0" fontAlgn="base">
      <a:spcBef>
        <a:spcPct val="0"/>
      </a:spcBef>
      <a:spcAft>
        <a:spcPct val="0"/>
      </a:spcAft>
      <a:defRPr sz="3200" kern="1200">
        <a:solidFill>
          <a:schemeClr val="tx1"/>
        </a:solidFill>
        <a:latin typeface="Arial" pitchFamily="34" charset="0"/>
        <a:ea typeface="Geneva"/>
        <a:cs typeface="Geneva"/>
      </a:defRPr>
    </a:lvl1pPr>
    <a:lvl2pPr marL="457200" algn="l" defTabSz="457200" rtl="0" fontAlgn="base">
      <a:spcBef>
        <a:spcPct val="0"/>
      </a:spcBef>
      <a:spcAft>
        <a:spcPct val="0"/>
      </a:spcAft>
      <a:defRPr sz="3200" kern="1200">
        <a:solidFill>
          <a:schemeClr val="tx1"/>
        </a:solidFill>
        <a:latin typeface="Arial" pitchFamily="34" charset="0"/>
        <a:ea typeface="Geneva"/>
        <a:cs typeface="Geneva"/>
      </a:defRPr>
    </a:lvl2pPr>
    <a:lvl3pPr marL="914400" algn="l" defTabSz="457200" rtl="0" fontAlgn="base">
      <a:spcBef>
        <a:spcPct val="0"/>
      </a:spcBef>
      <a:spcAft>
        <a:spcPct val="0"/>
      </a:spcAft>
      <a:defRPr sz="3200" kern="1200">
        <a:solidFill>
          <a:schemeClr val="tx1"/>
        </a:solidFill>
        <a:latin typeface="Arial" pitchFamily="34" charset="0"/>
        <a:ea typeface="Geneva"/>
        <a:cs typeface="Geneva"/>
      </a:defRPr>
    </a:lvl3pPr>
    <a:lvl4pPr marL="1371600" algn="l" defTabSz="457200" rtl="0" fontAlgn="base">
      <a:spcBef>
        <a:spcPct val="0"/>
      </a:spcBef>
      <a:spcAft>
        <a:spcPct val="0"/>
      </a:spcAft>
      <a:defRPr sz="3200" kern="1200">
        <a:solidFill>
          <a:schemeClr val="tx1"/>
        </a:solidFill>
        <a:latin typeface="Arial" pitchFamily="34" charset="0"/>
        <a:ea typeface="Geneva"/>
        <a:cs typeface="Geneva"/>
      </a:defRPr>
    </a:lvl4pPr>
    <a:lvl5pPr marL="1828800" algn="l" defTabSz="457200" rtl="0" fontAlgn="base">
      <a:spcBef>
        <a:spcPct val="0"/>
      </a:spcBef>
      <a:spcAft>
        <a:spcPct val="0"/>
      </a:spcAft>
      <a:defRPr sz="3200" kern="1200">
        <a:solidFill>
          <a:schemeClr val="tx1"/>
        </a:solidFill>
        <a:latin typeface="Arial" pitchFamily="34" charset="0"/>
        <a:ea typeface="Geneva"/>
        <a:cs typeface="Geneva"/>
      </a:defRPr>
    </a:lvl5pPr>
    <a:lvl6pPr marL="2286000" algn="l" defTabSz="914400" rtl="0" eaLnBrk="1" latinLnBrk="0" hangingPunct="1">
      <a:defRPr sz="3200" kern="1200">
        <a:solidFill>
          <a:schemeClr val="tx1"/>
        </a:solidFill>
        <a:latin typeface="Arial" pitchFamily="34" charset="0"/>
        <a:ea typeface="Geneva"/>
        <a:cs typeface="Geneva"/>
      </a:defRPr>
    </a:lvl6pPr>
    <a:lvl7pPr marL="2743200" algn="l" defTabSz="914400" rtl="0" eaLnBrk="1" latinLnBrk="0" hangingPunct="1">
      <a:defRPr sz="3200" kern="1200">
        <a:solidFill>
          <a:schemeClr val="tx1"/>
        </a:solidFill>
        <a:latin typeface="Arial" pitchFamily="34" charset="0"/>
        <a:ea typeface="Geneva"/>
        <a:cs typeface="Geneva"/>
      </a:defRPr>
    </a:lvl7pPr>
    <a:lvl8pPr marL="3200400" algn="l" defTabSz="914400" rtl="0" eaLnBrk="1" latinLnBrk="0" hangingPunct="1">
      <a:defRPr sz="3200" kern="1200">
        <a:solidFill>
          <a:schemeClr val="tx1"/>
        </a:solidFill>
        <a:latin typeface="Arial" pitchFamily="34" charset="0"/>
        <a:ea typeface="Geneva"/>
        <a:cs typeface="Geneva"/>
      </a:defRPr>
    </a:lvl8pPr>
    <a:lvl9pPr marL="3657600" algn="l" defTabSz="914400" rtl="0" eaLnBrk="1" latinLnBrk="0" hangingPunct="1">
      <a:defRPr sz="3200" kern="1200">
        <a:solidFill>
          <a:schemeClr val="tx1"/>
        </a:solidFill>
        <a:latin typeface="Arial" pitchFamily="34" charset="0"/>
        <a:ea typeface="Geneva"/>
        <a:cs typeface="Genev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C8E5"/>
    <a:srgbClr val="878935"/>
    <a:srgbClr val="77B0BB"/>
    <a:srgbClr val="D4DC22"/>
    <a:srgbClr val="C7D725"/>
    <a:srgbClr val="356F3E"/>
    <a:srgbClr val="C5DA74"/>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79537" autoAdjust="0"/>
  </p:normalViewPr>
  <p:slideViewPr>
    <p:cSldViewPr snapToGrid="0" snapToObjects="1">
      <p:cViewPr>
        <p:scale>
          <a:sx n="60" d="100"/>
          <a:sy n="60" d="100"/>
        </p:scale>
        <p:origin x="-165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ZA"/>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0F197FD7-EE69-4F02-9B8F-D3843CD7D52B}" type="datetimeFigureOut">
              <a:rPr lang="en-ZA" smtClean="0"/>
              <a:t>2019/10/23</a:t>
            </a:fld>
            <a:endParaRPr lang="en-ZA"/>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ZA"/>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064557BA-B310-4854-95CE-22BBB845AA9A}" type="slidenum">
              <a:rPr lang="en-ZA" smtClean="0"/>
              <a:t>‹#›</a:t>
            </a:fld>
            <a:endParaRPr lang="en-ZA"/>
          </a:p>
        </p:txBody>
      </p:sp>
    </p:spTree>
    <p:extLst>
      <p:ext uri="{BB962C8B-B14F-4D97-AF65-F5344CB8AC3E}">
        <p14:creationId xmlns:p14="http://schemas.microsoft.com/office/powerpoint/2010/main" val="292229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eaLnBrk="0" hangingPunct="0">
              <a:defRPr sz="1200" smtClean="0"/>
            </a:lvl1pPr>
          </a:lstStyle>
          <a:p>
            <a:pPr>
              <a:defRPr/>
            </a:pPr>
            <a:endParaRPr lang="en-US"/>
          </a:p>
        </p:txBody>
      </p:sp>
      <p:sp>
        <p:nvSpPr>
          <p:cNvPr id="59395" name="Rectangle 3"/>
          <p:cNvSpPr>
            <a:spLocks noGrp="1" noChangeArrowheads="1"/>
          </p:cNvSpPr>
          <p:nvPr>
            <p:ph type="dt" idx="1"/>
          </p:nvPr>
        </p:nvSpPr>
        <p:spPr bwMode="auto">
          <a:xfrm>
            <a:off x="3978132"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eaLnBrk="0" hangingPunct="0">
              <a:defRPr sz="1200" smtClean="0"/>
            </a:lvl1pPr>
          </a:lstStyle>
          <a:p>
            <a:pPr>
              <a:defRPr/>
            </a:pPr>
            <a:fld id="{A93F04F2-CF7F-4CCA-8382-61ED67152143}" type="datetime1">
              <a:rPr lang="en-ZA"/>
              <a:pPr>
                <a:defRPr/>
              </a:pPr>
              <a:t>2019/10/23</a:t>
            </a:fld>
            <a:endParaRPr lang="en-ZA"/>
          </a:p>
        </p:txBody>
      </p:sp>
      <p:sp>
        <p:nvSpPr>
          <p:cNvPr id="41988"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5"/>
          <p:cNvSpPr>
            <a:spLocks noGrp="1" noChangeArrowheads="1"/>
          </p:cNvSpPr>
          <p:nvPr>
            <p:ph type="body" sz="quarter" idx="3"/>
          </p:nvPr>
        </p:nvSpPr>
        <p:spPr bwMode="auto">
          <a:xfrm>
            <a:off x="702310" y="4421823"/>
            <a:ext cx="5618480" cy="418909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p>
            <a:pPr lvl="0"/>
            <a:r>
              <a:rPr lang="en-IE" noProof="0" smtClean="0"/>
              <a:t>Click to edit Master text styles</a:t>
            </a:r>
          </a:p>
          <a:p>
            <a:pPr lvl="1"/>
            <a:r>
              <a:rPr lang="en-IE" noProof="0" smtClean="0"/>
              <a:t>Second level</a:t>
            </a:r>
          </a:p>
          <a:p>
            <a:pPr lvl="2"/>
            <a:r>
              <a:rPr lang="en-IE" noProof="0" smtClean="0"/>
              <a:t>Third level</a:t>
            </a:r>
          </a:p>
          <a:p>
            <a:pPr lvl="3"/>
            <a:r>
              <a:rPr lang="en-IE" noProof="0" smtClean="0"/>
              <a:t>Fourth level</a:t>
            </a:r>
          </a:p>
          <a:p>
            <a:pPr lvl="4"/>
            <a:r>
              <a:rPr lang="en-IE" noProof="0" smtClean="0"/>
              <a:t>Fifth level</a:t>
            </a:r>
          </a:p>
        </p:txBody>
      </p:sp>
      <p:sp>
        <p:nvSpPr>
          <p:cNvPr id="59398" name="Rectangle 6"/>
          <p:cNvSpPr>
            <a:spLocks noGrp="1" noChangeArrowheads="1"/>
          </p:cNvSpPr>
          <p:nvPr>
            <p:ph type="ftr" sz="quarter" idx="4"/>
          </p:nvPr>
        </p:nvSpPr>
        <p:spPr bwMode="auto">
          <a:xfrm>
            <a:off x="0"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eaLnBrk="0" hangingPunct="0">
              <a:defRPr sz="1200" smtClean="0"/>
            </a:lvl1pPr>
          </a:lstStyle>
          <a:p>
            <a:pPr>
              <a:defRPr/>
            </a:pPr>
            <a:endParaRPr lang="en-US"/>
          </a:p>
        </p:txBody>
      </p:sp>
      <p:sp>
        <p:nvSpPr>
          <p:cNvPr id="59399" name="Rectangle 7"/>
          <p:cNvSpPr>
            <a:spLocks noGrp="1" noChangeArrowheads="1"/>
          </p:cNvSpPr>
          <p:nvPr>
            <p:ph type="sldNum" sz="quarter" idx="5"/>
          </p:nvPr>
        </p:nvSpPr>
        <p:spPr bwMode="auto">
          <a:xfrm>
            <a:off x="3978132"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eaLnBrk="0" hangingPunct="0">
              <a:defRPr sz="1200" smtClean="0"/>
            </a:lvl1pPr>
          </a:lstStyle>
          <a:p>
            <a:pPr>
              <a:defRPr/>
            </a:pPr>
            <a:fld id="{A819398D-FC98-42A8-BEC8-F1BD8B189F54}" type="slidenum">
              <a:rPr lang="en-ZA"/>
              <a:pPr>
                <a:defRPr/>
              </a:pPr>
              <a:t>‹#›</a:t>
            </a:fld>
            <a:endParaRPr lang="en-ZA"/>
          </a:p>
        </p:txBody>
      </p:sp>
    </p:spTree>
    <p:extLst>
      <p:ext uri="{BB962C8B-B14F-4D97-AF65-F5344CB8AC3E}">
        <p14:creationId xmlns:p14="http://schemas.microsoft.com/office/powerpoint/2010/main" val="4571012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Plastic – what is the problem with plastic? Is there anyone here today who thinks there is a big problem with the amount of plastic society consumes? </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What is happening on a global, regional and local level with regards to addressing the plastic challenge? On 21 May the European Union Council adopted the ambitious EU Plastics Strategy measures proposed by the EU commission. This strategy includes the following:</a:t>
            </a:r>
            <a:endParaRPr lang="en-ZA" dirty="0"/>
          </a:p>
          <a:p>
            <a:pPr marL="174982" indent="-174982">
              <a:buFont typeface="Arial" panose="020B0604020202020204" pitchFamily="34" charset="0"/>
              <a:buChar char="•"/>
            </a:pPr>
            <a:r>
              <a:rPr lang="en-US" dirty="0"/>
              <a:t>A ban on selected single-use products made of plastic including: cotton buds, cutlery, plates, straws, stirrers, sticks for balloons, as well as cups, food and beverage containers made of expanded polystyrene and on all products made of </a:t>
            </a:r>
            <a:r>
              <a:rPr lang="en-US" dirty="0" err="1"/>
              <a:t>oxo</a:t>
            </a:r>
            <a:r>
              <a:rPr lang="en-US" dirty="0"/>
              <a:t>-degradable plastic.</a:t>
            </a:r>
            <a:endParaRPr lang="en-ZA" dirty="0"/>
          </a:p>
          <a:p>
            <a:pPr marL="174982" indent="-174982">
              <a:buFont typeface="Arial" panose="020B0604020202020204" pitchFamily="34" charset="0"/>
              <a:buChar char="•"/>
            </a:pPr>
            <a:r>
              <a:rPr lang="en-US" dirty="0"/>
              <a:t>Measures to reduce consumption plastic packaging and specific </a:t>
            </a:r>
            <a:r>
              <a:rPr lang="en-US" dirty="0" err="1"/>
              <a:t>labelling</a:t>
            </a:r>
            <a:r>
              <a:rPr lang="en-US" dirty="0"/>
              <a:t> of certain products.</a:t>
            </a:r>
            <a:endParaRPr lang="en-ZA" dirty="0"/>
          </a:p>
          <a:p>
            <a:pPr marL="174982" indent="-174982">
              <a:buFont typeface="Arial" panose="020B0604020202020204" pitchFamily="34" charset="0"/>
              <a:buChar char="•"/>
            </a:pPr>
            <a:r>
              <a:rPr lang="en-US" dirty="0"/>
              <a:t>Extended Producer Responsibility schemes covering the cost to clean-up litter, applied to products such as tobacco filters and fishing gear.</a:t>
            </a:r>
            <a:endParaRPr lang="en-ZA" dirty="0"/>
          </a:p>
          <a:p>
            <a:pPr marL="174982" indent="-174982">
              <a:buFont typeface="Arial" panose="020B0604020202020204" pitchFamily="34" charset="0"/>
              <a:buChar char="•"/>
            </a:pPr>
            <a:r>
              <a:rPr lang="en-US" dirty="0"/>
              <a:t>Increase targets for recycled content in plastic packaging and design for circular economy such as attached bottle caps to beverage bottles.</a:t>
            </a:r>
            <a:endParaRPr lang="en-ZA" dirty="0"/>
          </a:p>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6618" eaLnBrk="1" hangingPunct="1"/>
            <a:r>
              <a:rPr lang="en-US" dirty="0"/>
              <a:t>At a regional level the African continent has been at the forefront on addressing problematic plastics, specifically plastic carrier bags. These countries are using bans as a means to address plastic waste generation as this is a significant challenge in developing countries with changing consumption patterns and weak waste collection services. As of May 2019, 34 African countries have passes legislation banning plastic bags (all or certain bags below a certain thickness). Besides plastic bags, Rwanda is aiming to be plastic free in the near future and was the first country to ban plastic bags in 2008. Bearing in mind that the African export market for fruit is growing.</a:t>
            </a:r>
            <a:endParaRPr lang="en-ZA" dirty="0"/>
          </a:p>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6618" eaLnBrk="1" hangingPunct="1"/>
            <a:r>
              <a:rPr lang="en-US" dirty="0"/>
              <a:t>In South Africa there is also a great deal going on with regards to waste legislation.  Since 2001 there has been significant growth in waste recycling mainly due to informal waste collection which we know as the waste pickers.  This informal waste collection is responsible for between 80-90% recovery of post consumer material. One can see a steady increase of waste materials collected for recycling since 2000 but still much is to be done. Since 2008 the various waste legislation and strategies support waste minimization however the flood of regulation has placed a burden on the private sector and has been seen to have hindered the transition to reuse, recycling and recovery.</a:t>
            </a:r>
            <a:endParaRPr lang="en-ZA" dirty="0"/>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Packaging Industry Waste Management Plan submitted by the packaging and plastic industry last year is still under review and includes an increased levy on plastics which will filter down the value chain if approved and new post consumer material collection rates. </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Recently the parliament portfolio committee together with the Department of Environment Forestry and Fisheries (previously DEA) proposed a phase out of 6 items; straws, stirrers, plastic eating utensils, cotton buds and </a:t>
            </a:r>
            <a:r>
              <a:rPr lang="en-US" dirty="0" err="1"/>
              <a:t>microbeads</a:t>
            </a:r>
            <a:r>
              <a:rPr lang="en-US" dirty="0"/>
              <a:t> in cosmetics. </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dirty="0"/>
              <a:t>The Chemicals and Waste Economy </a:t>
            </a:r>
            <a:r>
              <a:rPr lang="en-ZA" dirty="0" err="1"/>
              <a:t>Phakisa</a:t>
            </a:r>
            <a:r>
              <a:rPr lang="en-ZA" dirty="0"/>
              <a:t>, which was launched by national government in March this year aims to reduce negative impacts on the environment, while growing the GDP contribution </a:t>
            </a:r>
            <a:br>
              <a:rPr lang="en-ZA" dirty="0"/>
            </a:br>
            <a:r>
              <a:rPr lang="en-ZA" dirty="0"/>
              <a:t>and creating jobs. With regards to plastic packaging there are planned infrastructure investments for the geographical expansion of Material Recovery Facilities and palletisation plants. Interventions in packaging design to minimise waste generation include increasing the recyclability of packaging and use of packaging </a:t>
            </a:r>
            <a:r>
              <a:rPr lang="en-ZA" dirty="0" err="1"/>
              <a:t>recyclate</a:t>
            </a:r>
            <a:r>
              <a:rPr lang="en-ZA" dirty="0"/>
              <a:t>.  This will be done through developing national packaging design guidelines which will become standards by 2022 and setting up a packaging certification scheme.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the industry I’m sure you have seen the response from international retailers on this issue? </a:t>
            </a:r>
            <a:r>
              <a:rPr lang="en-US" dirty="0" err="1"/>
              <a:t>Tescos</a:t>
            </a:r>
            <a:r>
              <a:rPr lang="en-US" dirty="0"/>
              <a:t> is </a:t>
            </a:r>
            <a:r>
              <a:rPr lang="en-US" dirty="0" err="1"/>
              <a:t>trialling</a:t>
            </a:r>
            <a:r>
              <a:rPr lang="en-US" dirty="0"/>
              <a:t> plastic free fruit and vegetables in store</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err="1"/>
              <a:t>Aldi</a:t>
            </a:r>
            <a:r>
              <a:rPr lang="en-US" dirty="0"/>
              <a:t> is committing to reduce plastic packaging with all packaging either being reusable or recyclable by 2025</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err="1"/>
              <a:t>Morrisons</a:t>
            </a:r>
            <a:r>
              <a:rPr lang="en-US" dirty="0"/>
              <a:t> is launching plastic free fruit and vegetable sections in their stores. And I heard yesterday that Waitrose is also starting to introduce plastic free aisles for fruit and veg.</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And the response from local retailers have been quite similar with Woolworths announcing a commitment around plastic packaging and the phase out of plastic carrier bags. And I’m sure you have asked yourself this question: how will these retailer plastic strategies affect the quality and shelf life of my fruit? And what packaging from the pack house to the distribution </a:t>
            </a:r>
            <a:r>
              <a:rPr lang="en-US" dirty="0" err="1"/>
              <a:t>centres</a:t>
            </a:r>
            <a:r>
              <a:rPr lang="en-US" dirty="0"/>
              <a:t> and stores will be acceptable?</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where your fruit lands up before it gets to the consumer you can see that plastic packaging is ubiquitous.  Specifically for food packaging, plastic is the material most used (look at photos – local and international). </a:t>
            </a:r>
            <a:endParaRPr lang="en-ZA" dirty="0"/>
          </a:p>
        </p:txBody>
      </p:sp>
      <p:sp>
        <p:nvSpPr>
          <p:cNvPr id="4" name="Slide Number Placeholder 3"/>
          <p:cNvSpPr>
            <a:spLocks noGrp="1"/>
          </p:cNvSpPr>
          <p:nvPr>
            <p:ph type="sldNum" sz="quarter" idx="10"/>
          </p:nvPr>
        </p:nvSpPr>
        <p:spPr/>
        <p:txBody>
          <a:bodyPr/>
          <a:lstStyle/>
          <a:p>
            <a:pPr>
              <a:defRPr/>
            </a:pPr>
            <a:fld id="{A819398D-FC98-42A8-BEC8-F1BD8B189F54}" type="slidenum">
              <a:rPr lang="en-ZA" smtClean="0"/>
              <a:pPr>
                <a:defRPr/>
              </a:pPr>
              <a:t>2</a:t>
            </a:fld>
            <a:endParaRPr lang="en-ZA"/>
          </a:p>
        </p:txBody>
      </p:sp>
    </p:spTree>
    <p:extLst>
      <p:ext uri="{BB962C8B-B14F-4D97-AF65-F5344CB8AC3E}">
        <p14:creationId xmlns:p14="http://schemas.microsoft.com/office/powerpoint/2010/main" val="123285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current flow of materials, not just plastics is based on a linear economy of make, take and dispose. The global linear plastics economy means that the majority of plastic lands up either being incinerated, landfilled or dumped or leaks into the environment. This flow of plastic subsequently leads to the production of more plastic due to the loss of the material to the environment and other waste disposal. The result: we are beginning to literally drown in our waste.</a:t>
            </a:r>
            <a:endParaRPr lang="en-ZA"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How can we change this linear flow? The circular economy concept which has been around since the 1960s proposes a shift from a linear throwaway pattern to a circular plastics economy. This has been proposed as a solution to keep plastic packaging out of the environment and keep the value of this material in the system. This includes a change in business models to support designing for recyclability and reuse and not just designing packaging to look pretty. It is imperative then that all stakeholders in the value chain start adopting this concept collectively – are you discussing these opportunities with your suppliers and clients?  </a:t>
            </a:r>
            <a:endParaRPr lang="en-ZA"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WWF is committed to support the adoption of a circular plastics economy in South Africa. One of WWFs interventions at the industry level is the initiation of a voluntary plastic packaging commitment. The South African Plastic Pact is a platform for cross sector collaboration to address the plastic pollution challenge. This initiative aligns with the Ellen MacArthur New Plastics Economy Global Commitment with the following proposed national targets that each sector in the plastics value chain agrees to. Talk about the targets as they appear on the screen. This pact will form part of a network of international pacts such as the UK Pact, French, Dutch and Chilean</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To put these targets into practice in supporting a circular economy for plastics your organisation should please use the national Design for Recycling Guideline which is freely available from the Packaging SA website. General principles for plastic recycling include: Material combination and selection, the </a:t>
            </a:r>
            <a:r>
              <a:rPr lang="en-US" dirty="0" err="1"/>
              <a:t>separability</a:t>
            </a:r>
            <a:r>
              <a:rPr lang="en-US" dirty="0"/>
              <a:t> of composite materials such as multi layers, ease of emptying and Labels, printing inks and adhesives used.  Just looking at the plastic packaging materials that are currently recycled in South Africa also gives you a good idea of what is in and what is out</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Going abroad these are so far the guidelines that fruit exporters are receiving from international retailers who are signatories to the Plastic Pact Network. You have red materials that will be removed by end of 2019. The amber materials where alternatives will be investigated or only used where absolutely necessary.  The green materials will continue to be used and be replacements for the red list. General movement to simplicity away from complex and new materials.</a:t>
            </a:r>
            <a:endParaRPr lang="en-ZA"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Let’s take a look at what packaging is currently being used in the apple and pear industry and what are perhaps better alternatives to align with this circular plastic economy concept. Box liners: ideally you need a clear bag because clear plastic can be used in many other products whereas </a:t>
            </a:r>
            <a:r>
              <a:rPr lang="en-US" dirty="0" err="1"/>
              <a:t>coloured</a:t>
            </a:r>
            <a:r>
              <a:rPr lang="en-US" dirty="0"/>
              <a:t> bags have limited markets such as refuse bags which are black. Ensure that there is only a single material, in this example LDPE which is widely recycled in South Africa. Most multilayers, composites are not recycled. An added bonus would be if the bag has recycled content which aligns with national waste strategy </a:t>
            </a:r>
            <a:r>
              <a:rPr lang="en-US" dirty="0" err="1"/>
              <a:t>Phakisa</a:t>
            </a:r>
            <a:r>
              <a:rPr lang="en-US" dirty="0"/>
              <a:t> and the industry </a:t>
            </a:r>
            <a:r>
              <a:rPr lang="en-US" dirty="0" err="1"/>
              <a:t>intiatives</a:t>
            </a:r>
            <a:r>
              <a:rPr lang="en-US" dirty="0"/>
              <a:t>.</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Fruit bags: minimal printing to minimize the cost of recycling and keep the material at a higher value. Consider using a sleeve or wrap around label to not ‘contaminate’ the main packaging. Again rather use a single material in this case either LDPE or HDPE instead of multilayers which are not recycled. And ensure some degree of recycled content. </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Flow wrap is in the amber materials and are on hold so do not consider new lines using this packaging.</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why? Number 1 it is cheap, cheaper in most cases than paper, glass and metal. Number 2 it has more applications and number 3 it works well to prolong shelf life.  BUT there is a dark side to this….plastic packaging is the number one </a:t>
            </a:r>
            <a:r>
              <a:rPr lang="en-US" dirty="0" err="1"/>
              <a:t>debri</a:t>
            </a:r>
            <a:r>
              <a:rPr lang="en-US" dirty="0"/>
              <a:t> found on beaches, in rivers and on land.  The impacts are devastating. Plastic waste has become the number 1 environmental issue in the last 2 years and the backlash from consumers has been enormous.</a:t>
            </a:r>
            <a:endParaRPr lang="en-ZA" dirty="0"/>
          </a:p>
        </p:txBody>
      </p:sp>
      <p:sp>
        <p:nvSpPr>
          <p:cNvPr id="4" name="Slide Number Placeholder 3"/>
          <p:cNvSpPr>
            <a:spLocks noGrp="1"/>
          </p:cNvSpPr>
          <p:nvPr>
            <p:ph type="sldNum" sz="quarter" idx="10"/>
          </p:nvPr>
        </p:nvSpPr>
        <p:spPr/>
        <p:txBody>
          <a:bodyPr/>
          <a:lstStyle/>
          <a:p>
            <a:pPr>
              <a:defRPr/>
            </a:pPr>
            <a:fld id="{A819398D-FC98-42A8-BEC8-F1BD8B189F54}" type="slidenum">
              <a:rPr lang="en-ZA" smtClean="0"/>
              <a:pPr>
                <a:defRPr/>
              </a:pPr>
              <a:t>3</a:t>
            </a:fld>
            <a:endParaRPr lang="en-ZA"/>
          </a:p>
        </p:txBody>
      </p:sp>
    </p:spTree>
    <p:extLst>
      <p:ext uri="{BB962C8B-B14F-4D97-AF65-F5344CB8AC3E}">
        <p14:creationId xmlns:p14="http://schemas.microsoft.com/office/powerpoint/2010/main" val="411751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Looking at our current situation and our relationship with plastic packaging we need to keep in mind the trade-offs between extending shelf life of product, versatility and affordability and the impacts of the waste generated.  Let’s design smartly and not take the easy route which will generate even more waste.  The packaging landscape is changing and the sooner you get on board the better for your product.</a:t>
            </a:r>
            <a:endParaRPr lang="en-ZA"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Durban recently experienced a flooding event leading to thousands of </a:t>
            </a:r>
            <a:r>
              <a:rPr lang="en-US" dirty="0" err="1"/>
              <a:t>tonnes</a:t>
            </a:r>
            <a:r>
              <a:rPr lang="en-US" dirty="0"/>
              <a:t> of plastic waste entering the </a:t>
            </a:r>
            <a:r>
              <a:rPr lang="en-US" dirty="0" err="1"/>
              <a:t>harbour</a:t>
            </a:r>
            <a:r>
              <a:rPr lang="en-US" dirty="0"/>
              <a:t> and beaches. We know these events are not once off and high rainfall events occur annually leading to plastic waste being washed into the ocean from coastal settlements. The boats in the </a:t>
            </a:r>
            <a:r>
              <a:rPr lang="en-US" dirty="0" err="1"/>
              <a:t>harbour</a:t>
            </a:r>
            <a:r>
              <a:rPr lang="en-US" dirty="0"/>
              <a:t> couldn’t move as the plastic was getting caught in their engines. A photo of this informal settlement in Cape Town is another example of the waste generated at all socio-economic levels. </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At a global scale 9 million </a:t>
            </a:r>
            <a:r>
              <a:rPr lang="en-US" dirty="0" err="1"/>
              <a:t>tonnes</a:t>
            </a:r>
            <a:r>
              <a:rPr lang="en-US" dirty="0"/>
              <a:t> of plastic waste enters the ocean each year. I’m sure when you walk along beaches here in South Africa that this is a very familiar sight. The environmental impacts are significant.</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Along with marine organisms ingesting plastics, becoming entangled in plastic packaging and ghost fishing gear there are the more non visual impacts.  Recent research has found that exposure to chemicals leaching from plastic in the ocean has disrupted the functioning of photosynthetic bacteria which produces 10% of the planets oxygen.  The oceans produce 50% of the oxygen in the atmosphere and this means that every second breath we take is due to the oceans. Plastic has been found in the Mariana trench at a depth of 10km and the marine life in this trench have been found to have plastic in their digestive tracts</a:t>
            </a:r>
            <a:r>
              <a:rPr lang="en-US" baseline="0" dirty="0" smtClean="0"/>
              <a:t>.</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What we usually see in the natural environment are visible plastic items which are called macro plastics. However, plastic waste breaks up through exposure in the environment (this includes wave action, UV and other physical means such as </a:t>
            </a:r>
            <a:r>
              <a:rPr lang="en-US" dirty="0" err="1"/>
              <a:t>tyres</a:t>
            </a:r>
            <a:r>
              <a:rPr lang="en-US" dirty="0"/>
              <a:t>) leading to the formation of micro plastics. </a:t>
            </a:r>
            <a:r>
              <a:rPr lang="en-US" dirty="0" err="1"/>
              <a:t>Microplastics</a:t>
            </a:r>
            <a:r>
              <a:rPr lang="en-US" dirty="0"/>
              <a:t> are also found in cosmetics and toothpaste amongst others and are becoming more and more prevalent in the environment. Micro plastics have been found in our drinking water specifically bottled water, in soils, the air and in our food. And the research is only just starting on what the impacts of all this plastic around is has on human health.</a:t>
            </a:r>
            <a:endParaRPr lang="en-ZA"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What has led to all this plastic in the environment? As you can see the production of virgin plastic has increased 200 fold since 1950 with 75% of all plastic ever produced now waste. Don’t you think this graph looks</a:t>
            </a:r>
            <a:r>
              <a:rPr lang="en-ZA" dirty="0"/>
              <a:t> eerily</a:t>
            </a:r>
            <a:r>
              <a:rPr lang="en-US" dirty="0"/>
              <a:t> similar to the concentrations of greenhouse gasses in the atmosphere? Only difference is that greenhouse gasses have been increasing steadily since 1850 but plastics have shown exponential growth since 1980! Plastic is cheap- and is getting cheaper due to the cost of raw materials used to produce plastic has declined substantially over the last decade. If we continue on the current business as usual path there will be 40% more plastic waste generated in the next 10 years. </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6618" eaLnBrk="1" hangingPunct="1"/>
            <a:r>
              <a:rPr lang="en-US" dirty="0"/>
              <a:t>What does that mean to the already critical levels of plastic in the environment? One can clearly imagine that the current waste management infrastructure and capacity can in no way keep up with the growing volumes of plastic waste of which plastic packaging – specifically single use – makes up the largest volume. Single use plastics are designed to only be used once before being thrown away. Up until recently and even now manufacturers, retailers and most industries when designing packaging do not consider what happens with it is after use.  80% of the environmental impacts of plastic packaging or any packaging for that matter are determined at the design stage.  </a:t>
            </a:r>
            <a:endParaRPr lang="en-ZA" dirty="0"/>
          </a:p>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6858000"/>
          </a:xfrm>
          <a:prstGeom prst="rect">
            <a:avLst/>
          </a:prstGeom>
          <a:solidFill>
            <a:srgbClr val="F3F2E9"/>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1800">
              <a:solidFill>
                <a:srgbClr val="FFFFFF"/>
              </a:solidFill>
            </a:endParaRPr>
          </a:p>
        </p:txBody>
      </p:sp>
    </p:spTree>
    <p:extLst>
      <p:ext uri="{BB962C8B-B14F-4D97-AF65-F5344CB8AC3E}">
        <p14:creationId xmlns:p14="http://schemas.microsoft.com/office/powerpoint/2010/main" val="14371040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ZA"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smtClean="0"/>
          </a:p>
        </p:txBody>
      </p:sp>
    </p:spTree>
  </p:cSld>
  <p:clrMap bg1="lt1" tx1="dk1" bg2="lt2" tx2="dk2" accent1="accent1" accent2="accent2" accent3="accent3" accent4="accent4" accent5="accent5" accent6="accent6" hlink="hlink" folHlink="folHlink"/>
  <p:sldLayoutIdLst>
    <p:sldLayoutId id="2147483792" r:id="rId1"/>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Arial" charset="0"/>
          <a:ea typeface="Geneva" pitchFamily="-106" charset="-128"/>
          <a:cs typeface="Geneva" pitchFamily="-106" charset="-128"/>
        </a:defRPr>
      </a:lvl2pPr>
      <a:lvl3pPr algn="ctr" defTabSz="457200" rtl="0" eaLnBrk="1" fontAlgn="base" hangingPunct="1">
        <a:spcBef>
          <a:spcPct val="0"/>
        </a:spcBef>
        <a:spcAft>
          <a:spcPct val="0"/>
        </a:spcAft>
        <a:defRPr sz="4400">
          <a:solidFill>
            <a:schemeClr val="tx1"/>
          </a:solidFill>
          <a:latin typeface="Arial" charset="0"/>
          <a:ea typeface="Geneva" pitchFamily="-106" charset="-128"/>
          <a:cs typeface="Geneva" pitchFamily="-106" charset="-128"/>
        </a:defRPr>
      </a:lvl3pPr>
      <a:lvl4pPr algn="ctr" defTabSz="457200" rtl="0" eaLnBrk="1" fontAlgn="base" hangingPunct="1">
        <a:spcBef>
          <a:spcPct val="0"/>
        </a:spcBef>
        <a:spcAft>
          <a:spcPct val="0"/>
        </a:spcAft>
        <a:defRPr sz="4400">
          <a:solidFill>
            <a:schemeClr val="tx1"/>
          </a:solidFill>
          <a:latin typeface="Arial" charset="0"/>
          <a:ea typeface="Geneva" pitchFamily="-106" charset="-128"/>
          <a:cs typeface="Geneva" pitchFamily="-106" charset="-128"/>
        </a:defRPr>
      </a:lvl4pPr>
      <a:lvl5pPr algn="ctr" defTabSz="457200" rtl="0" eaLnBrk="1" fontAlgn="base" hangingPunct="1">
        <a:spcBef>
          <a:spcPct val="0"/>
        </a:spcBef>
        <a:spcAft>
          <a:spcPct val="0"/>
        </a:spcAft>
        <a:defRPr sz="4400">
          <a:solidFill>
            <a:schemeClr val="tx1"/>
          </a:solidFill>
          <a:latin typeface="Arial" charset="0"/>
          <a:ea typeface="Geneva" pitchFamily="-106" charset="-128"/>
          <a:cs typeface="Geneva" pitchFamily="-106" charset="-128"/>
        </a:defRPr>
      </a:lvl5pPr>
      <a:lvl6pPr marL="4572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6pPr>
      <a:lvl7pPr marL="9144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7pPr>
      <a:lvl8pPr marL="13716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8pPr>
      <a:lvl9pPr marL="18288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84" y="0"/>
            <a:ext cx="91346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0" y="0"/>
            <a:ext cx="8001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cs typeface="Geneva"/>
            </a:endParaRPr>
          </a:p>
        </p:txBody>
      </p:sp>
      <p:sp>
        <p:nvSpPr>
          <p:cNvPr id="17" name="Rectangle 16"/>
          <p:cNvSpPr/>
          <p:nvPr/>
        </p:nvSpPr>
        <p:spPr>
          <a:xfrm>
            <a:off x="635000" y="0"/>
            <a:ext cx="85090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cs typeface="Geneva"/>
            </a:endParaRPr>
          </a:p>
        </p:txBody>
      </p:sp>
      <p:sp>
        <p:nvSpPr>
          <p:cNvPr id="18" name="Rectangle 17"/>
          <p:cNvSpPr/>
          <p:nvPr/>
        </p:nvSpPr>
        <p:spPr>
          <a:xfrm>
            <a:off x="635000" y="6667500"/>
            <a:ext cx="85090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cs typeface="Geneva"/>
            </a:endParaRPr>
          </a:p>
        </p:txBody>
      </p:sp>
      <p:sp>
        <p:nvSpPr>
          <p:cNvPr id="19" name="Rectangle 18"/>
          <p:cNvSpPr/>
          <p:nvPr/>
        </p:nvSpPr>
        <p:spPr>
          <a:xfrm flipH="1">
            <a:off x="8978900" y="0"/>
            <a:ext cx="211138"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cs typeface="Geneva"/>
            </a:endParaRPr>
          </a:p>
        </p:txBody>
      </p:sp>
      <p:sp>
        <p:nvSpPr>
          <p:cNvPr id="5" name="Rectangle 4"/>
          <p:cNvSpPr/>
          <p:nvPr/>
        </p:nvSpPr>
        <p:spPr>
          <a:xfrm>
            <a:off x="-7938" y="0"/>
            <a:ext cx="107951" cy="6858000"/>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cs typeface="Geneva"/>
            </a:endParaRPr>
          </a:p>
        </p:txBody>
      </p:sp>
      <p:sp>
        <p:nvSpPr>
          <p:cNvPr id="6152" name="Rectangle 6"/>
          <p:cNvSpPr>
            <a:spLocks noChangeArrowheads="1"/>
          </p:cNvSpPr>
          <p:nvPr/>
        </p:nvSpPr>
        <p:spPr bwMode="auto">
          <a:xfrm>
            <a:off x="5099050" y="1555750"/>
            <a:ext cx="3155950" cy="3644900"/>
          </a:xfrm>
          <a:prstGeom prst="rect">
            <a:avLst/>
          </a:prstGeom>
          <a:solidFill>
            <a:srgbClr val="102759">
              <a:alpha val="41176"/>
            </a:srgbClr>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1800" dirty="0">
              <a:solidFill>
                <a:srgbClr val="FFFFFF"/>
              </a:solidFill>
            </a:endParaRPr>
          </a:p>
        </p:txBody>
      </p:sp>
      <p:cxnSp>
        <p:nvCxnSpPr>
          <p:cNvPr id="13" name="Straight Connector 12"/>
          <p:cNvCxnSpPr/>
          <p:nvPr/>
        </p:nvCxnSpPr>
        <p:spPr>
          <a:xfrm>
            <a:off x="5099050" y="1557338"/>
            <a:ext cx="3155950" cy="1587"/>
          </a:xfrm>
          <a:prstGeom prst="line">
            <a:avLst/>
          </a:prstGeom>
          <a:ln w="1270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6154" name="Rectangle 13"/>
          <p:cNvSpPr>
            <a:spLocks noChangeArrowheads="1"/>
          </p:cNvSpPr>
          <p:nvPr/>
        </p:nvSpPr>
        <p:spPr bwMode="auto">
          <a:xfrm>
            <a:off x="5105400" y="1296988"/>
            <a:ext cx="1743075" cy="261937"/>
          </a:xfrm>
          <a:prstGeom prst="rect">
            <a:avLst/>
          </a:prstGeom>
          <a:solidFill>
            <a:srgbClr val="102759">
              <a:alpha val="41176"/>
            </a:srgbClr>
          </a:solidFill>
          <a:ln w="12700">
            <a:solidFill>
              <a:schemeClr val="bg1"/>
            </a:solidFill>
            <a:miter lim="800000"/>
            <a:headEnd/>
            <a:tailEnd/>
          </a:ln>
        </p:spPr>
        <p:txBody>
          <a:bodyPr anchor="ctr"/>
          <a:lstStyle/>
          <a:p>
            <a:pPr algn="ctr"/>
            <a:endParaRPr lang="en-US" sz="1800" dirty="0">
              <a:solidFill>
                <a:srgbClr val="FFFFFF"/>
              </a:solidFill>
            </a:endParaRPr>
          </a:p>
        </p:txBody>
      </p:sp>
      <p:pic>
        <p:nvPicPr>
          <p:cNvPr id="6155" name="Picture 13" descr="master panda.jpg"/>
          <p:cNvPicPr>
            <a:picLocks noChangeAspect="1"/>
          </p:cNvPicPr>
          <p:nvPr/>
        </p:nvPicPr>
        <p:blipFill>
          <a:blip r:embed="rId4">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 Box 18"/>
          <p:cNvSpPr txBox="1">
            <a:spLocks noChangeArrowheads="1"/>
          </p:cNvSpPr>
          <p:nvPr/>
        </p:nvSpPr>
        <p:spPr bwMode="auto">
          <a:xfrm rot="-5400000">
            <a:off x="254121" y="6070845"/>
            <a:ext cx="926857"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eaLnBrk="0" fontAlgn="base" hangingPunct="0">
              <a:spcBef>
                <a:spcPct val="0"/>
              </a:spcBef>
              <a:spcAft>
                <a:spcPct val="0"/>
              </a:spcAft>
              <a:defRPr sz="3200">
                <a:solidFill>
                  <a:schemeClr val="tx1"/>
                </a:solidFill>
                <a:latin typeface="Arial" pitchFamily="34" charset="0"/>
                <a:ea typeface="Geneva"/>
                <a:cs typeface="Geneva"/>
              </a:defRPr>
            </a:lvl9pPr>
          </a:lstStyle>
          <a:p>
            <a:pPr defTabSz="914400" eaLnBrk="1" hangingPunct="1">
              <a:lnSpc>
                <a:spcPct val="80000"/>
              </a:lnSpc>
              <a:spcBef>
                <a:spcPct val="20000"/>
              </a:spcBef>
              <a:buClr>
                <a:srgbClr val="003893"/>
              </a:buClr>
            </a:pPr>
            <a:r>
              <a:rPr lang="de-CH" sz="600" dirty="0" smtClean="0"/>
              <a:t>Source: news.com.au</a:t>
            </a:r>
            <a:endParaRPr lang="en-GB" sz="600" dirty="0"/>
          </a:p>
        </p:txBody>
      </p:sp>
      <p:cxnSp>
        <p:nvCxnSpPr>
          <p:cNvPr id="2" name="Straight Connector 6"/>
          <p:cNvCxnSpPr/>
          <p:nvPr/>
        </p:nvCxnSpPr>
        <p:spPr>
          <a:xfrm>
            <a:off x="5099050" y="4519613"/>
            <a:ext cx="2921000" cy="1587"/>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6158" name="Text Placeholder 12"/>
          <p:cNvSpPr txBox="1">
            <a:spLocks/>
          </p:cNvSpPr>
          <p:nvPr/>
        </p:nvSpPr>
        <p:spPr bwMode="auto">
          <a:xfrm>
            <a:off x="5111750" y="4522788"/>
            <a:ext cx="315595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spcBef>
                <a:spcPct val="20000"/>
              </a:spcBef>
              <a:buFont typeface="Arial" pitchFamily="34" charset="0"/>
              <a:buNone/>
            </a:pPr>
            <a:r>
              <a:rPr lang="en-ZA" sz="1400" dirty="0" smtClean="0">
                <a:solidFill>
                  <a:srgbClr val="F3F2E9"/>
                </a:solidFill>
              </a:rPr>
              <a:t>IPA Conference 2019</a:t>
            </a:r>
            <a:endParaRPr lang="en-ZA" sz="1400" dirty="0">
              <a:solidFill>
                <a:srgbClr val="F3F2E9"/>
              </a:solidFill>
            </a:endParaRPr>
          </a:p>
        </p:txBody>
      </p:sp>
      <p:sp>
        <p:nvSpPr>
          <p:cNvPr id="6159" name="Title 1"/>
          <p:cNvSpPr txBox="1">
            <a:spLocks/>
          </p:cNvSpPr>
          <p:nvPr/>
        </p:nvSpPr>
        <p:spPr bwMode="auto">
          <a:xfrm>
            <a:off x="5095875" y="1814513"/>
            <a:ext cx="3418733"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lnSpc>
                <a:spcPct val="90000"/>
              </a:lnSpc>
            </a:pPr>
            <a:r>
              <a:rPr lang="en-GB" dirty="0" smtClean="0">
                <a:solidFill>
                  <a:srgbClr val="F3F2E9"/>
                </a:solidFill>
              </a:rPr>
              <a:t>Plastic pollution: status and impacts</a:t>
            </a:r>
            <a:endParaRPr lang="en-ZA" dirty="0">
              <a:solidFill>
                <a:srgbClr val="F3F2E9"/>
              </a:solidFill>
            </a:endParaRPr>
          </a:p>
        </p:txBody>
      </p:sp>
      <p:sp>
        <p:nvSpPr>
          <p:cNvPr id="6160" name="Subtitle 2"/>
          <p:cNvSpPr txBox="1">
            <a:spLocks/>
          </p:cNvSpPr>
          <p:nvPr/>
        </p:nvSpPr>
        <p:spPr bwMode="auto">
          <a:xfrm>
            <a:off x="5075238" y="3563938"/>
            <a:ext cx="315595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spcBef>
                <a:spcPct val="20000"/>
              </a:spcBef>
              <a:buFont typeface="Arial" pitchFamily="34" charset="0"/>
              <a:buNone/>
            </a:pPr>
            <a:r>
              <a:rPr lang="en-ZA" sz="1600" dirty="0" smtClean="0">
                <a:solidFill>
                  <a:srgbClr val="F3F2E9"/>
                </a:solidFill>
              </a:rPr>
              <a:t>Lorren de Kock, Circular Plastics Economy </a:t>
            </a:r>
            <a:endParaRPr lang="en-ZA" sz="1600" dirty="0">
              <a:solidFill>
                <a:srgbClr val="F3F2E9"/>
              </a:solidFill>
            </a:endParaRPr>
          </a:p>
          <a:p>
            <a:pPr eaLnBrk="1" hangingPunct="1">
              <a:spcBef>
                <a:spcPct val="20000"/>
              </a:spcBef>
              <a:buFont typeface="Arial" pitchFamily="34" charset="0"/>
              <a:buNone/>
            </a:pPr>
            <a:r>
              <a:rPr lang="en-ZA" sz="1600" smtClean="0">
                <a:solidFill>
                  <a:srgbClr val="F3F2E9"/>
                </a:solidFill>
              </a:rPr>
              <a:t>29 October</a:t>
            </a:r>
            <a:r>
              <a:rPr lang="en-ZA" sz="1600" smtClean="0">
                <a:solidFill>
                  <a:srgbClr val="F3F2E9"/>
                </a:solidFill>
              </a:rPr>
              <a:t> </a:t>
            </a:r>
            <a:r>
              <a:rPr lang="en-ZA" sz="1600" dirty="0" smtClean="0">
                <a:solidFill>
                  <a:srgbClr val="F3F2E9"/>
                </a:solidFill>
              </a:rPr>
              <a:t>2019</a:t>
            </a:r>
            <a:endParaRPr lang="en-ZA" sz="1600" dirty="0">
              <a:solidFill>
                <a:srgbClr val="F3F2E9"/>
              </a:solidFill>
            </a:endParaRPr>
          </a:p>
        </p:txBody>
      </p:sp>
      <p:cxnSp>
        <p:nvCxnSpPr>
          <p:cNvPr id="6" name="Straight Connector 5"/>
          <p:cNvCxnSpPr/>
          <p:nvPr/>
        </p:nvCxnSpPr>
        <p:spPr>
          <a:xfrm>
            <a:off x="5099050" y="3441700"/>
            <a:ext cx="2921000" cy="1588"/>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6162" name="Text Placeholder 22"/>
          <p:cNvSpPr txBox="1">
            <a:spLocks/>
          </p:cNvSpPr>
          <p:nvPr/>
        </p:nvSpPr>
        <p:spPr bwMode="auto">
          <a:xfrm>
            <a:off x="5111750" y="1296988"/>
            <a:ext cx="177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spcBef>
                <a:spcPct val="20000"/>
              </a:spcBef>
              <a:buFont typeface="Arial" pitchFamily="34" charset="0"/>
              <a:buNone/>
            </a:pPr>
            <a:r>
              <a:rPr lang="en-ZA" sz="1200" dirty="0" smtClean="0">
                <a:solidFill>
                  <a:srgbClr val="F3F2E9"/>
                </a:solidFill>
              </a:rPr>
              <a:t>Plastics</a:t>
            </a:r>
            <a:endParaRPr lang="en-ZA" sz="1200" dirty="0">
              <a:solidFill>
                <a:srgbClr val="F3F2E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009D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7413" name="Picture 11"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1"/>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GB" sz="1000" dirty="0" smtClean="0"/>
              <a:t>6 June 2019</a:t>
            </a:r>
            <a:endParaRPr lang="en-ZA" sz="1000" dirty="0"/>
          </a:p>
        </p:txBody>
      </p:sp>
      <p:sp>
        <p:nvSpPr>
          <p:cNvPr id="9" name="Title 1"/>
          <p:cNvSpPr txBox="1">
            <a:spLocks/>
          </p:cNvSpPr>
          <p:nvPr/>
        </p:nvSpPr>
        <p:spPr bwMode="auto">
          <a:xfrm>
            <a:off x="523874" y="950913"/>
            <a:ext cx="797733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packaging: International responses</a:t>
            </a:r>
            <a:endParaRPr lang="en-ZA" sz="2500" b="1" dirty="0">
              <a:solidFill>
                <a:srgbClr val="7CC8E5"/>
              </a:solidFill>
            </a:endParaRPr>
          </a:p>
        </p:txBody>
      </p:sp>
      <p:cxnSp>
        <p:nvCxnSpPr>
          <p:cNvPr id="11" name="Straight Connector 10"/>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3053888"/>
            <a:ext cx="8056184" cy="2361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468438"/>
            <a:ext cx="6132402" cy="158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4537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009D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7413" name="Picture 11"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1"/>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sp>
        <p:nvSpPr>
          <p:cNvPr id="9" name="Title 1"/>
          <p:cNvSpPr txBox="1">
            <a:spLocks/>
          </p:cNvSpPr>
          <p:nvPr/>
        </p:nvSpPr>
        <p:spPr bwMode="auto">
          <a:xfrm>
            <a:off x="523874" y="950913"/>
            <a:ext cx="797733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packaging: regional responses</a:t>
            </a:r>
            <a:endParaRPr lang="en-ZA" sz="2500" b="1" dirty="0">
              <a:solidFill>
                <a:srgbClr val="7CC8E5"/>
              </a:solidFill>
            </a:endParaRPr>
          </a:p>
        </p:txBody>
      </p:sp>
      <p:cxnSp>
        <p:nvCxnSpPr>
          <p:cNvPr id="11" name="Straight Connector 10"/>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5843" b="13399"/>
          <a:stretch/>
        </p:blipFill>
        <p:spPr>
          <a:xfrm>
            <a:off x="1542352" y="1468438"/>
            <a:ext cx="6183117" cy="4852657"/>
          </a:xfrm>
          <a:prstGeom prst="rect">
            <a:avLst/>
          </a:prstGeom>
        </p:spPr>
      </p:pic>
    </p:spTree>
    <p:extLst>
      <p:ext uri="{BB962C8B-B14F-4D97-AF65-F5344CB8AC3E}">
        <p14:creationId xmlns:p14="http://schemas.microsoft.com/office/powerpoint/2010/main" val="2448536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009D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7413" name="Picture 11"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1"/>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sp>
        <p:nvSpPr>
          <p:cNvPr id="9" name="Title 1"/>
          <p:cNvSpPr txBox="1">
            <a:spLocks/>
          </p:cNvSpPr>
          <p:nvPr/>
        </p:nvSpPr>
        <p:spPr bwMode="auto">
          <a:xfrm>
            <a:off x="523874" y="950913"/>
            <a:ext cx="797733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packaging: national legislation &amp; recycling</a:t>
            </a:r>
            <a:endParaRPr lang="en-ZA" sz="2500" b="1" dirty="0">
              <a:solidFill>
                <a:srgbClr val="7CC8E5"/>
              </a:solidFill>
            </a:endParaRPr>
          </a:p>
        </p:txBody>
      </p:sp>
      <p:cxnSp>
        <p:nvCxnSpPr>
          <p:cNvPr id="11" name="Straight Connector 10"/>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728" y="2994826"/>
            <a:ext cx="6216885" cy="3456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94" y="1468438"/>
            <a:ext cx="4806974" cy="2742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14762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009D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7413" name="Picture 11"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1"/>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sp>
        <p:nvSpPr>
          <p:cNvPr id="9" name="Title 1"/>
          <p:cNvSpPr txBox="1">
            <a:spLocks/>
          </p:cNvSpPr>
          <p:nvPr/>
        </p:nvSpPr>
        <p:spPr bwMode="auto">
          <a:xfrm>
            <a:off x="523874" y="950913"/>
            <a:ext cx="797733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packaging: packaging </a:t>
            </a:r>
            <a:r>
              <a:rPr lang="en-GB" sz="2500" b="1" dirty="0" err="1" smtClean="0">
                <a:solidFill>
                  <a:srgbClr val="7CC8E5"/>
                </a:solidFill>
              </a:rPr>
              <a:t>IndWMP</a:t>
            </a:r>
            <a:endParaRPr lang="en-ZA" sz="2500" b="1" dirty="0">
              <a:solidFill>
                <a:srgbClr val="7CC8E5"/>
              </a:solidFill>
            </a:endParaRPr>
          </a:p>
        </p:txBody>
      </p:sp>
      <p:cxnSp>
        <p:nvCxnSpPr>
          <p:cNvPr id="11" name="Straight Connector 10"/>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099" y="1468438"/>
            <a:ext cx="3338202" cy="481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89881" y="2399168"/>
            <a:ext cx="4825616" cy="1815882"/>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t>EPR levies </a:t>
            </a:r>
            <a:r>
              <a:rPr lang="en-US" sz="2800" dirty="0" smtClean="0"/>
              <a:t>on packaging </a:t>
            </a:r>
          </a:p>
          <a:p>
            <a:r>
              <a:rPr lang="en-US" sz="2800" dirty="0"/>
              <a:t>	</a:t>
            </a:r>
            <a:r>
              <a:rPr lang="en-US" sz="2800" dirty="0" smtClean="0"/>
              <a:t>materials</a:t>
            </a:r>
          </a:p>
          <a:p>
            <a:pPr marL="457200" indent="-457200">
              <a:buFont typeface="Arial" panose="020B0604020202020204" pitchFamily="34" charset="0"/>
              <a:buChar char="•"/>
            </a:pPr>
            <a:r>
              <a:rPr lang="en-US" sz="2800" dirty="0" smtClean="0"/>
              <a:t>Targets on collection rates</a:t>
            </a:r>
          </a:p>
          <a:p>
            <a:r>
              <a:rPr lang="en-US" sz="2800" dirty="0" smtClean="0"/>
              <a:t>	for recycling</a:t>
            </a:r>
            <a:endParaRPr lang="en-ZA" sz="2800" dirty="0"/>
          </a:p>
        </p:txBody>
      </p:sp>
    </p:spTree>
    <p:extLst>
      <p:ext uri="{BB962C8B-B14F-4D97-AF65-F5344CB8AC3E}">
        <p14:creationId xmlns:p14="http://schemas.microsoft.com/office/powerpoint/2010/main" val="183187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009D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7413" name="Picture 11"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1"/>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sp>
        <p:nvSpPr>
          <p:cNvPr id="9" name="Title 1"/>
          <p:cNvSpPr txBox="1">
            <a:spLocks/>
          </p:cNvSpPr>
          <p:nvPr/>
        </p:nvSpPr>
        <p:spPr bwMode="auto">
          <a:xfrm>
            <a:off x="523874" y="950913"/>
            <a:ext cx="797733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packaging: national response</a:t>
            </a:r>
            <a:endParaRPr lang="en-ZA" sz="2500" b="1" dirty="0">
              <a:solidFill>
                <a:srgbClr val="7CC8E5"/>
              </a:solidFill>
            </a:endParaRPr>
          </a:p>
        </p:txBody>
      </p:sp>
      <p:cxnSp>
        <p:nvCxnSpPr>
          <p:cNvPr id="11" name="Straight Connector 10"/>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42" y="2145671"/>
            <a:ext cx="7512594" cy="412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0449" y="1482091"/>
            <a:ext cx="5102679" cy="523220"/>
          </a:xfrm>
          <a:prstGeom prst="rect">
            <a:avLst/>
          </a:prstGeom>
          <a:noFill/>
        </p:spPr>
        <p:txBody>
          <a:bodyPr wrap="none" rtlCol="0">
            <a:spAutoFit/>
          </a:bodyPr>
          <a:lstStyle/>
          <a:p>
            <a:r>
              <a:rPr lang="en-US" sz="2800" dirty="0" smtClean="0"/>
              <a:t>Proposed ban on plastic items:</a:t>
            </a:r>
            <a:endParaRPr lang="en-ZA" sz="2800" dirty="0"/>
          </a:p>
        </p:txBody>
      </p:sp>
    </p:spTree>
    <p:extLst>
      <p:ext uri="{BB962C8B-B14F-4D97-AF65-F5344CB8AC3E}">
        <p14:creationId xmlns:p14="http://schemas.microsoft.com/office/powerpoint/2010/main" val="4102489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009D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7413" name="Picture 11"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1"/>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sp>
        <p:nvSpPr>
          <p:cNvPr id="9" name="Title 1"/>
          <p:cNvSpPr txBox="1">
            <a:spLocks/>
          </p:cNvSpPr>
          <p:nvPr/>
        </p:nvSpPr>
        <p:spPr bwMode="auto">
          <a:xfrm>
            <a:off x="523874" y="950913"/>
            <a:ext cx="797733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packaging: Operation </a:t>
            </a:r>
            <a:r>
              <a:rPr lang="en-GB" sz="2500" b="1" dirty="0" err="1" smtClean="0">
                <a:solidFill>
                  <a:srgbClr val="7CC8E5"/>
                </a:solidFill>
              </a:rPr>
              <a:t>Phakisa</a:t>
            </a:r>
            <a:endParaRPr lang="en-ZA" sz="2500" b="1" dirty="0">
              <a:solidFill>
                <a:srgbClr val="7CC8E5"/>
              </a:solidFill>
            </a:endParaRPr>
          </a:p>
        </p:txBody>
      </p:sp>
      <p:cxnSp>
        <p:nvCxnSpPr>
          <p:cNvPr id="11" name="Straight Connector 10"/>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112" y="1628069"/>
            <a:ext cx="6004928" cy="1323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1326" y="3319945"/>
            <a:ext cx="8523288" cy="2554545"/>
          </a:xfrm>
          <a:prstGeom prst="rect">
            <a:avLst/>
          </a:prstGeom>
          <a:noFill/>
        </p:spPr>
        <p:txBody>
          <a:bodyPr wrap="square" rtlCol="0">
            <a:spAutoFit/>
          </a:bodyPr>
          <a:lstStyle/>
          <a:p>
            <a:r>
              <a:rPr lang="en-US" sz="2800" b="1" dirty="0" smtClean="0"/>
              <a:t>Infrastructure investment: </a:t>
            </a:r>
            <a:r>
              <a:rPr lang="en-US" sz="2800" dirty="0" smtClean="0"/>
              <a:t>MRFs and pelletisation/ </a:t>
            </a:r>
          </a:p>
          <a:p>
            <a:r>
              <a:rPr lang="en-US" sz="2800" dirty="0"/>
              <a:t>r</a:t>
            </a:r>
            <a:r>
              <a:rPr lang="en-US" sz="2800" dirty="0" smtClean="0"/>
              <a:t>ecycling plants</a:t>
            </a:r>
          </a:p>
          <a:p>
            <a:endParaRPr lang="en-US" sz="2800" dirty="0" smtClean="0"/>
          </a:p>
          <a:p>
            <a:r>
              <a:rPr lang="en-US" sz="2800" b="1" dirty="0" smtClean="0"/>
              <a:t>Product design and waste minimisation:</a:t>
            </a:r>
          </a:p>
          <a:p>
            <a:pPr marL="342900" indent="-342900">
              <a:buFont typeface="Arial" panose="020B0604020202020204" pitchFamily="34" charset="0"/>
              <a:buChar char="•"/>
            </a:pPr>
            <a:r>
              <a:rPr lang="en-US" sz="2400" dirty="0" smtClean="0"/>
              <a:t>Increase recyclability of packaging</a:t>
            </a:r>
          </a:p>
          <a:p>
            <a:pPr marL="342900" indent="-342900">
              <a:buFont typeface="Arial" panose="020B0604020202020204" pitchFamily="34" charset="0"/>
              <a:buChar char="•"/>
            </a:pPr>
            <a:r>
              <a:rPr lang="en-US" sz="2400" dirty="0" smtClean="0"/>
              <a:t>Increase use of packaging </a:t>
            </a:r>
            <a:r>
              <a:rPr lang="en-US" sz="2400" dirty="0" err="1" smtClean="0"/>
              <a:t>recyclate</a:t>
            </a:r>
            <a:endParaRPr lang="en-ZA" sz="2400" dirty="0"/>
          </a:p>
        </p:txBody>
      </p:sp>
    </p:spTree>
    <p:extLst>
      <p:ext uri="{BB962C8B-B14F-4D97-AF65-F5344CB8AC3E}">
        <p14:creationId xmlns:p14="http://schemas.microsoft.com/office/powerpoint/2010/main" val="2251733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009D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7413" name="Picture 11"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1"/>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a:t>6 June 2019</a:t>
            </a:r>
            <a:endParaRPr lang="en-ZA" sz="1000"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612" y="1482628"/>
            <a:ext cx="70866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bwMode="auto">
          <a:xfrm>
            <a:off x="523874" y="950913"/>
            <a:ext cx="637511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packaging: retailer response</a:t>
            </a:r>
            <a:endParaRPr lang="en-ZA" sz="2500" b="1" dirty="0">
              <a:solidFill>
                <a:srgbClr val="7CC8E5"/>
              </a:solidFill>
            </a:endParaRPr>
          </a:p>
        </p:txBody>
      </p:sp>
      <p:cxnSp>
        <p:nvCxnSpPr>
          <p:cNvPr id="12" name="Straight Connector 11"/>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2131" y="3291544"/>
            <a:ext cx="5224492" cy="3096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2701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009D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7413" name="Picture 11"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1"/>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a:t>6 June 2019</a:t>
            </a:r>
            <a:endParaRPr lang="en-ZA" sz="1000" dirty="0"/>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 y="1749739"/>
            <a:ext cx="7556500" cy="395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bwMode="auto">
          <a:xfrm>
            <a:off x="523874" y="950913"/>
            <a:ext cx="637511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packaging: retailer response</a:t>
            </a:r>
            <a:endParaRPr lang="en-ZA" sz="2500" b="1" dirty="0">
              <a:solidFill>
                <a:srgbClr val="7CC8E5"/>
              </a:solidFill>
            </a:endParaRPr>
          </a:p>
        </p:txBody>
      </p:sp>
      <p:cxnSp>
        <p:nvCxnSpPr>
          <p:cNvPr id="11" name="Straight Connector 10"/>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867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009D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7413" name="Picture 11"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1"/>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a:t>6 June 2019</a:t>
            </a:r>
            <a:endParaRPr lang="en-ZA" sz="1000" dirty="0"/>
          </a:p>
        </p:txBody>
      </p:sp>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394" y="1425516"/>
            <a:ext cx="7080250" cy="16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940" y="3051116"/>
            <a:ext cx="4789943" cy="3173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bwMode="auto">
          <a:xfrm>
            <a:off x="523874" y="950913"/>
            <a:ext cx="637511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packaging: retailer response</a:t>
            </a:r>
            <a:endParaRPr lang="en-ZA" sz="2500" b="1" dirty="0">
              <a:solidFill>
                <a:srgbClr val="7CC8E5"/>
              </a:solidFill>
            </a:endParaRPr>
          </a:p>
        </p:txBody>
      </p:sp>
      <p:cxnSp>
        <p:nvCxnSpPr>
          <p:cNvPr id="11" name="Straight Connector 10"/>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0546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009D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7413" name="Picture 11"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1"/>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a:t>6 June 2019</a:t>
            </a:r>
            <a:endParaRPr lang="en-ZA" sz="1000" dirty="0"/>
          </a:p>
        </p:txBody>
      </p:sp>
      <p:sp>
        <p:nvSpPr>
          <p:cNvPr id="9" name="Title 1"/>
          <p:cNvSpPr txBox="1">
            <a:spLocks/>
          </p:cNvSpPr>
          <p:nvPr/>
        </p:nvSpPr>
        <p:spPr bwMode="auto">
          <a:xfrm>
            <a:off x="523874" y="950913"/>
            <a:ext cx="711725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packaging: local retailer  response</a:t>
            </a:r>
            <a:endParaRPr lang="en-ZA" sz="2500" b="1" dirty="0">
              <a:solidFill>
                <a:srgbClr val="7CC8E5"/>
              </a:solidFill>
            </a:endParaRPr>
          </a:p>
        </p:txBody>
      </p:sp>
      <p:cxnSp>
        <p:nvCxnSpPr>
          <p:cNvPr id="11" name="Straight Connector 10"/>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1" y="1468438"/>
            <a:ext cx="7087480" cy="3252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4362" y="4868881"/>
            <a:ext cx="7635424" cy="830997"/>
          </a:xfrm>
          <a:prstGeom prst="rect">
            <a:avLst/>
          </a:prstGeom>
          <a:noFill/>
        </p:spPr>
        <p:txBody>
          <a:bodyPr wrap="none" rtlCol="0">
            <a:spAutoFit/>
          </a:bodyPr>
          <a:lstStyle/>
          <a:p>
            <a:pPr marL="457200" indent="-457200">
              <a:buFont typeface="Arial" panose="020B0604020202020204" pitchFamily="34" charset="0"/>
              <a:buChar char="•"/>
            </a:pPr>
            <a:r>
              <a:rPr lang="en-US" sz="2400" dirty="0" smtClean="0"/>
              <a:t>All packaging 100% recyclable or reusable by 2022</a:t>
            </a:r>
          </a:p>
          <a:p>
            <a:pPr marL="457200" indent="-457200">
              <a:buFont typeface="Arial" panose="020B0604020202020204" pitchFamily="34" charset="0"/>
              <a:buChar char="•"/>
            </a:pPr>
            <a:r>
              <a:rPr lang="en-US" sz="2400" dirty="0" smtClean="0"/>
              <a:t>Phase out of single use plastic carrier bags by 2020</a:t>
            </a:r>
            <a:endParaRPr lang="en-ZA" sz="2400" dirty="0"/>
          </a:p>
        </p:txBody>
      </p:sp>
    </p:spTree>
    <p:extLst>
      <p:ext uri="{BB962C8B-B14F-4D97-AF65-F5344CB8AC3E}">
        <p14:creationId xmlns:p14="http://schemas.microsoft.com/office/powerpoint/2010/main" val="287843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3908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523874" y="846135"/>
            <a:ext cx="637511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Linear Plastic Economy</a:t>
            </a:r>
            <a:endParaRPr lang="en-ZA" sz="2500" b="1" dirty="0">
              <a:solidFill>
                <a:srgbClr val="7CC8E5"/>
              </a:solidFill>
            </a:endParaRPr>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49" y="1614252"/>
            <a:ext cx="7426325" cy="454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8476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523874" y="846135"/>
            <a:ext cx="637511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Circular Plastic Economy</a:t>
            </a:r>
            <a:endParaRPr lang="en-ZA" sz="2500" b="1" dirty="0">
              <a:solidFill>
                <a:srgbClr val="7CC8E5"/>
              </a:solidFill>
            </a:endParaRPr>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0" y="1468438"/>
            <a:ext cx="7493000"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864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523874" y="846135"/>
            <a:ext cx="814029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Industry initiatives: The South Africa Plastics Pact</a:t>
            </a:r>
            <a:endParaRPr lang="en-ZA" sz="2500" b="1" dirty="0">
              <a:solidFill>
                <a:srgbClr val="7CC8E5"/>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392" y="1526754"/>
            <a:ext cx="2510043" cy="1673362"/>
          </a:xfrm>
          <a:prstGeom prst="rect">
            <a:avLst/>
          </a:prstGeom>
        </p:spPr>
      </p:pic>
      <p:sp>
        <p:nvSpPr>
          <p:cNvPr id="3" name="TextBox 2"/>
          <p:cNvSpPr txBox="1"/>
          <p:nvPr/>
        </p:nvSpPr>
        <p:spPr>
          <a:xfrm>
            <a:off x="523872" y="3343057"/>
            <a:ext cx="8220075" cy="3108543"/>
          </a:xfrm>
          <a:prstGeom prst="rect">
            <a:avLst/>
          </a:prstGeom>
          <a:noFill/>
        </p:spPr>
        <p:txBody>
          <a:bodyPr wrap="square" rtlCol="0">
            <a:spAutoFit/>
          </a:bodyPr>
          <a:lstStyle/>
          <a:p>
            <a:r>
              <a:rPr lang="en-US" sz="2800" b="1" dirty="0" smtClean="0"/>
              <a:t>Proposed targets:</a:t>
            </a:r>
          </a:p>
          <a:p>
            <a:r>
              <a:rPr lang="en-US" sz="2400" b="1" dirty="0" smtClean="0">
                <a:solidFill>
                  <a:schemeClr val="accent5"/>
                </a:solidFill>
              </a:rPr>
              <a:t>Target 1: </a:t>
            </a:r>
            <a:r>
              <a:rPr lang="en-US" sz="2400" dirty="0" smtClean="0"/>
              <a:t>identify problematic plastics and agree to 			           address by 2021;</a:t>
            </a:r>
          </a:p>
          <a:p>
            <a:r>
              <a:rPr lang="en-US" sz="2400" b="1" dirty="0">
                <a:solidFill>
                  <a:schemeClr val="accent5"/>
                </a:solidFill>
              </a:rPr>
              <a:t>Target 2: </a:t>
            </a:r>
            <a:r>
              <a:rPr lang="en-US" sz="2400" dirty="0"/>
              <a:t>100% </a:t>
            </a:r>
            <a:r>
              <a:rPr lang="en-US" sz="2400" dirty="0" smtClean="0"/>
              <a:t>plastic packaging to be reusable,  		             			recyclable or compostable by 2025;</a:t>
            </a:r>
          </a:p>
          <a:p>
            <a:r>
              <a:rPr lang="en-US" sz="2400" b="1" dirty="0">
                <a:solidFill>
                  <a:schemeClr val="accent5"/>
                </a:solidFill>
              </a:rPr>
              <a:t>Target 3</a:t>
            </a:r>
            <a:r>
              <a:rPr lang="en-US" sz="2400" b="1" dirty="0" smtClean="0">
                <a:solidFill>
                  <a:schemeClr val="accent5"/>
                </a:solidFill>
              </a:rPr>
              <a:t>: </a:t>
            </a:r>
            <a:r>
              <a:rPr lang="en-US" sz="2400" dirty="0" smtClean="0"/>
              <a:t>70% plastic packaging effectively recycled;</a:t>
            </a:r>
          </a:p>
          <a:p>
            <a:r>
              <a:rPr lang="en-US" sz="2400" b="1" dirty="0" smtClean="0">
                <a:solidFill>
                  <a:schemeClr val="accent5"/>
                </a:solidFill>
              </a:rPr>
              <a:t>Target 4: </a:t>
            </a:r>
            <a:r>
              <a:rPr lang="en-US" sz="2400" dirty="0"/>
              <a:t>30% </a:t>
            </a:r>
            <a:r>
              <a:rPr lang="en-US" sz="2400" dirty="0" smtClean="0"/>
              <a:t>average recycled content in plastic 		        	           packaging</a:t>
            </a:r>
            <a:endParaRPr lang="en-ZA" sz="2400" dirty="0"/>
          </a:p>
        </p:txBody>
      </p:sp>
    </p:spTree>
    <p:extLst>
      <p:ext uri="{BB962C8B-B14F-4D97-AF65-F5344CB8AC3E}">
        <p14:creationId xmlns:p14="http://schemas.microsoft.com/office/powerpoint/2010/main" val="411073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523874" y="846135"/>
            <a:ext cx="814029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Design for Recycling Guideline</a:t>
            </a:r>
            <a:endParaRPr lang="en-ZA" sz="2500" b="1" dirty="0">
              <a:solidFill>
                <a:srgbClr val="7CC8E5"/>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145" y="1488252"/>
            <a:ext cx="4066804" cy="492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761086"/>
            <a:ext cx="2871787"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58862" y="2100204"/>
            <a:ext cx="1008225" cy="307777"/>
          </a:xfrm>
          <a:prstGeom prst="rect">
            <a:avLst/>
          </a:prstGeom>
          <a:solidFill>
            <a:schemeClr val="bg1"/>
          </a:solidFill>
        </p:spPr>
        <p:txBody>
          <a:bodyPr wrap="none" rtlCol="0">
            <a:spAutoFit/>
          </a:bodyPr>
          <a:lstStyle/>
          <a:p>
            <a:r>
              <a:rPr lang="en-US" sz="1400" dirty="0" smtClean="0">
                <a:latin typeface="Cambria" panose="02040503050406030204" pitchFamily="18" charset="0"/>
                <a:ea typeface="Cambria" panose="02040503050406030204" pitchFamily="18" charset="0"/>
              </a:rPr>
              <a:t>Commonly</a:t>
            </a:r>
            <a:endParaRPr lang="en-ZA"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9118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686208" y="459716"/>
            <a:ext cx="814029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On Pack Recycling Labels and Material identification codes</a:t>
            </a:r>
            <a:endParaRPr lang="en-ZA" sz="2500" b="1" dirty="0">
              <a:solidFill>
                <a:srgbClr val="7CC8E5"/>
              </a:solidFill>
            </a:endParaRPr>
          </a:p>
        </p:txBody>
      </p:sp>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888" y="2117507"/>
            <a:ext cx="1511014" cy="278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235" y="2122823"/>
            <a:ext cx="1726562" cy="278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flipV="1">
            <a:off x="3304493" y="2392326"/>
            <a:ext cx="1437817" cy="19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551463" y="2842438"/>
            <a:ext cx="119084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069103" y="4355384"/>
            <a:ext cx="167320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24" idx="3"/>
          </p:cNvCxnSpPr>
          <p:nvPr/>
        </p:nvCxnSpPr>
        <p:spPr>
          <a:xfrm>
            <a:off x="2888034" y="4764632"/>
            <a:ext cx="185427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41325" y="2209609"/>
            <a:ext cx="2863168" cy="369332"/>
          </a:xfrm>
          <a:prstGeom prst="rect">
            <a:avLst/>
          </a:prstGeom>
          <a:noFill/>
        </p:spPr>
        <p:txBody>
          <a:bodyPr wrap="square" rtlCol="0">
            <a:spAutoFit/>
          </a:bodyPr>
          <a:lstStyle/>
          <a:p>
            <a:r>
              <a:rPr lang="en-US" sz="1800" b="1" dirty="0" smtClean="0"/>
              <a:t>** Special instructions</a:t>
            </a:r>
            <a:endParaRPr lang="en-ZA" sz="1800" b="1" dirty="0"/>
          </a:p>
        </p:txBody>
      </p:sp>
      <p:sp>
        <p:nvSpPr>
          <p:cNvPr id="20" name="TextBox 19"/>
          <p:cNvSpPr txBox="1"/>
          <p:nvPr/>
        </p:nvSpPr>
        <p:spPr>
          <a:xfrm>
            <a:off x="441324" y="2657772"/>
            <a:ext cx="3110139" cy="369332"/>
          </a:xfrm>
          <a:prstGeom prst="rect">
            <a:avLst/>
          </a:prstGeom>
          <a:noFill/>
        </p:spPr>
        <p:txBody>
          <a:bodyPr wrap="square" rtlCol="0">
            <a:spAutoFit/>
          </a:bodyPr>
          <a:lstStyle/>
          <a:p>
            <a:r>
              <a:rPr lang="en-US" sz="1800" b="1" dirty="0" smtClean="0"/>
              <a:t>1. Packaging component</a:t>
            </a:r>
            <a:endParaRPr lang="en-ZA" sz="1800" b="1" dirty="0"/>
          </a:p>
        </p:txBody>
      </p:sp>
      <p:sp>
        <p:nvSpPr>
          <p:cNvPr id="21" name="TextBox 20"/>
          <p:cNvSpPr txBox="1"/>
          <p:nvPr/>
        </p:nvSpPr>
        <p:spPr>
          <a:xfrm>
            <a:off x="441325" y="3383713"/>
            <a:ext cx="2627778" cy="369332"/>
          </a:xfrm>
          <a:prstGeom prst="rect">
            <a:avLst/>
          </a:prstGeom>
          <a:noFill/>
        </p:spPr>
        <p:txBody>
          <a:bodyPr wrap="square" rtlCol="0">
            <a:spAutoFit/>
          </a:bodyPr>
          <a:lstStyle/>
          <a:p>
            <a:r>
              <a:rPr lang="en-US" sz="1800" b="1" dirty="0" smtClean="0"/>
              <a:t>2. Recyclability Icon</a:t>
            </a:r>
            <a:endParaRPr lang="en-ZA" sz="1800" b="1" dirty="0"/>
          </a:p>
        </p:txBody>
      </p:sp>
      <p:cxnSp>
        <p:nvCxnSpPr>
          <p:cNvPr id="22" name="Straight Arrow Connector 21"/>
          <p:cNvCxnSpPr/>
          <p:nvPr/>
        </p:nvCxnSpPr>
        <p:spPr>
          <a:xfrm>
            <a:off x="3069103" y="3563063"/>
            <a:ext cx="167320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41326" y="4170718"/>
            <a:ext cx="2745472" cy="369332"/>
          </a:xfrm>
          <a:prstGeom prst="rect">
            <a:avLst/>
          </a:prstGeom>
          <a:noFill/>
        </p:spPr>
        <p:txBody>
          <a:bodyPr wrap="square" rtlCol="0">
            <a:spAutoFit/>
          </a:bodyPr>
          <a:lstStyle/>
          <a:p>
            <a:r>
              <a:rPr lang="en-US" sz="1800" b="1" dirty="0" smtClean="0"/>
              <a:t>3. Packaging material</a:t>
            </a:r>
            <a:endParaRPr lang="en-ZA" sz="1800" b="1" dirty="0"/>
          </a:p>
        </p:txBody>
      </p:sp>
      <p:sp>
        <p:nvSpPr>
          <p:cNvPr id="24" name="TextBox 23"/>
          <p:cNvSpPr txBox="1"/>
          <p:nvPr/>
        </p:nvSpPr>
        <p:spPr>
          <a:xfrm>
            <a:off x="441326" y="4579966"/>
            <a:ext cx="2446708" cy="369332"/>
          </a:xfrm>
          <a:prstGeom prst="rect">
            <a:avLst/>
          </a:prstGeom>
          <a:noFill/>
        </p:spPr>
        <p:txBody>
          <a:bodyPr wrap="square" rtlCol="0">
            <a:spAutoFit/>
          </a:bodyPr>
          <a:lstStyle/>
          <a:p>
            <a:r>
              <a:rPr lang="en-US" sz="1800" b="1" dirty="0" smtClean="0"/>
              <a:t>4. Is this recycled?</a:t>
            </a:r>
            <a:endParaRPr lang="en-ZA" sz="1800" b="1" dirty="0"/>
          </a:p>
        </p:txBody>
      </p:sp>
      <p:sp>
        <p:nvSpPr>
          <p:cNvPr id="25" name="Rectangle 24"/>
          <p:cNvSpPr/>
          <p:nvPr/>
        </p:nvSpPr>
        <p:spPr>
          <a:xfrm>
            <a:off x="5197480" y="4460209"/>
            <a:ext cx="841829" cy="174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ectangle 25"/>
          <p:cNvSpPr/>
          <p:nvPr/>
        </p:nvSpPr>
        <p:spPr>
          <a:xfrm>
            <a:off x="6850497" y="4634284"/>
            <a:ext cx="1498259" cy="174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Rectangle 26"/>
          <p:cNvSpPr/>
          <p:nvPr/>
        </p:nvSpPr>
        <p:spPr>
          <a:xfrm>
            <a:off x="629781" y="5558898"/>
            <a:ext cx="8052665" cy="461665"/>
          </a:xfrm>
          <a:prstGeom prst="rect">
            <a:avLst/>
          </a:prstGeom>
        </p:spPr>
        <p:txBody>
          <a:bodyPr wrap="square">
            <a:spAutoFit/>
          </a:bodyPr>
          <a:lstStyle/>
          <a:p>
            <a:r>
              <a:rPr lang="en-US" sz="2400" b="1" i="1" dirty="0"/>
              <a:t>R</a:t>
            </a:r>
            <a:r>
              <a:rPr lang="en-US" sz="2400" b="1" i="1" dirty="0" smtClean="0"/>
              <a:t>ecycled </a:t>
            </a:r>
            <a:r>
              <a:rPr lang="en-US" sz="2400" b="1" i="1" dirty="0"/>
              <a:t>in practice in South Africa at the moment</a:t>
            </a:r>
          </a:p>
        </p:txBody>
      </p:sp>
    </p:spTree>
    <p:extLst>
      <p:ext uri="{BB962C8B-B14F-4D97-AF65-F5344CB8AC3E}">
        <p14:creationId xmlns:p14="http://schemas.microsoft.com/office/powerpoint/2010/main" val="16155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3" grpId="0"/>
      <p:bldP spid="24"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686208" y="459716"/>
            <a:ext cx="814029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On Pack Recycling Labels and Material identification codes</a:t>
            </a:r>
            <a:endParaRPr lang="en-ZA" sz="2500" b="1" dirty="0">
              <a:solidFill>
                <a:srgbClr val="7CC8E5"/>
              </a:solidFill>
            </a:endParaRPr>
          </a:p>
        </p:txBody>
      </p:sp>
      <p:cxnSp>
        <p:nvCxnSpPr>
          <p:cNvPr id="28" name="Straight Connector 2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51384" y="3305757"/>
            <a:ext cx="8300945" cy="1284797"/>
            <a:chOff x="525555" y="2532774"/>
            <a:chExt cx="8300945" cy="1284797"/>
          </a:xfrm>
        </p:grpSpPr>
        <p:sp>
          <p:nvSpPr>
            <p:cNvPr id="30" name="Title 1"/>
            <p:cNvSpPr txBox="1">
              <a:spLocks/>
            </p:cNvSpPr>
            <p:nvPr/>
          </p:nvSpPr>
          <p:spPr>
            <a:xfrm>
              <a:off x="6780823" y="3300046"/>
              <a:ext cx="1575777"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5000" dirty="0" smtClean="0">
                  <a:solidFill>
                    <a:srgbClr val="F3F2E9"/>
                  </a:solidFill>
                  <a:ea typeface="+mj-ea"/>
                </a:rPr>
                <a:t>17%</a:t>
              </a:r>
            </a:p>
          </p:txBody>
        </p:sp>
        <p:pic>
          <p:nvPicPr>
            <p:cNvPr id="3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669"/>
            <a:stretch/>
          </p:blipFill>
          <p:spPr bwMode="auto">
            <a:xfrm>
              <a:off x="525555" y="2532774"/>
              <a:ext cx="8300945" cy="127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3353878" y="3429000"/>
              <a:ext cx="604653" cy="338554"/>
            </a:xfrm>
            <a:prstGeom prst="rect">
              <a:avLst/>
            </a:prstGeom>
            <a:solidFill>
              <a:schemeClr val="bg1"/>
            </a:solidFill>
          </p:spPr>
          <p:txBody>
            <a:bodyPr wrap="none" rtlCol="0">
              <a:spAutoFit/>
            </a:bodyPr>
            <a:lstStyle/>
            <a:p>
              <a:r>
                <a:rPr lang="en-US" sz="1600" b="1" dirty="0" smtClean="0"/>
                <a:t>PVC</a:t>
              </a:r>
              <a:endParaRPr lang="en-ZA" sz="1600" b="1" dirty="0"/>
            </a:p>
          </p:txBody>
        </p:sp>
        <p:sp>
          <p:nvSpPr>
            <p:cNvPr id="33" name="TextBox 32"/>
            <p:cNvSpPr txBox="1"/>
            <p:nvPr/>
          </p:nvSpPr>
          <p:spPr>
            <a:xfrm>
              <a:off x="1403495" y="3439633"/>
              <a:ext cx="223284" cy="292388"/>
            </a:xfrm>
            <a:prstGeom prst="rect">
              <a:avLst/>
            </a:prstGeom>
            <a:solidFill>
              <a:schemeClr val="bg1"/>
            </a:solidFill>
          </p:spPr>
          <p:txBody>
            <a:bodyPr wrap="square" rtlCol="0">
              <a:spAutoFit/>
            </a:bodyPr>
            <a:lstStyle/>
            <a:p>
              <a:endParaRPr lang="en-ZA" dirty="0"/>
            </a:p>
          </p:txBody>
        </p:sp>
      </p:grpSp>
      <p:sp>
        <p:nvSpPr>
          <p:cNvPr id="34" name="TextBox 33"/>
          <p:cNvSpPr txBox="1"/>
          <p:nvPr/>
        </p:nvSpPr>
        <p:spPr>
          <a:xfrm>
            <a:off x="7426752" y="4505004"/>
            <a:ext cx="1224697" cy="2031325"/>
          </a:xfrm>
          <a:prstGeom prst="rect">
            <a:avLst/>
          </a:prstGeom>
          <a:solidFill>
            <a:schemeClr val="bg1"/>
          </a:solidFill>
        </p:spPr>
        <p:txBody>
          <a:bodyPr wrap="square" rtlCol="0">
            <a:spAutoFit/>
          </a:bodyPr>
          <a:lstStyle/>
          <a:p>
            <a:pPr algn="ctr"/>
            <a:r>
              <a:rPr lang="en-US" sz="1400" b="1" dirty="0" smtClean="0">
                <a:solidFill>
                  <a:schemeClr val="tx1">
                    <a:lumMod val="85000"/>
                    <a:lumOff val="15000"/>
                  </a:schemeClr>
                </a:solidFill>
              </a:rPr>
              <a:t>ABS</a:t>
            </a:r>
          </a:p>
          <a:p>
            <a:pPr algn="ctr"/>
            <a:r>
              <a:rPr lang="en-US" sz="1400" b="1" dirty="0" smtClean="0">
                <a:solidFill>
                  <a:schemeClr val="tx1">
                    <a:lumMod val="85000"/>
                    <a:lumOff val="15000"/>
                  </a:schemeClr>
                </a:solidFill>
              </a:rPr>
              <a:t>E/VAC</a:t>
            </a:r>
          </a:p>
          <a:p>
            <a:pPr algn="ctr"/>
            <a:r>
              <a:rPr lang="en-US" sz="1400" b="1" dirty="0" smtClean="0">
                <a:solidFill>
                  <a:schemeClr val="tx1">
                    <a:lumMod val="85000"/>
                    <a:lumOff val="15000"/>
                  </a:schemeClr>
                </a:solidFill>
              </a:rPr>
              <a:t>POM</a:t>
            </a:r>
          </a:p>
          <a:p>
            <a:pPr algn="ctr"/>
            <a:r>
              <a:rPr lang="en-US" sz="1400" b="1" dirty="0" smtClean="0">
                <a:solidFill>
                  <a:schemeClr val="tx1">
                    <a:lumMod val="85000"/>
                    <a:lumOff val="15000"/>
                  </a:schemeClr>
                </a:solidFill>
              </a:rPr>
              <a:t>PC</a:t>
            </a:r>
          </a:p>
          <a:p>
            <a:pPr algn="ctr"/>
            <a:r>
              <a:rPr lang="en-US" sz="1400" b="1" dirty="0" smtClean="0">
                <a:solidFill>
                  <a:schemeClr val="tx1">
                    <a:lumMod val="85000"/>
                    <a:lumOff val="15000"/>
                  </a:schemeClr>
                </a:solidFill>
              </a:rPr>
              <a:t>PETG</a:t>
            </a:r>
          </a:p>
          <a:p>
            <a:pPr algn="ctr"/>
            <a:r>
              <a:rPr lang="en-US" sz="1400" b="1" dirty="0" smtClean="0">
                <a:solidFill>
                  <a:schemeClr val="tx1">
                    <a:lumMod val="85000"/>
                    <a:lumOff val="15000"/>
                  </a:schemeClr>
                </a:solidFill>
              </a:rPr>
              <a:t>PA</a:t>
            </a:r>
          </a:p>
          <a:p>
            <a:pPr algn="ctr"/>
            <a:r>
              <a:rPr lang="en-US" sz="1400" b="1" dirty="0" smtClean="0">
                <a:solidFill>
                  <a:schemeClr val="tx1">
                    <a:lumMod val="85000"/>
                    <a:lumOff val="15000"/>
                  </a:schemeClr>
                </a:solidFill>
              </a:rPr>
              <a:t>PET&amp;PA</a:t>
            </a:r>
          </a:p>
          <a:p>
            <a:pPr algn="ctr"/>
            <a:r>
              <a:rPr lang="en-US" sz="1400" b="1" dirty="0" smtClean="0">
                <a:solidFill>
                  <a:schemeClr val="tx1">
                    <a:lumMod val="85000"/>
                    <a:lumOff val="15000"/>
                  </a:schemeClr>
                </a:solidFill>
              </a:rPr>
              <a:t>PE&amp;PA</a:t>
            </a:r>
          </a:p>
          <a:p>
            <a:pPr algn="ctr"/>
            <a:r>
              <a:rPr lang="en-US" sz="1400" b="1" dirty="0" smtClean="0">
                <a:solidFill>
                  <a:schemeClr val="tx1">
                    <a:lumMod val="85000"/>
                    <a:lumOff val="15000"/>
                  </a:schemeClr>
                </a:solidFill>
              </a:rPr>
              <a:t>PE&amp;E/VAL</a:t>
            </a:r>
          </a:p>
        </p:txBody>
      </p:sp>
      <p:sp>
        <p:nvSpPr>
          <p:cNvPr id="35" name="Rectangle 34"/>
          <p:cNvSpPr/>
          <p:nvPr/>
        </p:nvSpPr>
        <p:spPr>
          <a:xfrm>
            <a:off x="863487" y="4673479"/>
            <a:ext cx="6398986" cy="480131"/>
          </a:xfrm>
          <a:prstGeom prst="rect">
            <a:avLst/>
          </a:prstGeom>
        </p:spPr>
        <p:txBody>
          <a:bodyPr wrap="square">
            <a:spAutoFit/>
          </a:bodyPr>
          <a:lstStyle/>
          <a:p>
            <a:pPr marL="44450" lvl="1" defTabSz="914400" fontAlgn="auto">
              <a:lnSpc>
                <a:spcPct val="90000"/>
              </a:lnSpc>
              <a:spcBef>
                <a:spcPts val="1000"/>
              </a:spcBef>
              <a:spcAft>
                <a:spcPts val="0"/>
              </a:spcAft>
              <a:tabLst>
                <a:tab pos="177800" algn="l"/>
              </a:tabLst>
            </a:pPr>
            <a:r>
              <a:rPr lang="en-US" sz="2800" b="1" i="1" dirty="0" smtClean="0">
                <a:solidFill>
                  <a:schemeClr val="accent3"/>
                </a:solidFill>
                <a:latin typeface="Calibri" panose="020F0502020204030204"/>
              </a:rPr>
              <a:t>Plastics have resin codes.  </a:t>
            </a:r>
            <a:endParaRPr lang="en-US" sz="2800" b="1" i="1" dirty="0">
              <a:solidFill>
                <a:schemeClr val="accent3"/>
              </a:solidFill>
              <a:latin typeface="Calibri" panose="020F0502020204030204"/>
            </a:endParaRPr>
          </a:p>
        </p:txBody>
      </p:sp>
      <p:sp>
        <p:nvSpPr>
          <p:cNvPr id="36" name="TextBox 35"/>
          <p:cNvSpPr txBox="1"/>
          <p:nvPr/>
        </p:nvSpPr>
        <p:spPr>
          <a:xfrm>
            <a:off x="560713" y="1632207"/>
            <a:ext cx="8265787" cy="1292662"/>
          </a:xfrm>
          <a:prstGeom prst="rect">
            <a:avLst/>
          </a:prstGeom>
          <a:noFill/>
        </p:spPr>
        <p:txBody>
          <a:bodyPr wrap="square" rtlCol="0">
            <a:spAutoFit/>
          </a:bodyPr>
          <a:lstStyle/>
          <a:p>
            <a:r>
              <a:rPr lang="en-US" sz="2600" dirty="0" smtClean="0"/>
              <a:t>Some materials have material identification codes which identify the material. This is important for waste collectors and recyclers but not for consumers.</a:t>
            </a:r>
            <a:endParaRPr lang="en-ZA" sz="2600" dirty="0"/>
          </a:p>
        </p:txBody>
      </p:sp>
      <p:sp>
        <p:nvSpPr>
          <p:cNvPr id="37" name="Rectangle 36"/>
          <p:cNvSpPr/>
          <p:nvPr/>
        </p:nvSpPr>
        <p:spPr>
          <a:xfrm>
            <a:off x="741567" y="5865090"/>
            <a:ext cx="6520906" cy="400110"/>
          </a:xfrm>
          <a:prstGeom prst="rect">
            <a:avLst/>
          </a:prstGeom>
        </p:spPr>
        <p:txBody>
          <a:bodyPr wrap="square">
            <a:spAutoFit/>
          </a:bodyPr>
          <a:lstStyle/>
          <a:p>
            <a:r>
              <a:rPr lang="en-ZA" sz="2000" dirty="0"/>
              <a:t>(https://en.wikipedia.org/wiki/Recycling_codes)</a:t>
            </a:r>
          </a:p>
        </p:txBody>
      </p:sp>
    </p:spTree>
    <p:extLst>
      <p:ext uri="{BB962C8B-B14F-4D97-AF65-F5344CB8AC3E}">
        <p14:creationId xmlns:p14="http://schemas.microsoft.com/office/powerpoint/2010/main" val="19327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060694"/>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698500" y="543169"/>
            <a:ext cx="814029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International guidelines</a:t>
            </a:r>
            <a:endParaRPr lang="en-ZA" sz="2500" b="1" dirty="0">
              <a:solidFill>
                <a:srgbClr val="7CC8E5"/>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135122255"/>
              </p:ext>
            </p:extLst>
          </p:nvPr>
        </p:nvGraphicFramePr>
        <p:xfrm>
          <a:off x="698500" y="1062281"/>
          <a:ext cx="7902957" cy="5334213"/>
        </p:xfrm>
        <a:graphic>
          <a:graphicData uri="http://schemas.openxmlformats.org/drawingml/2006/table">
            <a:tbl>
              <a:tblPr firstRow="1" bandRow="1">
                <a:tableStyleId>{5C22544A-7EE6-4342-B048-85BDC9FD1C3A}</a:tableStyleId>
              </a:tblPr>
              <a:tblGrid>
                <a:gridCol w="2634319"/>
                <a:gridCol w="2634319"/>
                <a:gridCol w="2634319"/>
              </a:tblGrid>
              <a:tr h="851158">
                <a:tc>
                  <a:txBody>
                    <a:bodyPr/>
                    <a:lstStyle/>
                    <a:p>
                      <a:pPr algn="ctr"/>
                      <a:r>
                        <a:rPr lang="en-US" dirty="0" smtClean="0"/>
                        <a:t>Red - Exit </a:t>
                      </a:r>
                    </a:p>
                    <a:p>
                      <a:pPr algn="ctr"/>
                      <a:r>
                        <a:rPr lang="en-US" sz="1400" dirty="0" smtClean="0"/>
                        <a:t>(poor for recycling</a:t>
                      </a:r>
                      <a:r>
                        <a:rPr lang="en-US" sz="1400" baseline="0" dirty="0" smtClean="0"/>
                        <a:t> and potentially </a:t>
                      </a:r>
                      <a:r>
                        <a:rPr lang="en-US" sz="1400" baseline="0" dirty="0" err="1" smtClean="0"/>
                        <a:t>harmfull</a:t>
                      </a:r>
                      <a:r>
                        <a:rPr lang="en-US" sz="1400" baseline="0" dirty="0" smtClean="0"/>
                        <a:t>)</a:t>
                      </a:r>
                      <a:endParaRPr lang="en-Z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dirty="0" smtClean="0"/>
                        <a:t>Amber – Hold</a:t>
                      </a:r>
                    </a:p>
                    <a:p>
                      <a:pPr algn="ctr"/>
                      <a:r>
                        <a:rPr lang="en-US" sz="1400" dirty="0" smtClean="0"/>
                        <a:t>(until infrastructure or</a:t>
                      </a:r>
                      <a:r>
                        <a:rPr lang="en-US" sz="1400" baseline="0" dirty="0" smtClean="0"/>
                        <a:t> scientific developments take place)</a:t>
                      </a:r>
                      <a:endParaRPr lang="en-Z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dirty="0" smtClean="0"/>
                        <a:t>Green – Preferred</a:t>
                      </a:r>
                    </a:p>
                    <a:p>
                      <a:pPr algn="ctr"/>
                      <a:r>
                        <a:rPr lang="en-US" sz="1400" dirty="0" smtClean="0"/>
                        <a:t>(easily recycled, can have high recycled content)</a:t>
                      </a:r>
                      <a:endParaRPr lang="en-Z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77591">
                <a:tc>
                  <a:txBody>
                    <a:bodyPr/>
                    <a:lstStyle/>
                    <a:p>
                      <a:pPr algn="ctr"/>
                      <a:r>
                        <a:rPr lang="en-US" sz="1600" dirty="0" smtClean="0"/>
                        <a:t>PVC &amp; Polystyrene</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Home compostable</a:t>
                      </a:r>
                    </a:p>
                    <a:p>
                      <a:pPr algn="ctr"/>
                      <a:r>
                        <a:rPr lang="en-US" sz="1600" dirty="0" smtClean="0"/>
                        <a:t>E.g.</a:t>
                      </a:r>
                      <a:r>
                        <a:rPr lang="en-US" sz="1600" baseline="0" dirty="0" smtClean="0"/>
                        <a:t> Cellulose, Mater-bi</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Sustainably sourced wood, board, paper &amp; glassine</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1646">
                <a:tc>
                  <a:txBody>
                    <a:bodyPr/>
                    <a:lstStyle/>
                    <a:p>
                      <a:pPr algn="ctr"/>
                      <a:r>
                        <a:rPr lang="en-US" sz="1600" dirty="0" smtClean="0"/>
                        <a:t>Oxo-degradable materials</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OPP – Oriented</a:t>
                      </a:r>
                      <a:r>
                        <a:rPr lang="en-US" sz="1600" baseline="0" dirty="0" smtClean="0"/>
                        <a:t> polypropylene (BOPP)</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PET</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1646">
                <a:tc>
                  <a:txBody>
                    <a:bodyPr/>
                    <a:lstStyle/>
                    <a:p>
                      <a:pPr algn="ctr"/>
                      <a:r>
                        <a:rPr lang="en-US" sz="1600" dirty="0" smtClean="0"/>
                        <a:t>Rigid</a:t>
                      </a:r>
                      <a:r>
                        <a:rPr lang="en-US" sz="1600" baseline="0" dirty="0" smtClean="0"/>
                        <a:t> water soluble plastics</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PP – Polypropylene (for certain food applications)</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Glass</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7591">
                <a:tc>
                  <a:txBody>
                    <a:bodyPr/>
                    <a:lstStyle/>
                    <a:p>
                      <a:pPr algn="ctr"/>
                      <a:r>
                        <a:rPr lang="en-US" sz="1600" dirty="0" smtClean="0"/>
                        <a:t>PLA – </a:t>
                      </a:r>
                      <a:r>
                        <a:rPr lang="en-US" sz="1600" dirty="0" err="1" smtClean="0"/>
                        <a:t>Polyactic</a:t>
                      </a:r>
                      <a:r>
                        <a:rPr lang="en-US" sz="1600" baseline="0" dirty="0" smtClean="0"/>
                        <a:t> acid</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Complex laminates/multi-layer films</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PP</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7591">
                <a:tc>
                  <a:txBody>
                    <a:bodyPr/>
                    <a:lstStyle/>
                    <a:p>
                      <a:pPr algn="ctr"/>
                      <a:r>
                        <a:rPr lang="en-US" sz="1600" dirty="0" smtClean="0"/>
                        <a:t>Industrial compostable</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t>PVdC</a:t>
                      </a:r>
                      <a:r>
                        <a:rPr lang="en-US" sz="1600" dirty="0" smtClean="0"/>
                        <a:t> (Not PVC)</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HDPE &amp; LDPE</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7591">
                <a:tc>
                  <a:txBody>
                    <a:bodyPr/>
                    <a:lstStyle/>
                    <a:p>
                      <a:pPr algn="ctr"/>
                      <a:r>
                        <a:rPr lang="en-US" sz="1600" dirty="0" smtClean="0"/>
                        <a:t>Polycarbonate</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New materials</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PE – Polyethylene (flexible</a:t>
                      </a:r>
                      <a:r>
                        <a:rPr lang="en-US" sz="1600" baseline="0" dirty="0" smtClean="0"/>
                        <a:t> film)</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7591">
                <a:tc>
                  <a:txBody>
                    <a:bodyPr/>
                    <a:lstStyle/>
                    <a:p>
                      <a:pPr algn="ctr"/>
                      <a:r>
                        <a:rPr lang="en-US" sz="1600" dirty="0" smtClean="0"/>
                        <a:t>Acrylic</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ZA"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Steel</a:t>
                      </a:r>
                      <a:r>
                        <a:rPr lang="en-US" sz="1600" baseline="0" dirty="0" smtClean="0"/>
                        <a:t> &amp; </a:t>
                      </a:r>
                      <a:r>
                        <a:rPr lang="en-US" sz="1600" baseline="0" dirty="0" err="1" smtClean="0"/>
                        <a:t>Aluminium</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7591">
                <a:tc>
                  <a:txBody>
                    <a:bodyPr/>
                    <a:lstStyle/>
                    <a:p>
                      <a:pPr algn="ctr"/>
                      <a:r>
                        <a:rPr lang="en-US" sz="1600" dirty="0" smtClean="0"/>
                        <a:t>Black plastics</a:t>
                      </a: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ZA"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ZA"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6019428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603657" y="532606"/>
            <a:ext cx="814029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Possible response from fruit industry to plastic packaging </a:t>
            </a:r>
            <a:endParaRPr lang="en-ZA" sz="2500" b="1" dirty="0">
              <a:solidFill>
                <a:srgbClr val="7CC8E5"/>
              </a:solidFill>
            </a:endParaRPr>
          </a:p>
        </p:txBody>
      </p:sp>
      <p:sp>
        <p:nvSpPr>
          <p:cNvPr id="5" name="TextBox 4"/>
          <p:cNvSpPr txBox="1"/>
          <p:nvPr/>
        </p:nvSpPr>
        <p:spPr>
          <a:xfrm>
            <a:off x="4035972" y="1901228"/>
            <a:ext cx="4797166" cy="3046988"/>
          </a:xfrm>
          <a:prstGeom prst="rect">
            <a:avLst/>
          </a:prstGeom>
          <a:noFill/>
        </p:spPr>
        <p:txBody>
          <a:bodyPr wrap="square" rtlCol="0">
            <a:spAutoFit/>
          </a:bodyPr>
          <a:lstStyle/>
          <a:p>
            <a:r>
              <a:rPr lang="en-US" dirty="0" smtClean="0"/>
              <a:t>Box liners:</a:t>
            </a:r>
          </a:p>
          <a:p>
            <a:pPr marL="457200" indent="-457200">
              <a:buFont typeface="Arial" panose="020B0604020202020204" pitchFamily="34" charset="0"/>
              <a:buChar char="•"/>
            </a:pPr>
            <a:r>
              <a:rPr lang="en-US" dirty="0" smtClean="0"/>
              <a:t>Clear bags</a:t>
            </a:r>
          </a:p>
          <a:p>
            <a:pPr marL="457200" indent="-457200">
              <a:buFont typeface="Arial" panose="020B0604020202020204" pitchFamily="34" charset="0"/>
              <a:buChar char="•"/>
            </a:pPr>
            <a:r>
              <a:rPr lang="en-US" dirty="0" smtClean="0"/>
              <a:t>Only 1 material i.e. LDPE</a:t>
            </a:r>
          </a:p>
          <a:p>
            <a:pPr marL="457200" indent="-457200">
              <a:buFont typeface="Arial" panose="020B0604020202020204" pitchFamily="34" charset="0"/>
              <a:buChar char="•"/>
            </a:pPr>
            <a:r>
              <a:rPr lang="en-US" dirty="0" smtClean="0"/>
              <a:t>Recycled content</a:t>
            </a:r>
          </a:p>
          <a:p>
            <a:pPr marL="457200" indent="-457200">
              <a:buFont typeface="Arial" panose="020B0604020202020204" pitchFamily="34" charset="0"/>
              <a:buChar char="•"/>
            </a:pPr>
            <a:endParaRPr lang="en-ZA"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446" y="2284348"/>
            <a:ext cx="4398403" cy="3298802"/>
          </a:xfrm>
          <a:prstGeom prst="rect">
            <a:avLst/>
          </a:prstGeom>
        </p:spPr>
      </p:pic>
    </p:spTree>
    <p:extLst>
      <p:ext uri="{BB962C8B-B14F-4D97-AF65-F5344CB8AC3E}">
        <p14:creationId xmlns:p14="http://schemas.microsoft.com/office/powerpoint/2010/main" val="6510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603657" y="532606"/>
            <a:ext cx="814029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Possible response from fruit industry to plastic packaging </a:t>
            </a:r>
            <a:endParaRPr lang="en-ZA" sz="2500" b="1" dirty="0">
              <a:solidFill>
                <a:srgbClr val="7CC8E5"/>
              </a:solidFill>
            </a:endParaRPr>
          </a:p>
        </p:txBody>
      </p:sp>
      <p:sp>
        <p:nvSpPr>
          <p:cNvPr id="5" name="TextBox 4"/>
          <p:cNvSpPr txBox="1"/>
          <p:nvPr/>
        </p:nvSpPr>
        <p:spPr>
          <a:xfrm>
            <a:off x="4834766" y="1647497"/>
            <a:ext cx="4001256" cy="4955203"/>
          </a:xfrm>
          <a:prstGeom prst="rect">
            <a:avLst/>
          </a:prstGeom>
          <a:noFill/>
        </p:spPr>
        <p:txBody>
          <a:bodyPr wrap="square" rtlCol="0">
            <a:spAutoFit/>
          </a:bodyPr>
          <a:lstStyle/>
          <a:p>
            <a:r>
              <a:rPr lang="en-US" dirty="0" smtClean="0"/>
              <a:t>Fruit bags:</a:t>
            </a:r>
          </a:p>
          <a:p>
            <a:pPr marL="457200" indent="-457200">
              <a:buFont typeface="Arial" panose="020B0604020202020204" pitchFamily="34" charset="0"/>
              <a:buChar char="•"/>
            </a:pPr>
            <a:r>
              <a:rPr lang="en-US" sz="2800" dirty="0" smtClean="0"/>
              <a:t>Minimal printing</a:t>
            </a:r>
          </a:p>
          <a:p>
            <a:pPr marL="457200" indent="-457200">
              <a:buFont typeface="Arial" panose="020B0604020202020204" pitchFamily="34" charset="0"/>
              <a:buChar char="•"/>
            </a:pPr>
            <a:r>
              <a:rPr lang="en-US" sz="2800" dirty="0" smtClean="0"/>
              <a:t>Single material (no multilayers/ laminates)</a:t>
            </a:r>
          </a:p>
          <a:p>
            <a:pPr marL="457200" indent="-457200">
              <a:buFont typeface="Arial" panose="020B0604020202020204" pitchFamily="34" charset="0"/>
              <a:buChar char="•"/>
            </a:pPr>
            <a:r>
              <a:rPr lang="en-US" sz="2800" dirty="0" smtClean="0"/>
              <a:t>Recycled </a:t>
            </a:r>
            <a:r>
              <a:rPr lang="en-US" sz="2800" dirty="0" smtClean="0"/>
              <a:t>content</a:t>
            </a:r>
          </a:p>
          <a:p>
            <a:pPr marL="457200" indent="-457200">
              <a:buFont typeface="Arial" panose="020B0604020202020204" pitchFamily="34" charset="0"/>
              <a:buChar char="•"/>
            </a:pPr>
            <a:r>
              <a:rPr lang="en-US" sz="2800" dirty="0" smtClean="0"/>
              <a:t>On Pack Recycling Label</a:t>
            </a:r>
          </a:p>
          <a:p>
            <a:pPr marL="457200" indent="-457200">
              <a:buFont typeface="Arial" panose="020B0604020202020204" pitchFamily="34" charset="0"/>
              <a:buChar char="•"/>
            </a:pPr>
            <a:r>
              <a:rPr lang="en-US" sz="2800" dirty="0" smtClean="0"/>
              <a:t>Material identification code</a:t>
            </a:r>
            <a:endParaRPr lang="en-US" sz="2800" dirty="0" smtClean="0"/>
          </a:p>
          <a:p>
            <a:pPr marL="457200" indent="-457200">
              <a:buFont typeface="Arial" panose="020B0604020202020204" pitchFamily="34" charset="0"/>
              <a:buChar char="•"/>
            </a:pPr>
            <a:endParaRPr lang="en-ZA"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9270" y="2224928"/>
            <a:ext cx="4619443" cy="3464582"/>
          </a:xfrm>
          <a:prstGeom prst="rect">
            <a:avLst/>
          </a:prstGeom>
        </p:spPr>
      </p:pic>
    </p:spTree>
    <p:extLst>
      <p:ext uri="{BB962C8B-B14F-4D97-AF65-F5344CB8AC3E}">
        <p14:creationId xmlns:p14="http://schemas.microsoft.com/office/powerpoint/2010/main" val="344661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603657" y="532606"/>
            <a:ext cx="814029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Possible response from fruit industry to plastic packaging </a:t>
            </a:r>
            <a:endParaRPr lang="en-ZA" sz="2500" b="1" dirty="0">
              <a:solidFill>
                <a:srgbClr val="7CC8E5"/>
              </a:solidFill>
            </a:endParaRPr>
          </a:p>
        </p:txBody>
      </p:sp>
      <p:sp>
        <p:nvSpPr>
          <p:cNvPr id="5" name="TextBox 4"/>
          <p:cNvSpPr txBox="1"/>
          <p:nvPr/>
        </p:nvSpPr>
        <p:spPr>
          <a:xfrm>
            <a:off x="4834766" y="1774480"/>
            <a:ext cx="4001256" cy="3539430"/>
          </a:xfrm>
          <a:prstGeom prst="rect">
            <a:avLst/>
          </a:prstGeom>
          <a:noFill/>
        </p:spPr>
        <p:txBody>
          <a:bodyPr wrap="square" rtlCol="0">
            <a:spAutoFit/>
          </a:bodyPr>
          <a:lstStyle/>
          <a:p>
            <a:r>
              <a:rPr lang="en-US" dirty="0" smtClean="0"/>
              <a:t>Snack wrappers:</a:t>
            </a:r>
          </a:p>
          <a:p>
            <a:pPr marL="457200" indent="-457200">
              <a:buFont typeface="Arial" panose="020B0604020202020204" pitchFamily="34" charset="0"/>
              <a:buChar char="•"/>
            </a:pPr>
            <a:r>
              <a:rPr lang="en-US" dirty="0" smtClean="0"/>
              <a:t>Multi layers not recycled</a:t>
            </a:r>
          </a:p>
          <a:p>
            <a:pPr marL="457200" indent="-457200">
              <a:buFont typeface="Arial" panose="020B0604020202020204" pitchFamily="34" charset="0"/>
              <a:buChar char="•"/>
            </a:pPr>
            <a:r>
              <a:rPr lang="en-US" dirty="0" smtClean="0"/>
              <a:t>Light weight</a:t>
            </a:r>
          </a:p>
          <a:p>
            <a:pPr marL="457200" indent="-457200">
              <a:buFont typeface="Arial" panose="020B0604020202020204" pitchFamily="34" charset="0"/>
              <a:buChar char="•"/>
            </a:pPr>
            <a:r>
              <a:rPr lang="en-US" dirty="0" smtClean="0"/>
              <a:t>Not collected and prone to litter</a:t>
            </a:r>
            <a:endParaRPr lang="en-US" dirty="0" smtClean="0"/>
          </a:p>
          <a:p>
            <a:pPr marL="457200" indent="-457200">
              <a:buFont typeface="Arial" panose="020B0604020202020204" pitchFamily="34" charset="0"/>
              <a:buChar char="•"/>
            </a:pPr>
            <a:endParaRPr lang="en-ZA"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25" y="1962807"/>
            <a:ext cx="4055789" cy="3041842"/>
          </a:xfrm>
          <a:prstGeom prst="rect">
            <a:avLst/>
          </a:prstGeom>
        </p:spPr>
      </p:pic>
    </p:spTree>
    <p:extLst>
      <p:ext uri="{BB962C8B-B14F-4D97-AF65-F5344CB8AC3E}">
        <p14:creationId xmlns:p14="http://schemas.microsoft.com/office/powerpoint/2010/main" val="1712840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0203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603657" y="532606"/>
            <a:ext cx="814029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Possible response from fruit industry to plastic packaging </a:t>
            </a:r>
            <a:endParaRPr lang="en-ZA" sz="2500" b="1" dirty="0">
              <a:solidFill>
                <a:srgbClr val="7CC8E5"/>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6930" y="2139672"/>
            <a:ext cx="4405494" cy="3304121"/>
          </a:xfrm>
          <a:prstGeom prst="rect">
            <a:avLst/>
          </a:prstGeom>
        </p:spPr>
      </p:pic>
      <p:sp>
        <p:nvSpPr>
          <p:cNvPr id="4" name="TextBox 3"/>
          <p:cNvSpPr txBox="1"/>
          <p:nvPr/>
        </p:nvSpPr>
        <p:spPr>
          <a:xfrm>
            <a:off x="4633912" y="1531680"/>
            <a:ext cx="4330702" cy="5016758"/>
          </a:xfrm>
          <a:prstGeom prst="rect">
            <a:avLst/>
          </a:prstGeom>
          <a:noFill/>
        </p:spPr>
        <p:txBody>
          <a:bodyPr wrap="square" rtlCol="0">
            <a:spAutoFit/>
          </a:bodyPr>
          <a:lstStyle/>
          <a:p>
            <a:r>
              <a:rPr lang="en-US" dirty="0" smtClean="0"/>
              <a:t>Plastic </a:t>
            </a:r>
            <a:r>
              <a:rPr lang="en-US" dirty="0" err="1" smtClean="0"/>
              <a:t>punnet</a:t>
            </a:r>
            <a:r>
              <a:rPr lang="en-US" dirty="0" smtClean="0"/>
              <a:t>:</a:t>
            </a:r>
          </a:p>
          <a:p>
            <a:pPr marL="457200" indent="-457200">
              <a:buFont typeface="Arial" panose="020B0604020202020204" pitchFamily="34" charset="0"/>
              <a:buChar char="•"/>
            </a:pPr>
            <a:r>
              <a:rPr lang="en-US" dirty="0" smtClean="0"/>
              <a:t>Move away black plastic due to low value</a:t>
            </a:r>
          </a:p>
          <a:p>
            <a:pPr marL="457200" indent="-457200">
              <a:buFont typeface="Arial" panose="020B0604020202020204" pitchFamily="34" charset="0"/>
              <a:buChar char="•"/>
            </a:pPr>
            <a:r>
              <a:rPr lang="en-US" dirty="0" smtClean="0"/>
              <a:t>PET thermoform trays not currently recycled.</a:t>
            </a:r>
          </a:p>
          <a:p>
            <a:pPr marL="457200" indent="-457200">
              <a:buFont typeface="Arial" panose="020B0604020202020204" pitchFamily="34" charset="0"/>
              <a:buChar char="•"/>
            </a:pPr>
            <a:r>
              <a:rPr lang="en-US" dirty="0" smtClean="0"/>
              <a:t>Recycled content from local recyclate</a:t>
            </a:r>
          </a:p>
          <a:p>
            <a:pPr marL="457200" indent="-457200">
              <a:buFont typeface="Arial" panose="020B0604020202020204" pitchFamily="34" charset="0"/>
              <a:buChar char="•"/>
            </a:pPr>
            <a:endParaRPr lang="en-ZA" dirty="0"/>
          </a:p>
        </p:txBody>
      </p:sp>
    </p:spTree>
    <p:extLst>
      <p:ext uri="{BB962C8B-B14F-4D97-AF65-F5344CB8AC3E}">
        <p14:creationId xmlns:p14="http://schemas.microsoft.com/office/powerpoint/2010/main" val="793715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603657" y="532606"/>
            <a:ext cx="814029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Possible response from fruit industry to plastic packaging </a:t>
            </a:r>
            <a:endParaRPr lang="en-ZA" sz="2500" b="1" dirty="0">
              <a:solidFill>
                <a:srgbClr val="7CC8E5"/>
              </a:solidFill>
            </a:endParaRPr>
          </a:p>
        </p:txBody>
      </p:sp>
      <p:sp>
        <p:nvSpPr>
          <p:cNvPr id="5" name="TextBox 4"/>
          <p:cNvSpPr txBox="1"/>
          <p:nvPr/>
        </p:nvSpPr>
        <p:spPr>
          <a:xfrm>
            <a:off x="4438526" y="1905506"/>
            <a:ext cx="4387974" cy="3539430"/>
          </a:xfrm>
          <a:prstGeom prst="rect">
            <a:avLst/>
          </a:prstGeom>
          <a:noFill/>
        </p:spPr>
        <p:txBody>
          <a:bodyPr wrap="square" rtlCol="0">
            <a:spAutoFit/>
          </a:bodyPr>
          <a:lstStyle/>
          <a:p>
            <a:r>
              <a:rPr lang="en-US" dirty="0" smtClean="0"/>
              <a:t>Glass vs. Plastic?</a:t>
            </a:r>
            <a:endParaRPr lang="en-US" dirty="0" smtClean="0"/>
          </a:p>
          <a:p>
            <a:pPr marL="457200" indent="-457200">
              <a:buFont typeface="Arial" panose="020B0604020202020204" pitchFamily="34" charset="0"/>
              <a:buChar char="•"/>
            </a:pPr>
            <a:r>
              <a:rPr lang="en-US" dirty="0" smtClean="0"/>
              <a:t>Dependent branding</a:t>
            </a:r>
          </a:p>
          <a:p>
            <a:pPr marL="457200" indent="-457200">
              <a:buFont typeface="Arial" panose="020B0604020202020204" pitchFamily="34" charset="0"/>
              <a:buChar char="•"/>
            </a:pPr>
            <a:r>
              <a:rPr lang="en-US" dirty="0" smtClean="0"/>
              <a:t>Ensure plastic is fully recyclable in SA (PET, HDPE) and adhere to Design for Recycling guidelines</a:t>
            </a:r>
            <a:endParaRPr lang="en-US"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8977" y="2109684"/>
            <a:ext cx="4597441" cy="3448081"/>
          </a:xfrm>
          <a:prstGeom prst="rect">
            <a:avLst/>
          </a:prstGeom>
        </p:spPr>
      </p:pic>
    </p:spTree>
    <p:extLst>
      <p:ext uri="{BB962C8B-B14F-4D97-AF65-F5344CB8AC3E}">
        <p14:creationId xmlns:p14="http://schemas.microsoft.com/office/powerpoint/2010/main" val="34143073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603657" y="791368"/>
            <a:ext cx="814029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What next?</a:t>
            </a:r>
            <a:endParaRPr lang="en-ZA" sz="2500" b="1" dirty="0">
              <a:solidFill>
                <a:srgbClr val="7CC8E5"/>
              </a:solidFill>
            </a:endParaRPr>
          </a:p>
        </p:txBody>
      </p:sp>
      <p:sp>
        <p:nvSpPr>
          <p:cNvPr id="5" name="TextBox 4"/>
          <p:cNvSpPr txBox="1"/>
          <p:nvPr/>
        </p:nvSpPr>
        <p:spPr>
          <a:xfrm>
            <a:off x="603657" y="1726325"/>
            <a:ext cx="4450943" cy="1569660"/>
          </a:xfrm>
          <a:prstGeom prst="rect">
            <a:avLst/>
          </a:prstGeom>
          <a:noFill/>
        </p:spPr>
        <p:txBody>
          <a:bodyPr wrap="square" rtlCol="0">
            <a:spAutoFit/>
          </a:bodyPr>
          <a:lstStyle/>
          <a:p>
            <a:r>
              <a:rPr lang="en-US" dirty="0" smtClean="0"/>
              <a:t>Design smarter and support circular plastics economy!</a:t>
            </a:r>
          </a:p>
        </p:txBody>
      </p:sp>
      <p:sp>
        <p:nvSpPr>
          <p:cNvPr id="2" name="TextBox 1"/>
          <p:cNvSpPr txBox="1"/>
          <p:nvPr/>
        </p:nvSpPr>
        <p:spPr>
          <a:xfrm>
            <a:off x="603657" y="5374382"/>
            <a:ext cx="8270213" cy="1077218"/>
          </a:xfrm>
          <a:prstGeom prst="rect">
            <a:avLst/>
          </a:prstGeom>
          <a:noFill/>
        </p:spPr>
        <p:txBody>
          <a:bodyPr wrap="none" rtlCol="0">
            <a:spAutoFit/>
          </a:bodyPr>
          <a:lstStyle/>
          <a:p>
            <a:r>
              <a:rPr lang="en-US" dirty="0" smtClean="0">
                <a:solidFill>
                  <a:schemeClr val="tx2"/>
                </a:solidFill>
              </a:rPr>
              <a:t>“It always seems impossible, until it is done.”</a:t>
            </a:r>
          </a:p>
          <a:p>
            <a:r>
              <a:rPr lang="en-US" dirty="0">
                <a:solidFill>
                  <a:schemeClr val="tx2"/>
                </a:solidFill>
              </a:rPr>
              <a:t>	</a:t>
            </a:r>
            <a:r>
              <a:rPr lang="en-US" dirty="0" smtClean="0">
                <a:solidFill>
                  <a:schemeClr val="tx2"/>
                </a:solidFill>
              </a:rPr>
              <a:t>									           </a:t>
            </a:r>
            <a:r>
              <a:rPr lang="en-US" sz="2400" dirty="0" smtClean="0">
                <a:solidFill>
                  <a:schemeClr val="tx2"/>
                </a:solidFill>
              </a:rPr>
              <a:t>Nelson Mandela</a:t>
            </a:r>
            <a:endParaRPr lang="en-ZA" sz="2400" dirty="0">
              <a:solidFill>
                <a:schemeClr val="tx2"/>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600" y="1543050"/>
            <a:ext cx="37719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13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txBox="1">
            <a:spLocks/>
          </p:cNvSpPr>
          <p:nvPr/>
        </p:nvSpPr>
        <p:spPr bwMode="auto">
          <a:xfrm>
            <a:off x="2224088" y="1657350"/>
            <a:ext cx="60118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4500">
                <a:solidFill>
                  <a:srgbClr val="008BC0"/>
                </a:solidFill>
              </a:rPr>
              <a:t>Thank you</a:t>
            </a:r>
            <a:endParaRPr lang="en-ZA" sz="4500">
              <a:solidFill>
                <a:srgbClr val="008BC0"/>
              </a:solidFill>
            </a:endParaRPr>
          </a:p>
        </p:txBody>
      </p:sp>
      <p:cxnSp>
        <p:nvCxnSpPr>
          <p:cNvPr id="6" name="Straight Connector 5"/>
          <p:cNvCxnSpPr/>
          <p:nvPr/>
        </p:nvCxnSpPr>
        <p:spPr>
          <a:xfrm>
            <a:off x="2335213" y="2921000"/>
            <a:ext cx="6453187" cy="1588"/>
          </a:xfrm>
          <a:prstGeom prst="line">
            <a:avLst/>
          </a:prstGeom>
          <a:ln w="63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33796" name="Text Placeholder 12"/>
          <p:cNvSpPr>
            <a:spLocks noGrp="1"/>
          </p:cNvSpPr>
          <p:nvPr>
            <p:ph type="body" sz="quarter" idx="4294967295"/>
          </p:nvPr>
        </p:nvSpPr>
        <p:spPr>
          <a:xfrm>
            <a:off x="2243138" y="2935288"/>
            <a:ext cx="3573462" cy="569912"/>
          </a:xfrm>
        </p:spPr>
        <p:txBody>
          <a:bodyPr/>
          <a:lstStyle/>
          <a:p>
            <a:pPr>
              <a:buFont typeface="Arial" pitchFamily="34" charset="0"/>
              <a:buNone/>
            </a:pPr>
            <a:r>
              <a:rPr lang="en-ZA" sz="2400" smtClean="0"/>
              <a:t>www.panda.org</a:t>
            </a:r>
          </a:p>
        </p:txBody>
      </p:sp>
      <p:sp>
        <p:nvSpPr>
          <p:cNvPr id="33797" name="Text Box 6"/>
          <p:cNvSpPr txBox="1">
            <a:spLocks noChangeArrowheads="1"/>
          </p:cNvSpPr>
          <p:nvPr/>
        </p:nvSpPr>
        <p:spPr bwMode="auto">
          <a:xfrm>
            <a:off x="377825" y="6256338"/>
            <a:ext cx="78771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eaLnBrk="0" fontAlgn="base" hangingPunct="0">
              <a:spcBef>
                <a:spcPct val="0"/>
              </a:spcBef>
              <a:spcAft>
                <a:spcPct val="0"/>
              </a:spcAft>
              <a:defRPr sz="3200">
                <a:solidFill>
                  <a:schemeClr val="tx1"/>
                </a:solidFill>
                <a:latin typeface="Arial" pitchFamily="34" charset="0"/>
                <a:ea typeface="Geneva"/>
                <a:cs typeface="Geneva"/>
              </a:defRPr>
            </a:lvl9pPr>
          </a:lstStyle>
          <a:p>
            <a:pPr defTabSz="914400" eaLnBrk="1" hangingPunct="1">
              <a:lnSpc>
                <a:spcPct val="80000"/>
              </a:lnSpc>
              <a:spcBef>
                <a:spcPct val="20000"/>
              </a:spcBef>
              <a:buClr>
                <a:srgbClr val="003893"/>
              </a:buClr>
            </a:pPr>
            <a:r>
              <a:rPr lang="en-GB" sz="800">
                <a:solidFill>
                  <a:srgbClr val="808080"/>
                </a:solidFill>
              </a:rPr>
              <a:t>© 2010, WWF. All photographs used in this presentation are copyright protected and courtesy of the WWF-Canon Global Photo Network and the respective photographers.</a:t>
            </a:r>
          </a:p>
        </p:txBody>
      </p:sp>
      <p:sp>
        <p:nvSpPr>
          <p:cNvPr id="19" name="Rectangle 18"/>
          <p:cNvSpPr/>
          <p:nvPr/>
        </p:nvSpPr>
        <p:spPr>
          <a:xfrm flipH="1">
            <a:off x="-7938" y="0"/>
            <a:ext cx="111126" cy="6858000"/>
          </a:xfrm>
          <a:prstGeom prst="rect">
            <a:avLst/>
          </a:prstGeom>
          <a:solidFill>
            <a:srgbClr val="77B0B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pic>
        <p:nvPicPr>
          <p:cNvPr id="33799" name="Picture 10"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3188"/>
            <a:ext cx="7978775" cy="0"/>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606425" y="1739900"/>
            <a:ext cx="3406775"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77B0BB"/>
                </a:solidFill>
                <a:ea typeface="+mj-ea"/>
              </a:rPr>
              <a:t>WWF IN SHORT</a:t>
            </a:r>
          </a:p>
        </p:txBody>
      </p:sp>
      <p:cxnSp>
        <p:nvCxnSpPr>
          <p:cNvPr id="13" name="Straight Connector 12"/>
          <p:cNvCxnSpPr/>
          <p:nvPr/>
        </p:nvCxnSpPr>
        <p:spPr>
          <a:xfrm>
            <a:off x="708025" y="2744788"/>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5845" name="Title 1"/>
          <p:cNvSpPr txBox="1">
            <a:spLocks/>
          </p:cNvSpPr>
          <p:nvPr/>
        </p:nvSpPr>
        <p:spPr bwMode="auto">
          <a:xfrm>
            <a:off x="644525" y="2717800"/>
            <a:ext cx="13731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lnSpc>
                <a:spcPts val="1800"/>
              </a:lnSpc>
            </a:pPr>
            <a:r>
              <a:rPr lang="en-ZA" sz="1200">
                <a:solidFill>
                  <a:srgbClr val="262626"/>
                </a:solidFill>
              </a:rPr>
              <a:t>WWF is in over</a:t>
            </a:r>
          </a:p>
          <a:p>
            <a:pPr eaLnBrk="1" hangingPunct="1">
              <a:lnSpc>
                <a:spcPts val="1800"/>
              </a:lnSpc>
            </a:pPr>
            <a:r>
              <a:rPr lang="en-ZA" sz="1200">
                <a:solidFill>
                  <a:srgbClr val="262626"/>
                </a:solidFill>
              </a:rPr>
              <a:t>100 countries, on</a:t>
            </a:r>
          </a:p>
          <a:p>
            <a:pPr eaLnBrk="1" hangingPunct="1">
              <a:lnSpc>
                <a:spcPts val="1800"/>
              </a:lnSpc>
            </a:pPr>
            <a:r>
              <a:rPr lang="en-ZA" sz="1200">
                <a:solidFill>
                  <a:srgbClr val="262626"/>
                </a:solidFill>
              </a:rPr>
              <a:t>5 continents</a:t>
            </a:r>
          </a:p>
        </p:txBody>
      </p:sp>
      <p:sp>
        <p:nvSpPr>
          <p:cNvPr id="19" name="Rectangle 18"/>
          <p:cNvSpPr/>
          <p:nvPr/>
        </p:nvSpPr>
        <p:spPr>
          <a:xfrm flipH="1">
            <a:off x="-7938" y="0"/>
            <a:ext cx="111126" cy="6858000"/>
          </a:xfrm>
          <a:prstGeom prst="rect">
            <a:avLst/>
          </a:prstGeom>
          <a:solidFill>
            <a:srgbClr val="77B0B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8" name="Title 1"/>
          <p:cNvSpPr txBox="1">
            <a:spLocks/>
          </p:cNvSpPr>
          <p:nvPr/>
        </p:nvSpPr>
        <p:spPr>
          <a:xfrm>
            <a:off x="606425" y="2378075"/>
            <a:ext cx="828675"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77B0BB"/>
                </a:solidFill>
                <a:ea typeface="+mj-ea"/>
              </a:rPr>
              <a:t>+100</a:t>
            </a:r>
          </a:p>
        </p:txBody>
      </p:sp>
      <p:cxnSp>
        <p:nvCxnSpPr>
          <p:cNvPr id="20" name="Straight Connector 19"/>
          <p:cNvCxnSpPr/>
          <p:nvPr/>
        </p:nvCxnSpPr>
        <p:spPr>
          <a:xfrm>
            <a:off x="1241425" y="4865688"/>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5849" name="Title 1"/>
          <p:cNvSpPr txBox="1">
            <a:spLocks/>
          </p:cNvSpPr>
          <p:nvPr/>
        </p:nvSpPr>
        <p:spPr bwMode="auto">
          <a:xfrm>
            <a:off x="1177925" y="4838700"/>
            <a:ext cx="19462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lnSpc>
                <a:spcPts val="1800"/>
              </a:lnSpc>
            </a:pPr>
            <a:r>
              <a:rPr lang="en-ZA" sz="1200">
                <a:solidFill>
                  <a:srgbClr val="262626"/>
                </a:solidFill>
              </a:rPr>
              <a:t>WWF was founded</a:t>
            </a:r>
          </a:p>
          <a:p>
            <a:pPr eaLnBrk="1" hangingPunct="1">
              <a:lnSpc>
                <a:spcPts val="1800"/>
              </a:lnSpc>
            </a:pPr>
            <a:r>
              <a:rPr lang="en-ZA" sz="1200">
                <a:solidFill>
                  <a:srgbClr val="262626"/>
                </a:solidFill>
              </a:rPr>
              <a:t>In 1961</a:t>
            </a:r>
          </a:p>
        </p:txBody>
      </p:sp>
      <p:sp>
        <p:nvSpPr>
          <p:cNvPr id="22" name="Title 1"/>
          <p:cNvSpPr txBox="1">
            <a:spLocks/>
          </p:cNvSpPr>
          <p:nvPr/>
        </p:nvSpPr>
        <p:spPr>
          <a:xfrm>
            <a:off x="1139825" y="4498975"/>
            <a:ext cx="828675"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77B0BB"/>
                </a:solidFill>
                <a:ea typeface="+mj-ea"/>
              </a:rPr>
              <a:t>1961</a:t>
            </a:r>
          </a:p>
        </p:txBody>
      </p:sp>
      <p:sp>
        <p:nvSpPr>
          <p:cNvPr id="35851" name="Oval 23"/>
          <p:cNvSpPr>
            <a:spLocks noChangeArrowheads="1"/>
          </p:cNvSpPr>
          <p:nvPr/>
        </p:nvSpPr>
        <p:spPr bwMode="auto">
          <a:xfrm>
            <a:off x="3860800" y="2917825"/>
            <a:ext cx="144463" cy="142875"/>
          </a:xfrm>
          <a:prstGeom prst="ellipse">
            <a:avLst/>
          </a:prstGeom>
          <a:solidFill>
            <a:srgbClr val="77B0BB"/>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US" sz="1800">
              <a:solidFill>
                <a:srgbClr val="FFFFFF"/>
              </a:solidFill>
            </a:endParaRPr>
          </a:p>
        </p:txBody>
      </p:sp>
      <p:cxnSp>
        <p:nvCxnSpPr>
          <p:cNvPr id="26" name="Straight Connector 25"/>
          <p:cNvCxnSpPr/>
          <p:nvPr/>
        </p:nvCxnSpPr>
        <p:spPr>
          <a:xfrm rot="5400000">
            <a:off x="3768725" y="3208338"/>
            <a:ext cx="328613" cy="1587"/>
          </a:xfrm>
          <a:prstGeom prst="line">
            <a:avLst/>
          </a:prstGeom>
          <a:ln w="12700">
            <a:solidFill>
              <a:srgbClr val="77B0BB"/>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592263" y="3373438"/>
            <a:ext cx="2343150" cy="0"/>
          </a:xfrm>
          <a:prstGeom prst="line">
            <a:avLst/>
          </a:prstGeom>
          <a:ln w="12700">
            <a:solidFill>
              <a:srgbClr val="77B0BB"/>
            </a:solidFill>
          </a:ln>
          <a:effectLst/>
        </p:spPr>
        <p:style>
          <a:lnRef idx="2">
            <a:schemeClr val="accent1"/>
          </a:lnRef>
          <a:fillRef idx="0">
            <a:schemeClr val="accent1"/>
          </a:fillRef>
          <a:effectRef idx="1">
            <a:schemeClr val="accent1"/>
          </a:effectRef>
          <a:fontRef idx="minor">
            <a:schemeClr val="tx1"/>
          </a:fontRef>
        </p:style>
      </p:cxnSp>
      <p:sp>
        <p:nvSpPr>
          <p:cNvPr id="35854" name="Oval 31"/>
          <p:cNvSpPr>
            <a:spLocks noChangeArrowheads="1"/>
          </p:cNvSpPr>
          <p:nvPr/>
        </p:nvSpPr>
        <p:spPr bwMode="auto">
          <a:xfrm>
            <a:off x="4540250" y="4381500"/>
            <a:ext cx="144463" cy="144463"/>
          </a:xfrm>
          <a:prstGeom prst="ellipse">
            <a:avLst/>
          </a:prstGeom>
          <a:solidFill>
            <a:srgbClr val="77B0BB"/>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US" sz="1800">
              <a:solidFill>
                <a:srgbClr val="FFFFFF"/>
              </a:solidFill>
            </a:endParaRPr>
          </a:p>
        </p:txBody>
      </p:sp>
      <p:cxnSp>
        <p:nvCxnSpPr>
          <p:cNvPr id="33" name="Straight Connector 32"/>
          <p:cNvCxnSpPr/>
          <p:nvPr/>
        </p:nvCxnSpPr>
        <p:spPr>
          <a:xfrm rot="5400000">
            <a:off x="4217194" y="4906169"/>
            <a:ext cx="793750" cy="1588"/>
          </a:xfrm>
          <a:prstGeom prst="line">
            <a:avLst/>
          </a:prstGeom>
          <a:ln w="12700">
            <a:solidFill>
              <a:srgbClr val="77B0BB"/>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a:off x="1809750" y="5302250"/>
            <a:ext cx="2805113" cy="1588"/>
          </a:xfrm>
          <a:prstGeom prst="line">
            <a:avLst/>
          </a:prstGeom>
          <a:ln w="12700">
            <a:solidFill>
              <a:srgbClr val="77B0BB"/>
            </a:solidFill>
          </a:ln>
          <a:effectLst/>
        </p:spPr>
        <p:style>
          <a:lnRef idx="2">
            <a:schemeClr val="accent1"/>
          </a:lnRef>
          <a:fillRef idx="0">
            <a:schemeClr val="accent1"/>
          </a:fillRef>
          <a:effectRef idx="1">
            <a:schemeClr val="accent1"/>
          </a:effectRef>
          <a:fontRef idx="minor">
            <a:schemeClr val="tx1"/>
          </a:fontRef>
        </p:style>
      </p:cxnSp>
      <p:sp>
        <p:nvSpPr>
          <p:cNvPr id="35857" name="Oval 37"/>
          <p:cNvSpPr>
            <a:spLocks noChangeArrowheads="1"/>
          </p:cNvSpPr>
          <p:nvPr/>
        </p:nvSpPr>
        <p:spPr bwMode="auto">
          <a:xfrm>
            <a:off x="5743575" y="2112963"/>
            <a:ext cx="144463" cy="144462"/>
          </a:xfrm>
          <a:prstGeom prst="ellipse">
            <a:avLst/>
          </a:prstGeom>
          <a:solidFill>
            <a:srgbClr val="77B0BB"/>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US" sz="1800">
              <a:solidFill>
                <a:srgbClr val="FFFFFF"/>
              </a:solidFill>
            </a:endParaRPr>
          </a:p>
        </p:txBody>
      </p:sp>
      <p:cxnSp>
        <p:nvCxnSpPr>
          <p:cNvPr id="39" name="Straight Connector 38"/>
          <p:cNvCxnSpPr/>
          <p:nvPr/>
        </p:nvCxnSpPr>
        <p:spPr>
          <a:xfrm rot="10800000">
            <a:off x="5862638" y="2176463"/>
            <a:ext cx="766762" cy="1587"/>
          </a:xfrm>
          <a:prstGeom prst="line">
            <a:avLst/>
          </a:prstGeom>
          <a:ln w="12700">
            <a:solidFill>
              <a:srgbClr val="77B0BB"/>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564313" y="2871788"/>
            <a:ext cx="1884362"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5860" name="Title 1"/>
          <p:cNvSpPr txBox="1">
            <a:spLocks/>
          </p:cNvSpPr>
          <p:nvPr/>
        </p:nvSpPr>
        <p:spPr bwMode="auto">
          <a:xfrm>
            <a:off x="6502400" y="2844800"/>
            <a:ext cx="13731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lnSpc>
                <a:spcPts val="1800"/>
              </a:lnSpc>
            </a:pPr>
            <a:r>
              <a:rPr lang="en-ZA" sz="1200">
                <a:solidFill>
                  <a:srgbClr val="262626"/>
                </a:solidFill>
              </a:rPr>
              <a:t>WWF has over</a:t>
            </a:r>
          </a:p>
          <a:p>
            <a:pPr eaLnBrk="1" hangingPunct="1">
              <a:lnSpc>
                <a:spcPts val="1800"/>
              </a:lnSpc>
            </a:pPr>
            <a:r>
              <a:rPr lang="en-ZA" sz="1200">
                <a:solidFill>
                  <a:srgbClr val="262626"/>
                </a:solidFill>
              </a:rPr>
              <a:t>5,000 staff worldwide</a:t>
            </a:r>
          </a:p>
        </p:txBody>
      </p:sp>
      <p:sp>
        <p:nvSpPr>
          <p:cNvPr id="35861" name="Title 1"/>
          <p:cNvSpPr txBox="1">
            <a:spLocks/>
          </p:cNvSpPr>
          <p:nvPr/>
        </p:nvSpPr>
        <p:spPr bwMode="auto">
          <a:xfrm>
            <a:off x="6462713" y="2505075"/>
            <a:ext cx="11064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1800" b="1">
                <a:solidFill>
                  <a:srgbClr val="77B0BB"/>
                </a:solidFill>
              </a:rPr>
              <a:t>+5,000</a:t>
            </a:r>
          </a:p>
        </p:txBody>
      </p:sp>
      <p:cxnSp>
        <p:nvCxnSpPr>
          <p:cNvPr id="44" name="Straight Connector 43"/>
          <p:cNvCxnSpPr/>
          <p:nvPr/>
        </p:nvCxnSpPr>
        <p:spPr>
          <a:xfrm rot="5400000">
            <a:off x="6429375" y="2376488"/>
            <a:ext cx="398463" cy="1587"/>
          </a:xfrm>
          <a:prstGeom prst="line">
            <a:avLst/>
          </a:prstGeom>
          <a:ln w="12700">
            <a:solidFill>
              <a:srgbClr val="77B0BB"/>
            </a:solidFill>
          </a:ln>
          <a:effectLst/>
        </p:spPr>
        <p:style>
          <a:lnRef idx="2">
            <a:schemeClr val="accent1"/>
          </a:lnRef>
          <a:fillRef idx="0">
            <a:schemeClr val="accent1"/>
          </a:fillRef>
          <a:effectRef idx="1">
            <a:schemeClr val="accent1"/>
          </a:effectRef>
          <a:fontRef idx="minor">
            <a:schemeClr val="tx1"/>
          </a:fontRef>
        </p:style>
      </p:cxnSp>
      <p:sp>
        <p:nvSpPr>
          <p:cNvPr id="35863" name="Oval 46"/>
          <p:cNvSpPr>
            <a:spLocks noChangeArrowheads="1"/>
          </p:cNvSpPr>
          <p:nvPr/>
        </p:nvSpPr>
        <p:spPr bwMode="auto">
          <a:xfrm>
            <a:off x="5434013" y="4106863"/>
            <a:ext cx="144462" cy="144462"/>
          </a:xfrm>
          <a:prstGeom prst="ellipse">
            <a:avLst/>
          </a:prstGeom>
          <a:solidFill>
            <a:srgbClr val="77B0BB"/>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US" sz="1800">
              <a:solidFill>
                <a:srgbClr val="FFFFFF"/>
              </a:solidFill>
            </a:endParaRPr>
          </a:p>
        </p:txBody>
      </p:sp>
      <p:cxnSp>
        <p:nvCxnSpPr>
          <p:cNvPr id="48" name="Straight Connector 47"/>
          <p:cNvCxnSpPr>
            <a:endCxn id="35863" idx="6"/>
          </p:cNvCxnSpPr>
          <p:nvPr/>
        </p:nvCxnSpPr>
        <p:spPr>
          <a:xfrm rot="10800000" flipV="1">
            <a:off x="5578475" y="4171950"/>
            <a:ext cx="1050925" cy="7938"/>
          </a:xfrm>
          <a:prstGeom prst="line">
            <a:avLst/>
          </a:prstGeom>
          <a:ln w="12700">
            <a:solidFill>
              <a:srgbClr val="77B0BB"/>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564313" y="4865688"/>
            <a:ext cx="1884362"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5866" name="Title 1"/>
          <p:cNvSpPr txBox="1">
            <a:spLocks/>
          </p:cNvSpPr>
          <p:nvPr/>
        </p:nvSpPr>
        <p:spPr bwMode="auto">
          <a:xfrm>
            <a:off x="6502400" y="4838700"/>
            <a:ext cx="19177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lnSpc>
                <a:spcPts val="1800"/>
              </a:lnSpc>
            </a:pPr>
            <a:r>
              <a:rPr lang="en-ZA" sz="1200">
                <a:solidFill>
                  <a:srgbClr val="262626"/>
                </a:solidFill>
              </a:rPr>
              <a:t>WWF has over</a:t>
            </a:r>
          </a:p>
          <a:p>
            <a:pPr eaLnBrk="1" hangingPunct="1">
              <a:lnSpc>
                <a:spcPts val="1800"/>
              </a:lnSpc>
            </a:pPr>
            <a:r>
              <a:rPr lang="en-ZA" sz="1200">
                <a:solidFill>
                  <a:srgbClr val="262626"/>
                </a:solidFill>
              </a:rPr>
              <a:t>5 million supporters</a:t>
            </a:r>
          </a:p>
        </p:txBody>
      </p:sp>
      <p:sp>
        <p:nvSpPr>
          <p:cNvPr id="51" name="Title 1"/>
          <p:cNvSpPr txBox="1">
            <a:spLocks/>
          </p:cNvSpPr>
          <p:nvPr/>
        </p:nvSpPr>
        <p:spPr>
          <a:xfrm>
            <a:off x="6462713" y="4498975"/>
            <a:ext cx="830262"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77B0BB"/>
                </a:solidFill>
                <a:ea typeface="+mj-ea"/>
              </a:rPr>
              <a:t>+5M</a:t>
            </a:r>
          </a:p>
        </p:txBody>
      </p:sp>
      <p:cxnSp>
        <p:nvCxnSpPr>
          <p:cNvPr id="52" name="Straight Connector 51"/>
          <p:cNvCxnSpPr/>
          <p:nvPr/>
        </p:nvCxnSpPr>
        <p:spPr>
          <a:xfrm rot="5400000">
            <a:off x="6429375" y="4370388"/>
            <a:ext cx="398463" cy="1587"/>
          </a:xfrm>
          <a:prstGeom prst="line">
            <a:avLst/>
          </a:prstGeom>
          <a:ln w="12700">
            <a:solidFill>
              <a:srgbClr val="77B0BB"/>
            </a:solidFill>
          </a:ln>
          <a:effectLst/>
        </p:spPr>
        <p:style>
          <a:lnRef idx="2">
            <a:schemeClr val="accent1"/>
          </a:lnRef>
          <a:fillRef idx="0">
            <a:schemeClr val="accent1"/>
          </a:fillRef>
          <a:effectRef idx="1">
            <a:schemeClr val="accent1"/>
          </a:effectRef>
          <a:fontRef idx="minor">
            <a:schemeClr val="tx1"/>
          </a:fontRef>
        </p:style>
      </p:cxnSp>
      <p:sp>
        <p:nvSpPr>
          <p:cNvPr id="35870" name="TextBox 16"/>
          <p:cNvSpPr txBox="1">
            <a:spLocks noChangeArrowheads="1"/>
          </p:cNvSpPr>
          <p:nvPr/>
        </p:nvSpPr>
        <p:spPr bwMode="auto">
          <a:xfrm>
            <a:off x="6810375" y="6254750"/>
            <a:ext cx="1676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algn="r" eaLnBrk="1" hangingPunct="1"/>
            <a:r>
              <a:rPr lang="en-ZA" sz="600">
                <a:solidFill>
                  <a:srgbClr val="404040"/>
                </a:solidFill>
              </a:rPr>
              <a:t>Photo: © NASA</a:t>
            </a:r>
          </a:p>
        </p:txBody>
      </p:sp>
      <p:sp>
        <p:nvSpPr>
          <p:cNvPr id="35871" name="Title 1"/>
          <p:cNvSpPr txBox="1">
            <a:spLocks/>
          </p:cNvSpPr>
          <p:nvPr/>
        </p:nvSpPr>
        <p:spPr bwMode="auto">
          <a:xfrm>
            <a:off x="327025" y="6548438"/>
            <a:ext cx="21621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1000" dirty="0" err="1" smtClean="0">
                <a:solidFill>
                  <a:srgbClr val="404040"/>
                </a:solidFill>
              </a:rPr>
              <a:t>Hortgro</a:t>
            </a:r>
            <a:r>
              <a:rPr lang="en-GB" sz="1000" dirty="0" smtClean="0">
                <a:solidFill>
                  <a:srgbClr val="404040"/>
                </a:solidFill>
              </a:rPr>
              <a:t> Symposium</a:t>
            </a:r>
            <a:endParaRPr lang="en-ZA" sz="1000" dirty="0">
              <a:solidFill>
                <a:srgbClr val="404040"/>
              </a:solidFill>
            </a:endParaRPr>
          </a:p>
        </p:txBody>
      </p:sp>
      <p:sp>
        <p:nvSpPr>
          <p:cNvPr id="35872" name="Rectangle 37"/>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GB" sz="1000" dirty="0" smtClean="0"/>
              <a:t>6 June 2019</a:t>
            </a:r>
            <a:endParaRPr lang="en-ZA" sz="1000" dirty="0"/>
          </a:p>
        </p:txBody>
      </p:sp>
      <p:pic>
        <p:nvPicPr>
          <p:cNvPr id="35873"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638" y="1538288"/>
            <a:ext cx="351472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nvSpPr>
        <p:spPr bwMode="auto">
          <a:xfrm>
            <a:off x="441324" y="1001713"/>
            <a:ext cx="637511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pollution: the facts</a:t>
            </a:r>
            <a:endParaRPr lang="en-ZA" sz="2500" b="1" dirty="0">
              <a:solidFill>
                <a:srgbClr val="7CC8E5"/>
              </a:solidFill>
            </a:endParaRPr>
          </a:p>
        </p:txBody>
      </p:sp>
      <p:cxnSp>
        <p:nvCxnSpPr>
          <p:cNvPr id="13" name="Straight Connector 12"/>
          <p:cNvCxnSpPr/>
          <p:nvPr/>
        </p:nvCxnSpPr>
        <p:spPr>
          <a:xfrm>
            <a:off x="501720" y="1519238"/>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20" y="1716478"/>
            <a:ext cx="4396014" cy="3297011"/>
          </a:xfrm>
          <a:prstGeom prst="rect">
            <a:avLst/>
          </a:prstGeom>
        </p:spPr>
      </p:pic>
      <p:sp>
        <p:nvSpPr>
          <p:cNvPr id="4" name="TextBox 3"/>
          <p:cNvSpPr txBox="1"/>
          <p:nvPr/>
        </p:nvSpPr>
        <p:spPr>
          <a:xfrm>
            <a:off x="501720" y="5019921"/>
            <a:ext cx="1810111" cy="276999"/>
          </a:xfrm>
          <a:prstGeom prst="rect">
            <a:avLst/>
          </a:prstGeom>
          <a:noFill/>
        </p:spPr>
        <p:txBody>
          <a:bodyPr wrap="none" rtlCol="0">
            <a:spAutoFit/>
          </a:bodyPr>
          <a:lstStyle/>
          <a:p>
            <a:r>
              <a:rPr lang="en-US" sz="1200" dirty="0" smtClean="0">
                <a:solidFill>
                  <a:schemeClr val="bg1">
                    <a:lumMod val="50000"/>
                  </a:schemeClr>
                </a:solidFill>
              </a:rPr>
              <a:t>© Eddie van Os: Polyco</a:t>
            </a:r>
            <a:endParaRPr lang="en-ZA" sz="1200" dirty="0">
              <a:solidFill>
                <a:schemeClr val="bg1">
                  <a:lumMod val="50000"/>
                </a:schemeClr>
              </a:solidFill>
            </a:endParaRPr>
          </a:p>
        </p:txBody>
      </p:sp>
      <p:pic>
        <p:nvPicPr>
          <p:cNvPr id="256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775" y="1716478"/>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1470" y="3267321"/>
            <a:ext cx="260032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1680" y="3564328"/>
            <a:ext cx="3309582" cy="248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981680" y="6077674"/>
            <a:ext cx="2381934" cy="276999"/>
          </a:xfrm>
          <a:prstGeom prst="rect">
            <a:avLst/>
          </a:prstGeom>
          <a:noFill/>
        </p:spPr>
        <p:txBody>
          <a:bodyPr wrap="none" rtlCol="0">
            <a:spAutoFit/>
          </a:bodyPr>
          <a:lstStyle/>
          <a:p>
            <a:r>
              <a:rPr lang="en-US" sz="1200" dirty="0" smtClean="0">
                <a:solidFill>
                  <a:schemeClr val="bg1">
                    <a:lumMod val="50000"/>
                  </a:schemeClr>
                </a:solidFill>
              </a:rPr>
              <a:t>© Annabe Pretorius: Plastics SA</a:t>
            </a:r>
            <a:endParaRPr lang="en-ZA" sz="1200" dirty="0">
              <a:solidFill>
                <a:schemeClr val="bg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6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605"/>
                                        </p:tgtEl>
                                        <p:attrNameLst>
                                          <p:attrName>style.visibility</p:attrName>
                                        </p:attrNameLst>
                                      </p:cBhvr>
                                      <p:to>
                                        <p:strVal val="visible"/>
                                      </p:to>
                                    </p:set>
                                    <p:animEffect transition="in" filter="fade">
                                      <p:cBhvr>
                                        <p:cTn id="21" dur="500"/>
                                        <p:tgtEl>
                                          <p:spTgt spid="2560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nvSpPr>
        <p:spPr bwMode="auto">
          <a:xfrm>
            <a:off x="441324" y="1001713"/>
            <a:ext cx="637511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pollution: beaches</a:t>
            </a:r>
            <a:endParaRPr lang="en-ZA" sz="2500" b="1" dirty="0">
              <a:solidFill>
                <a:srgbClr val="7CC8E5"/>
              </a:solidFill>
            </a:endParaRPr>
          </a:p>
        </p:txBody>
      </p:sp>
      <p:cxnSp>
        <p:nvCxnSpPr>
          <p:cNvPr id="13" name="Straight Connector 12"/>
          <p:cNvCxnSpPr/>
          <p:nvPr/>
        </p:nvCxnSpPr>
        <p:spPr>
          <a:xfrm>
            <a:off x="501720" y="1519238"/>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720" y="1722281"/>
            <a:ext cx="8178973" cy="409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24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nvSpPr>
        <p:spPr bwMode="auto">
          <a:xfrm>
            <a:off x="441324" y="1001713"/>
            <a:ext cx="637511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pollution: marine life</a:t>
            </a:r>
            <a:endParaRPr lang="en-ZA" sz="2500" b="1" dirty="0">
              <a:solidFill>
                <a:srgbClr val="7CC8E5"/>
              </a:solidFill>
            </a:endParaRPr>
          </a:p>
        </p:txBody>
      </p:sp>
      <p:cxnSp>
        <p:nvCxnSpPr>
          <p:cNvPr id="13" name="Straight Connector 12"/>
          <p:cNvCxnSpPr/>
          <p:nvPr/>
        </p:nvCxnSpPr>
        <p:spPr>
          <a:xfrm>
            <a:off x="501720" y="1519238"/>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45" y="1861457"/>
            <a:ext cx="2733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920" y="1902611"/>
            <a:ext cx="5581580" cy="3943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81" y="3690257"/>
            <a:ext cx="1676401" cy="2574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2831" y="2634556"/>
            <a:ext cx="5043604" cy="2804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392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556"/>
                                        </p:tgtEl>
                                        <p:attrNameLst>
                                          <p:attrName>style.visibility</p:attrName>
                                        </p:attrNameLst>
                                      </p:cBhvr>
                                      <p:to>
                                        <p:strVal val="visible"/>
                                      </p:to>
                                    </p:set>
                                    <p:animEffect transition="in" filter="fade">
                                      <p:cBhvr>
                                        <p:cTn id="12" dur="1000"/>
                                        <p:tgtEl>
                                          <p:spTgt spid="23556"/>
                                        </p:tgtEl>
                                      </p:cBhvr>
                                    </p:animEffect>
                                    <p:anim calcmode="lin" valueType="num">
                                      <p:cBhvr>
                                        <p:cTn id="13" dur="1000" fill="hold"/>
                                        <p:tgtEl>
                                          <p:spTgt spid="23556"/>
                                        </p:tgtEl>
                                        <p:attrNameLst>
                                          <p:attrName>ppt_x</p:attrName>
                                        </p:attrNameLst>
                                      </p:cBhvr>
                                      <p:tavLst>
                                        <p:tav tm="0">
                                          <p:val>
                                            <p:strVal val="#ppt_x"/>
                                          </p:val>
                                        </p:tav>
                                        <p:tav tm="100000">
                                          <p:val>
                                            <p:strVal val="#ppt_x"/>
                                          </p:val>
                                        </p:tav>
                                      </p:tavLst>
                                    </p:anim>
                                    <p:anim calcmode="lin" valueType="num">
                                      <p:cBhvr>
                                        <p:cTn id="14" dur="1000" fill="hold"/>
                                        <p:tgtEl>
                                          <p:spTgt spid="235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7"/>
                                        </p:tgtEl>
                                        <p:attrNameLst>
                                          <p:attrName>style.visibility</p:attrName>
                                        </p:attrNameLst>
                                      </p:cBhvr>
                                      <p:to>
                                        <p:strVal val="visible"/>
                                      </p:to>
                                    </p:set>
                                    <p:anim calcmode="lin" valueType="num">
                                      <p:cBhvr additive="base">
                                        <p:cTn id="19" dur="500" fill="hold"/>
                                        <p:tgtEl>
                                          <p:spTgt spid="23557"/>
                                        </p:tgtEl>
                                        <p:attrNameLst>
                                          <p:attrName>ppt_x</p:attrName>
                                        </p:attrNameLst>
                                      </p:cBhvr>
                                      <p:tavLst>
                                        <p:tav tm="0">
                                          <p:val>
                                            <p:strVal val="#ppt_x"/>
                                          </p:val>
                                        </p:tav>
                                        <p:tav tm="100000">
                                          <p:val>
                                            <p:strVal val="#ppt_x"/>
                                          </p:val>
                                        </p:tav>
                                      </p:tavLst>
                                    </p:anim>
                                    <p:anim calcmode="lin" valueType="num">
                                      <p:cBhvr additive="base">
                                        <p:cTn id="20"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9698"/>
                                        </p:tgtEl>
                                        <p:attrNameLst>
                                          <p:attrName>style.visibility</p:attrName>
                                        </p:attrNameLst>
                                      </p:cBhvr>
                                      <p:to>
                                        <p:strVal val="visible"/>
                                      </p:to>
                                    </p:set>
                                    <p:animEffect transition="in" filter="fade">
                                      <p:cBhvr>
                                        <p:cTn id="25" dur="1000"/>
                                        <p:tgtEl>
                                          <p:spTgt spid="29698"/>
                                        </p:tgtEl>
                                      </p:cBhvr>
                                    </p:animEffect>
                                    <p:anim calcmode="lin" valueType="num">
                                      <p:cBhvr>
                                        <p:cTn id="26" dur="1000" fill="hold"/>
                                        <p:tgtEl>
                                          <p:spTgt spid="29698"/>
                                        </p:tgtEl>
                                        <p:attrNameLst>
                                          <p:attrName>ppt_x</p:attrName>
                                        </p:attrNameLst>
                                      </p:cBhvr>
                                      <p:tavLst>
                                        <p:tav tm="0">
                                          <p:val>
                                            <p:strVal val="#ppt_x"/>
                                          </p:val>
                                        </p:tav>
                                        <p:tav tm="100000">
                                          <p:val>
                                            <p:strVal val="#ppt_x"/>
                                          </p:val>
                                        </p:tav>
                                      </p:tavLst>
                                    </p:anim>
                                    <p:anim calcmode="lin" valueType="num">
                                      <p:cBhvr>
                                        <p:cTn id="27"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nvSpPr>
        <p:spPr bwMode="auto">
          <a:xfrm>
            <a:off x="441324" y="1001713"/>
            <a:ext cx="637511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pollution: </a:t>
            </a:r>
            <a:r>
              <a:rPr lang="en-GB" sz="2500" b="1" dirty="0" err="1" smtClean="0">
                <a:solidFill>
                  <a:srgbClr val="7CC8E5"/>
                </a:solidFill>
              </a:rPr>
              <a:t>microplastics</a:t>
            </a:r>
            <a:endParaRPr lang="en-ZA" sz="2500" b="1" dirty="0">
              <a:solidFill>
                <a:srgbClr val="7CC8E5"/>
              </a:solidFill>
            </a:endParaRPr>
          </a:p>
        </p:txBody>
      </p:sp>
      <p:cxnSp>
        <p:nvCxnSpPr>
          <p:cNvPr id="13" name="Straight Connector 12"/>
          <p:cNvCxnSpPr/>
          <p:nvPr/>
        </p:nvCxnSpPr>
        <p:spPr>
          <a:xfrm>
            <a:off x="501720" y="1519238"/>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1830875"/>
            <a:ext cx="4837709" cy="302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6604" y="3321153"/>
            <a:ext cx="4609896" cy="3060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47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675"/>
                                        </p:tgtEl>
                                        <p:attrNameLst>
                                          <p:attrName>style.visibility</p:attrName>
                                        </p:attrNameLst>
                                      </p:cBhvr>
                                      <p:to>
                                        <p:strVal val="visible"/>
                                      </p:to>
                                    </p:set>
                                    <p:animEffect transition="in" filter="fade">
                                      <p:cBhvr>
                                        <p:cTn id="11"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 y="950913"/>
            <a:ext cx="7786888" cy="5449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745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7CC8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cs typeface="Geneva"/>
            </a:endParaRPr>
          </a:p>
        </p:txBody>
      </p:sp>
      <p:pic>
        <p:nvPicPr>
          <p:cNvPr id="15367" name="Picture 13" descr="master panda.jpg"/>
          <p:cNvPicPr>
            <a:picLocks noChangeAspect="1"/>
          </p:cNvPicPr>
          <p:nvPr/>
        </p:nvPicPr>
        <p:blipFill>
          <a:blip r:embed="rId3">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371" name="Rectangle 14"/>
          <p:cNvSpPr>
            <a:spLocks noChangeArrowheads="1"/>
          </p:cNvSpPr>
          <p:nvPr/>
        </p:nvSpPr>
        <p:spPr bwMode="auto">
          <a:xfrm>
            <a:off x="7524750" y="6548438"/>
            <a:ext cx="14398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sz="1000" dirty="0" smtClean="0"/>
              <a:t>6 June 2019</a:t>
            </a:r>
            <a:endParaRPr lang="en-ZA" sz="1000"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334" y="1535705"/>
            <a:ext cx="7556680" cy="491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523874" y="136207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523874" y="950913"/>
            <a:ext cx="637511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eaLnBrk="1" hangingPunct="1"/>
            <a:r>
              <a:rPr lang="en-GB" sz="2500" b="1" dirty="0" smtClean="0">
                <a:solidFill>
                  <a:srgbClr val="7CC8E5"/>
                </a:solidFill>
              </a:rPr>
              <a:t>Plastic production: the facts</a:t>
            </a:r>
            <a:endParaRPr lang="en-ZA" sz="2500" b="1" dirty="0">
              <a:solidFill>
                <a:srgbClr val="7CC8E5"/>
              </a:solidFill>
            </a:endParaRPr>
          </a:p>
        </p:txBody>
      </p:sp>
    </p:spTree>
    <p:extLst>
      <p:ext uri="{BB962C8B-B14F-4D97-AF65-F5344CB8AC3E}">
        <p14:creationId xmlns:p14="http://schemas.microsoft.com/office/powerpoint/2010/main" val="2035403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04 all themes withou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8_Office Theme">
      <a:majorFont>
        <a:latin typeface="Arial"/>
        <a:ea typeface="Geneva"/>
        <a:cs typeface="Geneva"/>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04 all themes without master</Template>
  <TotalTime>2117</TotalTime>
  <Words>2902</Words>
  <Application>Microsoft Office PowerPoint</Application>
  <PresentationFormat>On-screen Show (4:3)</PresentationFormat>
  <Paragraphs>210</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04 all themes without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Naudé, Louise</dc:creator>
  <cp:lastModifiedBy>De Kock, Lorren</cp:lastModifiedBy>
  <cp:revision>60</cp:revision>
  <cp:lastPrinted>2019-06-05T13:33:15Z</cp:lastPrinted>
  <dcterms:created xsi:type="dcterms:W3CDTF">2011-10-10T08:57:00Z</dcterms:created>
  <dcterms:modified xsi:type="dcterms:W3CDTF">2019-10-23T10:32:08Z</dcterms:modified>
</cp:coreProperties>
</file>