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76.JPG" ContentType="image/jpeg"/>
  <Override PartName="/ppt/media/image77.JPG" ContentType="image/jpeg"/>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57"/>
  </p:notesMasterIdLst>
  <p:handoutMasterIdLst>
    <p:handoutMasterId r:id="rId58"/>
  </p:handoutMasterIdLst>
  <p:sldIdLst>
    <p:sldId id="256" r:id="rId2"/>
    <p:sldId id="308" r:id="rId3"/>
    <p:sldId id="309" r:id="rId4"/>
    <p:sldId id="284" r:id="rId5"/>
    <p:sldId id="285" r:id="rId6"/>
    <p:sldId id="286" r:id="rId7"/>
    <p:sldId id="287" r:id="rId8"/>
    <p:sldId id="288" r:id="rId9"/>
    <p:sldId id="310" r:id="rId10"/>
    <p:sldId id="314" r:id="rId11"/>
    <p:sldId id="363" r:id="rId12"/>
    <p:sldId id="341" r:id="rId13"/>
    <p:sldId id="312" r:id="rId14"/>
    <p:sldId id="366" r:id="rId15"/>
    <p:sldId id="325" r:id="rId16"/>
    <p:sldId id="320" r:id="rId17"/>
    <p:sldId id="321" r:id="rId18"/>
    <p:sldId id="323" r:id="rId19"/>
    <p:sldId id="326" r:id="rId20"/>
    <p:sldId id="327" r:id="rId21"/>
    <p:sldId id="328" r:id="rId22"/>
    <p:sldId id="329" r:id="rId23"/>
    <p:sldId id="330" r:id="rId24"/>
    <p:sldId id="331" r:id="rId25"/>
    <p:sldId id="332" r:id="rId26"/>
    <p:sldId id="333" r:id="rId27"/>
    <p:sldId id="336" r:id="rId28"/>
    <p:sldId id="337" r:id="rId29"/>
    <p:sldId id="349" r:id="rId30"/>
    <p:sldId id="348" r:id="rId31"/>
    <p:sldId id="350" r:id="rId32"/>
    <p:sldId id="351" r:id="rId33"/>
    <p:sldId id="352" r:id="rId34"/>
    <p:sldId id="353" r:id="rId35"/>
    <p:sldId id="354" r:id="rId36"/>
    <p:sldId id="369" r:id="rId37"/>
    <p:sldId id="370" r:id="rId38"/>
    <p:sldId id="371" r:id="rId39"/>
    <p:sldId id="355" r:id="rId40"/>
    <p:sldId id="356" r:id="rId41"/>
    <p:sldId id="357" r:id="rId42"/>
    <p:sldId id="358" r:id="rId43"/>
    <p:sldId id="359" r:id="rId44"/>
    <p:sldId id="360" r:id="rId45"/>
    <p:sldId id="338" r:id="rId46"/>
    <p:sldId id="372" r:id="rId47"/>
    <p:sldId id="334" r:id="rId48"/>
    <p:sldId id="365" r:id="rId49"/>
    <p:sldId id="318" r:id="rId50"/>
    <p:sldId id="319" r:id="rId51"/>
    <p:sldId id="364" r:id="rId52"/>
    <p:sldId id="275" r:id="rId53"/>
    <p:sldId id="373" r:id="rId54"/>
    <p:sldId id="374" r:id="rId55"/>
    <p:sldId id="362" r:id="rId56"/>
  </p:sldIdLst>
  <p:sldSz cx="9144000" cy="6858000" type="screen4x3"/>
  <p:notesSz cx="7077075" cy="93694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bradley" initials="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D4F1"/>
    <a:srgbClr val="8E00B0"/>
    <a:srgbClr val="FF3300"/>
    <a:srgbClr val="17E92B"/>
    <a:srgbClr val="22B9EE"/>
    <a:srgbClr val="FFCCCC"/>
    <a:srgbClr val="054F07"/>
    <a:srgbClr val="07770A"/>
    <a:srgbClr val="FFFFFF"/>
    <a:srgbClr val="C2D1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507" autoAdjust="0"/>
    <p:restoredTop sz="82593" autoAdjust="0"/>
  </p:normalViewPr>
  <p:slideViewPr>
    <p:cSldViewPr>
      <p:cViewPr varScale="1">
        <p:scale>
          <a:sx n="61" d="100"/>
          <a:sy n="61" d="100"/>
        </p:scale>
        <p:origin x="1416"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oleObject" Target="file:///E:\tables%20CDPB%202017.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pPr>
            <a:r>
              <a:rPr lang="en-US" sz="2400" dirty="0"/>
              <a:t>H13S-58   Dry Away</a:t>
            </a:r>
            <a:r>
              <a:rPr lang="en-US" sz="2400" baseline="0" dirty="0"/>
              <a:t> Ratio </a:t>
            </a:r>
            <a:r>
              <a:rPr lang="en-US" sz="2400" dirty="0"/>
              <a:t>vs. Brix</a:t>
            </a:r>
            <a:r>
              <a:rPr lang="en-US" sz="2400" baseline="0" dirty="0"/>
              <a:t> </a:t>
            </a:r>
            <a:endParaRPr lang="en-US" sz="2400" dirty="0"/>
          </a:p>
        </c:rich>
      </c:tx>
      <c:layout/>
      <c:overlay val="0"/>
    </c:title>
    <c:autoTitleDeleted val="0"/>
    <c:plotArea>
      <c:layout/>
      <c:scatterChart>
        <c:scatterStyle val="lineMarker"/>
        <c:varyColors val="0"/>
        <c:ser>
          <c:idx val="1"/>
          <c:order val="0"/>
          <c:tx>
            <c:v>2014</c:v>
          </c:tx>
          <c:spPr>
            <a:ln w="28575">
              <a:noFill/>
            </a:ln>
          </c:spPr>
          <c:marker>
            <c:symbol val="diamond"/>
            <c:size val="13"/>
            <c:spPr>
              <a:solidFill>
                <a:schemeClr val="accent5">
                  <a:lumMod val="75000"/>
                </a:schemeClr>
              </a:solidFill>
            </c:spPr>
          </c:marker>
          <c:xVal>
            <c:numRef>
              <c:f>'tbl 2 h13s-58'!$G$9</c:f>
              <c:numCache>
                <c:formatCode>General</c:formatCode>
                <c:ptCount val="1"/>
                <c:pt idx="0">
                  <c:v>28.7</c:v>
                </c:pt>
              </c:numCache>
            </c:numRef>
          </c:xVal>
          <c:yVal>
            <c:numRef>
              <c:f>'tbl 2 h13s-58'!$H$9</c:f>
              <c:numCache>
                <c:formatCode>0.0</c:formatCode>
                <c:ptCount val="1"/>
                <c:pt idx="0">
                  <c:v>2.6</c:v>
                </c:pt>
              </c:numCache>
            </c:numRef>
          </c:yVal>
          <c:smooth val="0"/>
          <c:extLst xmlns:c16r2="http://schemas.microsoft.com/office/drawing/2015/06/chart">
            <c:ext xmlns:c16="http://schemas.microsoft.com/office/drawing/2014/chart" uri="{C3380CC4-5D6E-409C-BE32-E72D297353CC}">
              <c16:uniqueId val="{00000000-5431-49EE-AC63-AC5018F16705}"/>
            </c:ext>
          </c:extLst>
        </c:ser>
        <c:ser>
          <c:idx val="2"/>
          <c:order val="1"/>
          <c:tx>
            <c:v>2015</c:v>
          </c:tx>
          <c:spPr>
            <a:ln w="28575">
              <a:noFill/>
            </a:ln>
          </c:spPr>
          <c:marker>
            <c:symbol val="diamond"/>
            <c:size val="13"/>
            <c:spPr>
              <a:solidFill>
                <a:srgbClr val="FF0000"/>
              </a:solidFill>
            </c:spPr>
          </c:marker>
          <c:xVal>
            <c:numRef>
              <c:f>'tbl 2 h13s-58'!$G$10:$G$11</c:f>
              <c:numCache>
                <c:formatCode>General</c:formatCode>
                <c:ptCount val="2"/>
                <c:pt idx="0">
                  <c:v>24</c:v>
                </c:pt>
                <c:pt idx="1">
                  <c:v>30.2</c:v>
                </c:pt>
              </c:numCache>
            </c:numRef>
          </c:xVal>
          <c:yVal>
            <c:numRef>
              <c:f>'tbl 2 h13s-58'!$H$10:$H$11</c:f>
              <c:numCache>
                <c:formatCode>General</c:formatCode>
                <c:ptCount val="2"/>
                <c:pt idx="0">
                  <c:v>2.6</c:v>
                </c:pt>
                <c:pt idx="1">
                  <c:v>2.4</c:v>
                </c:pt>
              </c:numCache>
            </c:numRef>
          </c:yVal>
          <c:smooth val="0"/>
          <c:extLst xmlns:c16r2="http://schemas.microsoft.com/office/drawing/2015/06/chart">
            <c:ext xmlns:c16="http://schemas.microsoft.com/office/drawing/2014/chart" uri="{C3380CC4-5D6E-409C-BE32-E72D297353CC}">
              <c16:uniqueId val="{00000001-5431-49EE-AC63-AC5018F16705}"/>
            </c:ext>
          </c:extLst>
        </c:ser>
        <c:ser>
          <c:idx val="0"/>
          <c:order val="2"/>
          <c:tx>
            <c:v>2016</c:v>
          </c:tx>
          <c:spPr>
            <a:ln w="28575">
              <a:noFill/>
            </a:ln>
          </c:spPr>
          <c:marker>
            <c:symbol val="diamond"/>
            <c:size val="13"/>
            <c:spPr>
              <a:solidFill>
                <a:srgbClr val="00B050"/>
              </a:solidFill>
            </c:spPr>
          </c:marker>
          <c:xVal>
            <c:numRef>
              <c:f>'tbl 2 h13s-58'!$G$12:$G$13</c:f>
              <c:numCache>
                <c:formatCode>General</c:formatCode>
                <c:ptCount val="2"/>
                <c:pt idx="0">
                  <c:v>22.8</c:v>
                </c:pt>
                <c:pt idx="1">
                  <c:v>30.3</c:v>
                </c:pt>
              </c:numCache>
            </c:numRef>
          </c:xVal>
          <c:yVal>
            <c:numRef>
              <c:f>'tbl 2 h13s-58'!$H$12:$H$13</c:f>
              <c:numCache>
                <c:formatCode>General</c:formatCode>
                <c:ptCount val="2"/>
                <c:pt idx="0">
                  <c:v>2.9</c:v>
                </c:pt>
                <c:pt idx="1">
                  <c:v>2.2000000000000002</c:v>
                </c:pt>
              </c:numCache>
            </c:numRef>
          </c:yVal>
          <c:smooth val="0"/>
          <c:extLst xmlns:c16r2="http://schemas.microsoft.com/office/drawing/2015/06/chart">
            <c:ext xmlns:c16="http://schemas.microsoft.com/office/drawing/2014/chart" uri="{C3380CC4-5D6E-409C-BE32-E72D297353CC}">
              <c16:uniqueId val="{00000002-5431-49EE-AC63-AC5018F16705}"/>
            </c:ext>
          </c:extLst>
        </c:ser>
        <c:ser>
          <c:idx val="3"/>
          <c:order val="3"/>
          <c:tx>
            <c:v>2017</c:v>
          </c:tx>
          <c:spPr>
            <a:ln w="28575">
              <a:noFill/>
            </a:ln>
          </c:spPr>
          <c:marker>
            <c:symbol val="diamond"/>
            <c:size val="13"/>
            <c:spPr>
              <a:solidFill>
                <a:srgbClr val="002060"/>
              </a:solidFill>
            </c:spPr>
          </c:marker>
          <c:xVal>
            <c:numRef>
              <c:f>'tbl 2 h13s-58'!$G$14:$G$18</c:f>
              <c:numCache>
                <c:formatCode>0.0</c:formatCode>
                <c:ptCount val="5"/>
                <c:pt idx="0">
                  <c:v>26</c:v>
                </c:pt>
                <c:pt idx="1">
                  <c:v>31.2</c:v>
                </c:pt>
                <c:pt idx="2">
                  <c:v>24</c:v>
                </c:pt>
                <c:pt idx="3">
                  <c:v>27.9</c:v>
                </c:pt>
                <c:pt idx="4">
                  <c:v>30.9</c:v>
                </c:pt>
              </c:numCache>
            </c:numRef>
          </c:xVal>
          <c:yVal>
            <c:numRef>
              <c:f>'tbl 2 h13s-58'!$H$14:$H$18</c:f>
              <c:numCache>
                <c:formatCode>0.0</c:formatCode>
                <c:ptCount val="5"/>
                <c:pt idx="0">
                  <c:v>2.4082926829268292</c:v>
                </c:pt>
                <c:pt idx="1">
                  <c:v>2.2065727699530515</c:v>
                </c:pt>
                <c:pt idx="2">
                  <c:v>2.549589201877934</c:v>
                </c:pt>
                <c:pt idx="3">
                  <c:v>2.7315746532499321</c:v>
                </c:pt>
                <c:pt idx="4">
                  <c:v>2.4795888399412629</c:v>
                </c:pt>
              </c:numCache>
            </c:numRef>
          </c:yVal>
          <c:smooth val="0"/>
          <c:extLst xmlns:c16r2="http://schemas.microsoft.com/office/drawing/2015/06/chart">
            <c:ext xmlns:c16="http://schemas.microsoft.com/office/drawing/2014/chart" uri="{C3380CC4-5D6E-409C-BE32-E72D297353CC}">
              <c16:uniqueId val="{00000003-5431-49EE-AC63-AC5018F16705}"/>
            </c:ext>
          </c:extLst>
        </c:ser>
        <c:ser>
          <c:idx val="4"/>
          <c:order val="4"/>
          <c:spPr>
            <a:ln w="28575">
              <a:noFill/>
            </a:ln>
          </c:spPr>
          <c:marker>
            <c:symbol val="none"/>
          </c:marker>
          <c:trendline>
            <c:trendlineType val="linear"/>
            <c:dispRSqr val="0"/>
            <c:dispEq val="0"/>
          </c:trendline>
          <c:xVal>
            <c:numRef>
              <c:f>'tbl 2 h13s-58'!$G$9:$G$18</c:f>
              <c:numCache>
                <c:formatCode>General</c:formatCode>
                <c:ptCount val="10"/>
                <c:pt idx="0">
                  <c:v>28.7</c:v>
                </c:pt>
                <c:pt idx="1">
                  <c:v>24</c:v>
                </c:pt>
                <c:pt idx="2">
                  <c:v>30.2</c:v>
                </c:pt>
                <c:pt idx="3">
                  <c:v>22.8</c:v>
                </c:pt>
                <c:pt idx="4">
                  <c:v>30.3</c:v>
                </c:pt>
                <c:pt idx="5" formatCode="0.0">
                  <c:v>26</c:v>
                </c:pt>
                <c:pt idx="6" formatCode="0.0">
                  <c:v>31.2</c:v>
                </c:pt>
                <c:pt idx="7" formatCode="0.0">
                  <c:v>24</c:v>
                </c:pt>
                <c:pt idx="8" formatCode="0.0">
                  <c:v>27.9</c:v>
                </c:pt>
                <c:pt idx="9" formatCode="0.0">
                  <c:v>30.9</c:v>
                </c:pt>
              </c:numCache>
            </c:numRef>
          </c:xVal>
          <c:yVal>
            <c:numRef>
              <c:f>'tbl 2 h13s-58'!$H$9:$H$18</c:f>
              <c:numCache>
                <c:formatCode>General</c:formatCode>
                <c:ptCount val="10"/>
                <c:pt idx="0" formatCode="0.0">
                  <c:v>2.6</c:v>
                </c:pt>
                <c:pt idx="1">
                  <c:v>2.6</c:v>
                </c:pt>
                <c:pt idx="2">
                  <c:v>2.4</c:v>
                </c:pt>
                <c:pt idx="3">
                  <c:v>2.9</c:v>
                </c:pt>
                <c:pt idx="4">
                  <c:v>2.2000000000000002</c:v>
                </c:pt>
                <c:pt idx="5" formatCode="0.0">
                  <c:v>2.4082926829268292</c:v>
                </c:pt>
                <c:pt idx="6" formatCode="0.0">
                  <c:v>2.2065727699530515</c:v>
                </c:pt>
                <c:pt idx="7" formatCode="0.0">
                  <c:v>2.549589201877934</c:v>
                </c:pt>
                <c:pt idx="8" formatCode="0.0">
                  <c:v>2.7315746532499321</c:v>
                </c:pt>
                <c:pt idx="9" formatCode="0.0">
                  <c:v>2.4795888399412629</c:v>
                </c:pt>
              </c:numCache>
            </c:numRef>
          </c:yVal>
          <c:smooth val="0"/>
          <c:extLst xmlns:c16r2="http://schemas.microsoft.com/office/drawing/2015/06/chart">
            <c:ext xmlns:c16="http://schemas.microsoft.com/office/drawing/2014/chart" uri="{C3380CC4-5D6E-409C-BE32-E72D297353CC}">
              <c16:uniqueId val="{00000005-5431-49EE-AC63-AC5018F16705}"/>
            </c:ext>
          </c:extLst>
        </c:ser>
        <c:dLbls>
          <c:showLegendKey val="0"/>
          <c:showVal val="0"/>
          <c:showCatName val="0"/>
          <c:showSerName val="0"/>
          <c:showPercent val="0"/>
          <c:showBubbleSize val="0"/>
        </c:dLbls>
        <c:axId val="109019112"/>
        <c:axId val="109019504"/>
      </c:scatterChart>
      <c:valAx>
        <c:axId val="109019112"/>
        <c:scaling>
          <c:orientation val="minMax"/>
          <c:min val="20"/>
        </c:scaling>
        <c:delete val="0"/>
        <c:axPos val="b"/>
        <c:title>
          <c:tx>
            <c:rich>
              <a:bodyPr/>
              <a:lstStyle/>
              <a:p>
                <a:pPr>
                  <a:defRPr sz="2400"/>
                </a:pPr>
                <a:r>
                  <a:rPr lang="en-US" sz="2400" dirty="0"/>
                  <a:t>Sugar</a:t>
                </a:r>
                <a:r>
                  <a:rPr lang="en-US" sz="2400" baseline="0" dirty="0"/>
                  <a:t> in BRIX</a:t>
                </a:r>
                <a:endParaRPr lang="en-US" sz="2400" dirty="0"/>
              </a:p>
            </c:rich>
          </c:tx>
          <c:layout>
            <c:manualLayout>
              <c:xMode val="edge"/>
              <c:yMode val="edge"/>
              <c:x val="0.37691719278333452"/>
              <c:y val="0.9242953089711109"/>
            </c:manualLayout>
          </c:layout>
          <c:overlay val="0"/>
        </c:title>
        <c:numFmt formatCode="General" sourceLinked="1"/>
        <c:majorTickMark val="none"/>
        <c:minorTickMark val="none"/>
        <c:tickLblPos val="nextTo"/>
        <c:txPr>
          <a:bodyPr/>
          <a:lstStyle/>
          <a:p>
            <a:pPr>
              <a:defRPr sz="1800" b="1"/>
            </a:pPr>
            <a:endParaRPr lang="en-US"/>
          </a:p>
        </c:txPr>
        <c:crossAx val="109019504"/>
        <c:crosses val="autoZero"/>
        <c:crossBetween val="midCat"/>
      </c:valAx>
      <c:valAx>
        <c:axId val="109019504"/>
        <c:scaling>
          <c:orientation val="minMax"/>
          <c:min val="2"/>
        </c:scaling>
        <c:delete val="0"/>
        <c:axPos val="l"/>
        <c:majorGridlines/>
        <c:title>
          <c:tx>
            <c:rich>
              <a:bodyPr/>
              <a:lstStyle/>
              <a:p>
                <a:pPr>
                  <a:defRPr sz="1800"/>
                </a:pPr>
                <a:r>
                  <a:rPr lang="en-US" sz="1800" dirty="0"/>
                  <a:t>Dry Away Ratio</a:t>
                </a:r>
              </a:p>
            </c:rich>
          </c:tx>
          <c:layout>
            <c:manualLayout>
              <c:xMode val="edge"/>
              <c:yMode val="edge"/>
              <c:x val="4.5045045045045045E-3"/>
              <c:y val="0.31467275253507898"/>
            </c:manualLayout>
          </c:layout>
          <c:overlay val="0"/>
        </c:title>
        <c:numFmt formatCode="0.0" sourceLinked="1"/>
        <c:majorTickMark val="none"/>
        <c:minorTickMark val="none"/>
        <c:tickLblPos val="nextTo"/>
        <c:txPr>
          <a:bodyPr/>
          <a:lstStyle/>
          <a:p>
            <a:pPr>
              <a:defRPr sz="1800" b="1"/>
            </a:pPr>
            <a:endParaRPr lang="en-US"/>
          </a:p>
        </c:txPr>
        <c:crossAx val="109019112"/>
        <c:crosses val="autoZero"/>
        <c:crossBetween val="midCat"/>
        <c:majorUnit val="0.30000000000000004"/>
      </c:valAx>
    </c:plotArea>
    <c:legend>
      <c:legendPos val="r"/>
      <c:legendEntry>
        <c:idx val="4"/>
        <c:delete val="1"/>
      </c:legendEntry>
      <c:legendEntry>
        <c:idx val="5"/>
        <c:delete val="1"/>
      </c:legendEntry>
      <c:layout/>
      <c:overlay val="0"/>
      <c:txPr>
        <a:bodyPr/>
        <a:lstStyle/>
        <a:p>
          <a:pPr>
            <a:defRPr sz="2000"/>
          </a:pPr>
          <a:endParaRPr lang="en-US"/>
        </a:p>
      </c:txPr>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471"/>
          </a:xfrm>
          <a:prstGeom prst="rect">
            <a:avLst/>
          </a:prstGeom>
        </p:spPr>
        <p:txBody>
          <a:bodyPr vert="horz" lIns="93973" tIns="46986" rIns="93973" bIns="46986"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8471"/>
          </a:xfrm>
          <a:prstGeom prst="rect">
            <a:avLst/>
          </a:prstGeom>
        </p:spPr>
        <p:txBody>
          <a:bodyPr vert="horz" lIns="93973" tIns="46986" rIns="93973" bIns="46986" rtlCol="0"/>
          <a:lstStyle>
            <a:lvl1pPr algn="r">
              <a:defRPr sz="1200"/>
            </a:lvl1pPr>
          </a:lstStyle>
          <a:p>
            <a:fld id="{79D2F34A-C584-437E-B5CF-7D484A3E20E0}" type="datetimeFigureOut">
              <a:rPr lang="en-US" smtClean="0"/>
              <a:t>10/29/2019</a:t>
            </a:fld>
            <a:endParaRPr lang="en-US"/>
          </a:p>
        </p:txBody>
      </p:sp>
      <p:sp>
        <p:nvSpPr>
          <p:cNvPr id="4" name="Footer Placeholder 3"/>
          <p:cNvSpPr>
            <a:spLocks noGrp="1"/>
          </p:cNvSpPr>
          <p:nvPr>
            <p:ph type="ftr" sz="quarter" idx="2"/>
          </p:nvPr>
        </p:nvSpPr>
        <p:spPr>
          <a:xfrm>
            <a:off x="0" y="8899328"/>
            <a:ext cx="3066733" cy="468471"/>
          </a:xfrm>
          <a:prstGeom prst="rect">
            <a:avLst/>
          </a:prstGeom>
        </p:spPr>
        <p:txBody>
          <a:bodyPr vert="horz" lIns="93973" tIns="46986" rIns="93973" bIns="46986"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9328"/>
            <a:ext cx="3066733" cy="468471"/>
          </a:xfrm>
          <a:prstGeom prst="rect">
            <a:avLst/>
          </a:prstGeom>
        </p:spPr>
        <p:txBody>
          <a:bodyPr vert="horz" lIns="93973" tIns="46986" rIns="93973" bIns="46986" rtlCol="0" anchor="b"/>
          <a:lstStyle>
            <a:lvl1pPr algn="r">
              <a:defRPr sz="1200"/>
            </a:lvl1pPr>
          </a:lstStyle>
          <a:p>
            <a:fld id="{22DAFCFE-2D7D-411D-8DD3-6B066430B29E}" type="slidenum">
              <a:rPr lang="en-US" smtClean="0"/>
              <a:t>‹#›</a:t>
            </a:fld>
            <a:endParaRPr lang="en-US"/>
          </a:p>
        </p:txBody>
      </p:sp>
    </p:spTree>
    <p:extLst>
      <p:ext uri="{BB962C8B-B14F-4D97-AF65-F5344CB8AC3E}">
        <p14:creationId xmlns:p14="http://schemas.microsoft.com/office/powerpoint/2010/main" val="2052199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83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08438" y="0"/>
            <a:ext cx="3067050" cy="468313"/>
          </a:xfrm>
          <a:prstGeom prst="rect">
            <a:avLst/>
          </a:prstGeom>
        </p:spPr>
        <p:txBody>
          <a:bodyPr vert="horz" lIns="91440" tIns="45720" rIns="91440" bIns="45720" rtlCol="0"/>
          <a:lstStyle>
            <a:lvl1pPr algn="r">
              <a:defRPr sz="1200"/>
            </a:lvl1pPr>
          </a:lstStyle>
          <a:p>
            <a:fld id="{7500AAB6-EFFB-4269-A5DA-18E96DD4D4CE}" type="datetimeFigureOut">
              <a:rPr lang="en-US" smtClean="0"/>
              <a:t>10/29/2019</a:t>
            </a:fld>
            <a:endParaRPr lang="en-US"/>
          </a:p>
        </p:txBody>
      </p:sp>
      <p:sp>
        <p:nvSpPr>
          <p:cNvPr id="4" name="Slide Image Placeholder 3"/>
          <p:cNvSpPr>
            <a:spLocks noGrp="1" noRot="1" noChangeAspect="1"/>
          </p:cNvSpPr>
          <p:nvPr>
            <p:ph type="sldImg" idx="2"/>
          </p:nvPr>
        </p:nvSpPr>
        <p:spPr>
          <a:xfrm>
            <a:off x="1196975" y="703263"/>
            <a:ext cx="4683125" cy="351313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8025" y="4449763"/>
            <a:ext cx="5661025" cy="42164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99525"/>
            <a:ext cx="3067050" cy="46831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08438" y="8899525"/>
            <a:ext cx="3067050" cy="468313"/>
          </a:xfrm>
          <a:prstGeom prst="rect">
            <a:avLst/>
          </a:prstGeom>
        </p:spPr>
        <p:txBody>
          <a:bodyPr vert="horz" lIns="91440" tIns="45720" rIns="91440" bIns="45720" rtlCol="0" anchor="b"/>
          <a:lstStyle>
            <a:lvl1pPr algn="r">
              <a:defRPr sz="1200"/>
            </a:lvl1pPr>
          </a:lstStyle>
          <a:p>
            <a:fld id="{066010F5-84E8-4427-A3EB-665A91B4C881}" type="slidenum">
              <a:rPr lang="en-US" smtClean="0"/>
              <a:t>‹#›</a:t>
            </a:fld>
            <a:endParaRPr lang="en-US"/>
          </a:p>
        </p:txBody>
      </p:sp>
    </p:spTree>
    <p:extLst>
      <p:ext uri="{BB962C8B-B14F-4D97-AF65-F5344CB8AC3E}">
        <p14:creationId xmlns:p14="http://schemas.microsoft.com/office/powerpoint/2010/main" val="962377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a:t>
            </a:r>
            <a:r>
              <a:rPr lang="en-US" baseline="0" dirty="0" smtClean="0"/>
              <a:t> the development process that we put our trees through in our program.  We make controlled crosses then plant the progeny of those crosses in our Level 1 Seedling block.  Once those trees look to be promising, we then promote them to Level 2 and they are grafted in our selection blocks at Kearney and Winters.   When at the selection block, the trees are evaluated for their fruit attributes as well as their tree structure.  If those attributes are positive, we will then graft test trees in Grower’s Orchards to insure that these trees will be successful in other parts of the state.  We also want to insure that the grower like the tree.  Once those small trials are successful, we then will promote the tree to Level 4, this is where we work with the processors to perform a large scale over 40 acre (16 ha) trial. Once the processor approve of the fruit, then the tree can be patented and released.  </a:t>
            </a:r>
            <a:endParaRPr lang="en-US" dirty="0"/>
          </a:p>
        </p:txBody>
      </p:sp>
      <p:sp>
        <p:nvSpPr>
          <p:cNvPr id="4" name="Slide Number Placeholder 3"/>
          <p:cNvSpPr>
            <a:spLocks noGrp="1"/>
          </p:cNvSpPr>
          <p:nvPr>
            <p:ph type="sldNum" sz="quarter" idx="10"/>
          </p:nvPr>
        </p:nvSpPr>
        <p:spPr/>
        <p:txBody>
          <a:bodyPr/>
          <a:lstStyle/>
          <a:p>
            <a:fld id="{3F567DF8-C9FA-43D7-A863-D08EFF2A54C4}" type="slidenum">
              <a:rPr lang="en-US" smtClean="0"/>
              <a:pPr/>
              <a:t>4</a:t>
            </a:fld>
            <a:endParaRPr lang="en-US"/>
          </a:p>
        </p:txBody>
      </p:sp>
    </p:spTree>
    <p:extLst>
      <p:ext uri="{BB962C8B-B14F-4D97-AF65-F5344CB8AC3E}">
        <p14:creationId xmlns:p14="http://schemas.microsoft.com/office/powerpoint/2010/main" val="1942777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simply</a:t>
            </a:r>
            <a:r>
              <a:rPr lang="en-US" baseline="0" dirty="0" smtClean="0"/>
              <a:t> walking my seedling blocks last week I found a plum that is about the size of my fist, as well as one that is just a little bigger than a fingernail. I suspect a lot of this diversity is due to the fact that prunes are </a:t>
            </a:r>
            <a:r>
              <a:rPr lang="en-US" baseline="0" dirty="0" err="1" smtClean="0"/>
              <a:t>hexapliod</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066010F5-84E8-4427-A3EB-665A91B4C881}" type="slidenum">
              <a:rPr lang="en-US" smtClean="0"/>
              <a:t>51</a:t>
            </a:fld>
            <a:endParaRPr lang="en-US"/>
          </a:p>
        </p:txBody>
      </p:sp>
    </p:spTree>
    <p:extLst>
      <p:ext uri="{BB962C8B-B14F-4D97-AF65-F5344CB8AC3E}">
        <p14:creationId xmlns:p14="http://schemas.microsoft.com/office/powerpoint/2010/main" val="1845265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see we have Improved French</a:t>
            </a:r>
            <a:r>
              <a:rPr lang="en-US" baseline="0" dirty="0" smtClean="0"/>
              <a:t> on the list.  This is the </a:t>
            </a:r>
            <a:r>
              <a:rPr lang="en-US" baseline="0" dirty="0" err="1" smtClean="0"/>
              <a:t>agen</a:t>
            </a:r>
            <a:r>
              <a:rPr lang="en-US" baseline="0" dirty="0" smtClean="0"/>
              <a:t> type that is the </a:t>
            </a:r>
            <a:r>
              <a:rPr lang="en-US" baseline="0" dirty="0" err="1" smtClean="0"/>
              <a:t>commerical</a:t>
            </a:r>
            <a:r>
              <a:rPr lang="en-US" baseline="0" dirty="0" smtClean="0"/>
              <a:t> standard in CA.  We also have the three parents of the crosses we evaluated in this study.  In looking at </a:t>
            </a:r>
            <a:r>
              <a:rPr lang="en-US" baseline="0" dirty="0" err="1" smtClean="0"/>
              <a:t>theTA</a:t>
            </a:r>
            <a:r>
              <a:rPr lang="en-US" baseline="0" dirty="0" smtClean="0"/>
              <a:t> tragedy, president and empress had by far the most acid out of all of these </a:t>
            </a:r>
            <a:r>
              <a:rPr lang="en-US" baseline="0" dirty="0" err="1" smtClean="0"/>
              <a:t>varieites</a:t>
            </a:r>
            <a:r>
              <a:rPr lang="en-US" baseline="0" dirty="0" smtClean="0"/>
              <a:t>.  Most of the CA selections that we tested in this study did not have such high TA, so I suspect that is something we have been selecting out.  Most of our evaluations in the breeding programs are based on taste, so typically a high acid fruit would likely be rouged out.</a:t>
            </a:r>
            <a:endParaRPr lang="en-US" dirty="0"/>
          </a:p>
        </p:txBody>
      </p:sp>
      <p:sp>
        <p:nvSpPr>
          <p:cNvPr id="4" name="Slide Number Placeholder 3"/>
          <p:cNvSpPr>
            <a:spLocks noGrp="1"/>
          </p:cNvSpPr>
          <p:nvPr>
            <p:ph type="sldNum" sz="quarter" idx="10"/>
          </p:nvPr>
        </p:nvSpPr>
        <p:spPr/>
        <p:txBody>
          <a:bodyPr/>
          <a:lstStyle/>
          <a:p>
            <a:fld id="{066010F5-84E8-4427-A3EB-665A91B4C881}" type="slidenum">
              <a:rPr lang="en-US" smtClean="0"/>
              <a:t>52</a:t>
            </a:fld>
            <a:endParaRPr lang="en-US"/>
          </a:p>
        </p:txBody>
      </p:sp>
    </p:spTree>
    <p:extLst>
      <p:ext uri="{BB962C8B-B14F-4D97-AF65-F5344CB8AC3E}">
        <p14:creationId xmlns:p14="http://schemas.microsoft.com/office/powerpoint/2010/main" val="1521001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6010F5-84E8-4427-A3EB-665A91B4C881}" type="slidenum">
              <a:rPr lang="en-US" smtClean="0"/>
              <a:t>55</a:t>
            </a:fld>
            <a:endParaRPr lang="en-US"/>
          </a:p>
        </p:txBody>
      </p:sp>
    </p:spTree>
    <p:extLst>
      <p:ext uri="{BB962C8B-B14F-4D97-AF65-F5344CB8AC3E}">
        <p14:creationId xmlns:p14="http://schemas.microsoft.com/office/powerpoint/2010/main" val="1251095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9729">
              <a:defRPr/>
            </a:pPr>
            <a:r>
              <a:rPr lang="en-US" dirty="0" smtClean="0"/>
              <a:t>In our Level</a:t>
            </a:r>
            <a:r>
              <a:rPr lang="en-US" baseline="0" dirty="0" smtClean="0"/>
              <a:t> 2 selection testing we have two orchards in California.  One in Winters, CA which will be on the tour today.  The other is at the Kearney Agricultural Station in Parlier CA. That orchard will be on Friday’s tour. </a:t>
            </a:r>
            <a:r>
              <a:rPr lang="en-US" dirty="0">
                <a:solidFill>
                  <a:schemeClr val="bg1"/>
                </a:solidFill>
                <a:effectLst>
                  <a:outerShdw blurRad="38100" dist="38100" dir="2700000" algn="tl">
                    <a:srgbClr val="000000">
                      <a:alpha val="43137"/>
                    </a:srgbClr>
                  </a:outerShdw>
                </a:effectLst>
              </a:rPr>
              <a:t>Trees in selection blocks are tested for fresh &amp; dried fruit attributes as well as the tree structure and ability to withstand high heat.  </a:t>
            </a:r>
            <a:r>
              <a:rPr lang="en-US" baseline="0" dirty="0" smtClean="0"/>
              <a:t>Testing the trees at two locations insures the fruit will be able to be grown up and down the state. Also, it gets extremely hot at Kearney over the summer.  It can get as hot as 43C over the summer.  This is a great stress test for our trees.  Many trees are rouged out for problems with Pit Burn from the heat. </a:t>
            </a:r>
            <a:endParaRPr lang="en-US" dirty="0"/>
          </a:p>
        </p:txBody>
      </p:sp>
      <p:sp>
        <p:nvSpPr>
          <p:cNvPr id="4" name="Slide Number Placeholder 3"/>
          <p:cNvSpPr>
            <a:spLocks noGrp="1"/>
          </p:cNvSpPr>
          <p:nvPr>
            <p:ph type="sldNum" sz="quarter" idx="10"/>
          </p:nvPr>
        </p:nvSpPr>
        <p:spPr/>
        <p:txBody>
          <a:bodyPr/>
          <a:lstStyle/>
          <a:p>
            <a:fld id="{3F567DF8-C9FA-43D7-A863-D08EFF2A54C4}" type="slidenum">
              <a:rPr lang="en-US" smtClean="0"/>
              <a:pPr/>
              <a:t>5</a:t>
            </a:fld>
            <a:endParaRPr lang="en-US"/>
          </a:p>
        </p:txBody>
      </p:sp>
    </p:spTree>
    <p:extLst>
      <p:ext uri="{BB962C8B-B14F-4D97-AF65-F5344CB8AC3E}">
        <p14:creationId xmlns:p14="http://schemas.microsoft.com/office/powerpoint/2010/main" val="135541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a:t>
            </a:r>
            <a:r>
              <a:rPr lang="en-US" baseline="0" dirty="0" smtClean="0"/>
              <a:t> are pictures depicting the our emasculation method while performing controlled crosses. We remove all of the flower parts with the exception of the stigma, which is then pollinated.</a:t>
            </a:r>
            <a:endParaRPr lang="en-US" dirty="0"/>
          </a:p>
        </p:txBody>
      </p:sp>
      <p:sp>
        <p:nvSpPr>
          <p:cNvPr id="4" name="Slide Number Placeholder 3"/>
          <p:cNvSpPr>
            <a:spLocks noGrp="1"/>
          </p:cNvSpPr>
          <p:nvPr>
            <p:ph type="sldNum" sz="quarter" idx="10"/>
          </p:nvPr>
        </p:nvSpPr>
        <p:spPr/>
        <p:txBody>
          <a:bodyPr/>
          <a:lstStyle/>
          <a:p>
            <a:fld id="{3F567DF8-C9FA-43D7-A863-D08EFF2A54C4}" type="slidenum">
              <a:rPr lang="en-US" smtClean="0"/>
              <a:pPr/>
              <a:t>6</a:t>
            </a:fld>
            <a:endParaRPr lang="en-US"/>
          </a:p>
        </p:txBody>
      </p:sp>
    </p:spTree>
    <p:extLst>
      <p:ext uri="{BB962C8B-B14F-4D97-AF65-F5344CB8AC3E}">
        <p14:creationId xmlns:p14="http://schemas.microsoft.com/office/powerpoint/2010/main" val="3902966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a:t>
            </a:r>
            <a:r>
              <a:rPr lang="en-US" baseline="0" dirty="0" smtClean="0"/>
              <a:t> are pictures showing the pollination method. We will emasculate a whole branch and then pollinate it.</a:t>
            </a:r>
            <a:endParaRPr lang="en-US" dirty="0"/>
          </a:p>
        </p:txBody>
      </p:sp>
      <p:sp>
        <p:nvSpPr>
          <p:cNvPr id="4" name="Slide Number Placeholder 3"/>
          <p:cNvSpPr>
            <a:spLocks noGrp="1"/>
          </p:cNvSpPr>
          <p:nvPr>
            <p:ph type="sldNum" sz="quarter" idx="10"/>
          </p:nvPr>
        </p:nvSpPr>
        <p:spPr/>
        <p:txBody>
          <a:bodyPr/>
          <a:lstStyle/>
          <a:p>
            <a:fld id="{3F567DF8-C9FA-43D7-A863-D08EFF2A54C4}" type="slidenum">
              <a:rPr lang="en-US" smtClean="0"/>
              <a:pPr/>
              <a:t>7</a:t>
            </a:fld>
            <a:endParaRPr lang="en-US"/>
          </a:p>
        </p:txBody>
      </p:sp>
    </p:spTree>
    <p:extLst>
      <p:ext uri="{BB962C8B-B14F-4D97-AF65-F5344CB8AC3E}">
        <p14:creationId xmlns:p14="http://schemas.microsoft.com/office/powerpoint/2010/main" val="4105495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need to test all of our promising cultivars for the</a:t>
            </a:r>
            <a:r>
              <a:rPr lang="en-US" baseline="0" dirty="0" smtClean="0"/>
              <a:t> ability to self pollinate.  We do this by caging individual trees with screen and placing bees within the screen. </a:t>
            </a:r>
            <a:endParaRPr lang="en-US" dirty="0"/>
          </a:p>
        </p:txBody>
      </p:sp>
      <p:sp>
        <p:nvSpPr>
          <p:cNvPr id="4" name="Slide Number Placeholder 3"/>
          <p:cNvSpPr>
            <a:spLocks noGrp="1"/>
          </p:cNvSpPr>
          <p:nvPr>
            <p:ph type="sldNum" sz="quarter" idx="10"/>
          </p:nvPr>
        </p:nvSpPr>
        <p:spPr/>
        <p:txBody>
          <a:bodyPr/>
          <a:lstStyle/>
          <a:p>
            <a:fld id="{3F567DF8-C9FA-43D7-A863-D08EFF2A54C4}" type="slidenum">
              <a:rPr lang="en-US" smtClean="0"/>
              <a:pPr/>
              <a:t>8</a:t>
            </a:fld>
            <a:endParaRPr lang="en-US"/>
          </a:p>
        </p:txBody>
      </p:sp>
    </p:spTree>
    <p:extLst>
      <p:ext uri="{BB962C8B-B14F-4D97-AF65-F5344CB8AC3E}">
        <p14:creationId xmlns:p14="http://schemas.microsoft.com/office/powerpoint/2010/main" val="3545473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6010F5-84E8-4427-A3EB-665A91B4C881}" type="slidenum">
              <a:rPr lang="en-US" smtClean="0"/>
              <a:t>19</a:t>
            </a:fld>
            <a:endParaRPr lang="en-US"/>
          </a:p>
        </p:txBody>
      </p:sp>
    </p:spTree>
    <p:extLst>
      <p:ext uri="{BB962C8B-B14F-4D97-AF65-F5344CB8AC3E}">
        <p14:creationId xmlns:p14="http://schemas.microsoft.com/office/powerpoint/2010/main" val="1792427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6010F5-84E8-4427-A3EB-665A91B4C881}" type="slidenum">
              <a:rPr lang="en-US" smtClean="0"/>
              <a:t>37</a:t>
            </a:fld>
            <a:endParaRPr lang="en-US"/>
          </a:p>
        </p:txBody>
      </p:sp>
    </p:spTree>
    <p:extLst>
      <p:ext uri="{BB962C8B-B14F-4D97-AF65-F5344CB8AC3E}">
        <p14:creationId xmlns:p14="http://schemas.microsoft.com/office/powerpoint/2010/main" val="2109829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6010F5-84E8-4427-A3EB-665A91B4C881}" type="slidenum">
              <a:rPr lang="en-US" smtClean="0"/>
              <a:t>38</a:t>
            </a:fld>
            <a:endParaRPr lang="en-US"/>
          </a:p>
        </p:txBody>
      </p:sp>
    </p:spTree>
    <p:extLst>
      <p:ext uri="{BB962C8B-B14F-4D97-AF65-F5344CB8AC3E}">
        <p14:creationId xmlns:p14="http://schemas.microsoft.com/office/powerpoint/2010/main" val="762792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6010F5-84E8-4427-A3EB-665A91B4C881}" type="slidenum">
              <a:rPr lang="en-US" smtClean="0"/>
              <a:t>50</a:t>
            </a:fld>
            <a:endParaRPr lang="en-US"/>
          </a:p>
        </p:txBody>
      </p:sp>
    </p:spTree>
    <p:extLst>
      <p:ext uri="{BB962C8B-B14F-4D97-AF65-F5344CB8AC3E}">
        <p14:creationId xmlns:p14="http://schemas.microsoft.com/office/powerpoint/2010/main" val="814780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72ED49-06D2-4051-8BF3-0D63A1E83837}" type="datetimeFigureOut">
              <a:rPr lang="en-US" smtClean="0"/>
              <a:t>10/29/2019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1FBF17-26F5-4BCB-A691-CAD2F49CE2BB}" type="slidenum">
              <a:rPr lang="en-US" smtClean="0"/>
              <a:t>‹#›</a:t>
            </a:fld>
            <a:endParaRPr lang="en-US"/>
          </a:p>
        </p:txBody>
      </p:sp>
    </p:spTree>
    <p:extLst>
      <p:ext uri="{BB962C8B-B14F-4D97-AF65-F5344CB8AC3E}">
        <p14:creationId xmlns:p14="http://schemas.microsoft.com/office/powerpoint/2010/main" val="1261391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72ED49-06D2-4051-8BF3-0D63A1E83837}" type="datetimeFigureOut">
              <a:rPr lang="en-US" smtClean="0"/>
              <a:t>10/29/2019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1FBF17-26F5-4BCB-A691-CAD2F49CE2BB}" type="slidenum">
              <a:rPr lang="en-US" smtClean="0"/>
              <a:t>‹#›</a:t>
            </a:fld>
            <a:endParaRPr lang="en-US"/>
          </a:p>
        </p:txBody>
      </p:sp>
    </p:spTree>
    <p:extLst>
      <p:ext uri="{BB962C8B-B14F-4D97-AF65-F5344CB8AC3E}">
        <p14:creationId xmlns:p14="http://schemas.microsoft.com/office/powerpoint/2010/main" val="762395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72ED49-06D2-4051-8BF3-0D63A1E83837}" type="datetimeFigureOut">
              <a:rPr lang="en-US" smtClean="0"/>
              <a:t>10/29/2019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1FBF17-26F5-4BCB-A691-CAD2F49CE2BB}" type="slidenum">
              <a:rPr lang="en-US" smtClean="0"/>
              <a:t>‹#›</a:t>
            </a:fld>
            <a:endParaRPr lang="en-US"/>
          </a:p>
        </p:txBody>
      </p:sp>
    </p:spTree>
    <p:extLst>
      <p:ext uri="{BB962C8B-B14F-4D97-AF65-F5344CB8AC3E}">
        <p14:creationId xmlns:p14="http://schemas.microsoft.com/office/powerpoint/2010/main" val="1223671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72ED49-06D2-4051-8BF3-0D63A1E83837}" type="datetimeFigureOut">
              <a:rPr lang="en-US" smtClean="0"/>
              <a:t>10/29/2019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1FBF17-26F5-4BCB-A691-CAD2F49CE2BB}" type="slidenum">
              <a:rPr lang="en-US" smtClean="0"/>
              <a:t>‹#›</a:t>
            </a:fld>
            <a:endParaRPr lang="en-US"/>
          </a:p>
        </p:txBody>
      </p:sp>
    </p:spTree>
    <p:extLst>
      <p:ext uri="{BB962C8B-B14F-4D97-AF65-F5344CB8AC3E}">
        <p14:creationId xmlns:p14="http://schemas.microsoft.com/office/powerpoint/2010/main" val="3433137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472ED49-06D2-4051-8BF3-0D63A1E83837}" type="datetimeFigureOut">
              <a:rPr lang="en-US" smtClean="0"/>
              <a:t>10/29/2019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1FBF17-26F5-4BCB-A691-CAD2F49CE2BB}" type="slidenum">
              <a:rPr lang="en-US" smtClean="0"/>
              <a:t>‹#›</a:t>
            </a:fld>
            <a:endParaRPr lang="en-US"/>
          </a:p>
        </p:txBody>
      </p:sp>
    </p:spTree>
    <p:extLst>
      <p:ext uri="{BB962C8B-B14F-4D97-AF65-F5344CB8AC3E}">
        <p14:creationId xmlns:p14="http://schemas.microsoft.com/office/powerpoint/2010/main" val="3527088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72ED49-06D2-4051-8BF3-0D63A1E83837}" type="datetimeFigureOut">
              <a:rPr lang="en-US" smtClean="0"/>
              <a:t>10/29/2019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1FBF17-26F5-4BCB-A691-CAD2F49CE2BB}" type="slidenum">
              <a:rPr lang="en-US" smtClean="0"/>
              <a:t>‹#›</a:t>
            </a:fld>
            <a:endParaRPr lang="en-US"/>
          </a:p>
        </p:txBody>
      </p:sp>
    </p:spTree>
    <p:extLst>
      <p:ext uri="{BB962C8B-B14F-4D97-AF65-F5344CB8AC3E}">
        <p14:creationId xmlns:p14="http://schemas.microsoft.com/office/powerpoint/2010/main" val="2748058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72ED49-06D2-4051-8BF3-0D63A1E83837}" type="datetimeFigureOut">
              <a:rPr lang="en-US" smtClean="0"/>
              <a:t>10/29/2019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1FBF17-26F5-4BCB-A691-CAD2F49CE2BB}" type="slidenum">
              <a:rPr lang="en-US" smtClean="0"/>
              <a:t>‹#›</a:t>
            </a:fld>
            <a:endParaRPr lang="en-US"/>
          </a:p>
        </p:txBody>
      </p:sp>
    </p:spTree>
    <p:extLst>
      <p:ext uri="{BB962C8B-B14F-4D97-AF65-F5344CB8AC3E}">
        <p14:creationId xmlns:p14="http://schemas.microsoft.com/office/powerpoint/2010/main" val="4025378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72ED49-06D2-4051-8BF3-0D63A1E83837}" type="datetimeFigureOut">
              <a:rPr lang="en-US" smtClean="0"/>
              <a:t>10/29/2019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1FBF17-26F5-4BCB-A691-CAD2F49CE2BB}" type="slidenum">
              <a:rPr lang="en-US" smtClean="0"/>
              <a:t>‹#›</a:t>
            </a:fld>
            <a:endParaRPr lang="en-US"/>
          </a:p>
        </p:txBody>
      </p:sp>
    </p:spTree>
    <p:extLst>
      <p:ext uri="{BB962C8B-B14F-4D97-AF65-F5344CB8AC3E}">
        <p14:creationId xmlns:p14="http://schemas.microsoft.com/office/powerpoint/2010/main" val="310972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72ED49-06D2-4051-8BF3-0D63A1E83837}" type="datetimeFigureOut">
              <a:rPr lang="en-US" smtClean="0"/>
              <a:t>10/29/2019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1FBF17-26F5-4BCB-A691-CAD2F49CE2BB}" type="slidenum">
              <a:rPr lang="en-US" smtClean="0"/>
              <a:t>‹#›</a:t>
            </a:fld>
            <a:endParaRPr lang="en-US"/>
          </a:p>
        </p:txBody>
      </p:sp>
    </p:spTree>
    <p:extLst>
      <p:ext uri="{BB962C8B-B14F-4D97-AF65-F5344CB8AC3E}">
        <p14:creationId xmlns:p14="http://schemas.microsoft.com/office/powerpoint/2010/main" val="1352953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3472ED49-06D2-4051-8BF3-0D63A1E83837}" type="datetimeFigureOut">
              <a:rPr lang="en-US" smtClean="0"/>
              <a:t>10/29/2019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1FBF17-26F5-4BCB-A691-CAD2F49CE2BB}" type="slidenum">
              <a:rPr lang="en-US" smtClean="0"/>
              <a:t>‹#›</a:t>
            </a:fld>
            <a:endParaRPr lang="en-US"/>
          </a:p>
        </p:txBody>
      </p:sp>
    </p:spTree>
    <p:extLst>
      <p:ext uri="{BB962C8B-B14F-4D97-AF65-F5344CB8AC3E}">
        <p14:creationId xmlns:p14="http://schemas.microsoft.com/office/powerpoint/2010/main" val="4076309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3472ED49-06D2-4051-8BF3-0D63A1E83837}" type="datetimeFigureOut">
              <a:rPr lang="en-US" smtClean="0"/>
              <a:t>10/29/2019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1FBF17-26F5-4BCB-A691-CAD2F49CE2BB}" type="slidenum">
              <a:rPr lang="en-US" smtClean="0"/>
              <a:t>‹#›</a:t>
            </a:fld>
            <a:endParaRPr lang="en-US"/>
          </a:p>
        </p:txBody>
      </p:sp>
    </p:spTree>
    <p:extLst>
      <p:ext uri="{BB962C8B-B14F-4D97-AF65-F5344CB8AC3E}">
        <p14:creationId xmlns:p14="http://schemas.microsoft.com/office/powerpoint/2010/main" val="1977331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472ED49-06D2-4051-8BF3-0D63A1E83837}" type="datetimeFigureOut">
              <a:rPr lang="en-US" smtClean="0"/>
              <a:t>10/29/2019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01FBF17-26F5-4BCB-A691-CAD2F49CE2BB}" type="slidenum">
              <a:rPr lang="en-US" smtClean="0"/>
              <a:t>‹#›</a:t>
            </a:fld>
            <a:endParaRPr lang="en-US"/>
          </a:p>
        </p:txBody>
      </p:sp>
    </p:spTree>
    <p:extLst>
      <p:ext uri="{BB962C8B-B14F-4D97-AF65-F5344CB8AC3E}">
        <p14:creationId xmlns:p14="http://schemas.microsoft.com/office/powerpoint/2010/main" val="292988797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jp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wmf"/><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jpeg"/></Relationships>
</file>

<file path=ppt/slides/_rels/slide3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7.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6.JPG"/><Relationship Id="rId5" Type="http://schemas.microsoft.com/office/2007/relationships/hdphoto" Target="../media/hdphoto1.wdp"/><Relationship Id="rId4" Type="http://schemas.openxmlformats.org/officeDocument/2006/relationships/image" Target="../media/image75.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hyperlink" Target="mailto:tmdejong@ucdavis.edu" TargetMode="External"/><Relationship Id="rId3" Type="http://schemas.openxmlformats.org/officeDocument/2006/relationships/image" Target="../media/image81.jpeg"/><Relationship Id="rId7" Type="http://schemas.openxmlformats.org/officeDocument/2006/relationships/hyperlink" Target="mailto:scastro@ucdavis.edu"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6.xml.rels><?xml version="1.0" encoding="UTF-8" standalone="yes"?>
<Relationships xmlns="http://schemas.openxmlformats.org/package/2006/relationships"><Relationship Id="rId3" Type="http://schemas.openxmlformats.org/officeDocument/2006/relationships/image" Target="../media/image12.wmf"/><Relationship Id="rId7"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sbradley\AppData\Local\Microsoft\Windows\Temporary Internet Files\Content.Outlook\RQSAXHB4\photo (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99508" y="-304800"/>
            <a:ext cx="9220200" cy="6915150"/>
          </a:xfrm>
          <a:prstGeom prst="rect">
            <a:avLst/>
          </a:prstGeom>
          <a:extLst/>
        </p:spPr>
      </p:pic>
      <p:sp>
        <p:nvSpPr>
          <p:cNvPr id="4" name="TextBox 3"/>
          <p:cNvSpPr txBox="1"/>
          <p:nvPr/>
        </p:nvSpPr>
        <p:spPr>
          <a:xfrm>
            <a:off x="685800" y="1638162"/>
            <a:ext cx="7848600" cy="584775"/>
          </a:xfrm>
          <a:prstGeom prst="rect">
            <a:avLst/>
          </a:prstGeom>
          <a:solidFill>
            <a:srgbClr val="7030A0">
              <a:alpha val="45000"/>
            </a:srgbClr>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3200" dirty="0" smtClean="0">
                <a:solidFill>
                  <a:schemeClr val="bg1"/>
                </a:solidFill>
                <a:effectLst>
                  <a:outerShdw blurRad="38100" dist="38100" dir="2700000" algn="tl">
                    <a:srgbClr val="000000">
                      <a:alpha val="43137"/>
                    </a:srgbClr>
                  </a:outerShdw>
                </a:effectLst>
                <a:latin typeface="Arial Black" panose="020B0A04020102020204" pitchFamily="34" charset="0"/>
              </a:rPr>
              <a:t>Breeding Superior Prune Cultivars</a:t>
            </a:r>
            <a:endParaRPr lang="en-US" sz="3200"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5" name="TextBox 4"/>
          <p:cNvSpPr txBox="1"/>
          <p:nvPr/>
        </p:nvSpPr>
        <p:spPr>
          <a:xfrm>
            <a:off x="2034092" y="4191000"/>
            <a:ext cx="4953000" cy="1015663"/>
          </a:xfrm>
          <a:prstGeom prst="rect">
            <a:avLst/>
          </a:prstGeom>
          <a:solidFill>
            <a:srgbClr val="7030A0">
              <a:alpha val="45000"/>
            </a:srgbClr>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000" dirty="0" smtClean="0">
                <a:solidFill>
                  <a:schemeClr val="bg1"/>
                </a:solidFill>
                <a:effectLst>
                  <a:outerShdw blurRad="38100" dist="38100" dir="2700000" algn="tl">
                    <a:srgbClr val="000000">
                      <a:alpha val="43137"/>
                    </a:srgbClr>
                  </a:outerShdw>
                </a:effectLst>
                <a:latin typeface="Arial Black" panose="020B0A04020102020204" pitchFamily="34" charset="0"/>
              </a:rPr>
              <a:t>Ted DeJong</a:t>
            </a:r>
          </a:p>
          <a:p>
            <a:pPr algn="ctr"/>
            <a:r>
              <a:rPr lang="en-US" sz="2000" dirty="0" smtClean="0">
                <a:solidFill>
                  <a:schemeClr val="bg1"/>
                </a:solidFill>
                <a:effectLst>
                  <a:outerShdw blurRad="38100" dist="38100" dir="2700000" algn="tl">
                    <a:srgbClr val="000000">
                      <a:alpha val="43137"/>
                    </a:srgbClr>
                  </a:outerShdw>
                </a:effectLst>
                <a:latin typeface="Arial Black" panose="020B0A04020102020204" pitchFamily="34" charset="0"/>
              </a:rPr>
              <a:t>Professor, Emeritus</a:t>
            </a:r>
          </a:p>
          <a:p>
            <a:pPr algn="ctr"/>
            <a:r>
              <a:rPr lang="en-US" sz="2000" dirty="0" smtClean="0">
                <a:solidFill>
                  <a:schemeClr val="bg1"/>
                </a:solidFill>
                <a:effectLst>
                  <a:outerShdw blurRad="38100" dist="38100" dir="2700000" algn="tl">
                    <a:srgbClr val="000000">
                      <a:alpha val="43137"/>
                    </a:srgbClr>
                  </a:outerShdw>
                </a:effectLst>
                <a:latin typeface="Arial Black" panose="020B0A04020102020204" pitchFamily="34" charset="0"/>
              </a:rPr>
              <a:t>University California, Davis</a:t>
            </a:r>
            <a:endParaRPr lang="en-US" sz="2000"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2651215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solidFill>
                  <a:schemeClr val="tx2">
                    <a:lumMod val="50000"/>
                  </a:schemeClr>
                </a:solidFill>
              </a:rPr>
              <a:t>Selection Block Evaluations</a:t>
            </a:r>
            <a:endParaRPr lang="en-US" sz="4400" dirty="0">
              <a:solidFill>
                <a:schemeClr val="tx2">
                  <a:lumMod val="50000"/>
                </a:schemeClr>
              </a:solidFill>
            </a:endParaRPr>
          </a:p>
        </p:txBody>
      </p:sp>
      <p:sp>
        <p:nvSpPr>
          <p:cNvPr id="3" name="Content Placeholder 2"/>
          <p:cNvSpPr>
            <a:spLocks noGrp="1"/>
          </p:cNvSpPr>
          <p:nvPr>
            <p:ph idx="1"/>
          </p:nvPr>
        </p:nvSpPr>
        <p:spPr>
          <a:xfrm>
            <a:off x="1066800" y="1447800"/>
            <a:ext cx="7315200" cy="4525963"/>
          </a:xfrm>
        </p:spPr>
        <p:txBody>
          <a:bodyPr>
            <a:normAutofit lnSpcReduction="10000"/>
          </a:bodyPr>
          <a:lstStyle/>
          <a:p>
            <a:r>
              <a:rPr lang="en-US" dirty="0" smtClean="0">
                <a:solidFill>
                  <a:schemeClr val="tx2">
                    <a:lumMod val="50000"/>
                  </a:schemeClr>
                </a:solidFill>
              </a:rPr>
              <a:t>Bloom date</a:t>
            </a:r>
          </a:p>
          <a:p>
            <a:r>
              <a:rPr lang="en-US" dirty="0" smtClean="0">
                <a:solidFill>
                  <a:schemeClr val="tx2">
                    <a:lumMod val="50000"/>
                  </a:schemeClr>
                </a:solidFill>
              </a:rPr>
              <a:t>Harvest date</a:t>
            </a:r>
          </a:p>
          <a:p>
            <a:r>
              <a:rPr lang="en-US" dirty="0" smtClean="0">
                <a:solidFill>
                  <a:schemeClr val="tx2">
                    <a:lumMod val="50000"/>
                  </a:schemeClr>
                </a:solidFill>
              </a:rPr>
              <a:t>Tree Structure</a:t>
            </a:r>
          </a:p>
          <a:p>
            <a:r>
              <a:rPr lang="en-US" dirty="0" smtClean="0">
                <a:solidFill>
                  <a:schemeClr val="tx2">
                    <a:lumMod val="50000"/>
                  </a:schemeClr>
                </a:solidFill>
              </a:rPr>
              <a:t>Fresh Fruit Attributes</a:t>
            </a:r>
          </a:p>
          <a:p>
            <a:pPr lvl="1"/>
            <a:r>
              <a:rPr lang="en-US" dirty="0">
                <a:solidFill>
                  <a:schemeClr val="tx2">
                    <a:lumMod val="50000"/>
                  </a:schemeClr>
                </a:solidFill>
              </a:rPr>
              <a:t>Flavor</a:t>
            </a:r>
          </a:p>
          <a:p>
            <a:pPr lvl="1"/>
            <a:r>
              <a:rPr lang="en-US" dirty="0">
                <a:solidFill>
                  <a:schemeClr val="tx2">
                    <a:lumMod val="50000"/>
                  </a:schemeClr>
                </a:solidFill>
              </a:rPr>
              <a:t>% soluble solids (sugar content)</a:t>
            </a:r>
          </a:p>
          <a:p>
            <a:pPr lvl="1"/>
            <a:r>
              <a:rPr lang="en-US" dirty="0" err="1">
                <a:solidFill>
                  <a:schemeClr val="tx2">
                    <a:lumMod val="50000"/>
                  </a:schemeClr>
                </a:solidFill>
              </a:rPr>
              <a:t>Juicyness</a:t>
            </a:r>
            <a:endParaRPr lang="en-US" dirty="0">
              <a:solidFill>
                <a:schemeClr val="tx2">
                  <a:lumMod val="50000"/>
                </a:schemeClr>
              </a:solidFill>
            </a:endParaRPr>
          </a:p>
          <a:p>
            <a:pPr lvl="1"/>
            <a:r>
              <a:rPr lang="en-US" dirty="0">
                <a:solidFill>
                  <a:schemeClr val="tx2">
                    <a:lumMod val="50000"/>
                  </a:schemeClr>
                </a:solidFill>
              </a:rPr>
              <a:t>Pit size and tightness (freestone or clingstone)</a:t>
            </a:r>
          </a:p>
          <a:p>
            <a:pPr lvl="1"/>
            <a:r>
              <a:rPr lang="en-US" dirty="0">
                <a:solidFill>
                  <a:schemeClr val="tx2">
                    <a:lumMod val="50000"/>
                  </a:schemeClr>
                </a:solidFill>
              </a:rPr>
              <a:t>Skin toughness</a:t>
            </a:r>
          </a:p>
          <a:p>
            <a:pPr lvl="1"/>
            <a:r>
              <a:rPr lang="en-US" dirty="0">
                <a:solidFill>
                  <a:schemeClr val="tx2">
                    <a:lumMod val="50000"/>
                  </a:schemeClr>
                </a:solidFill>
              </a:rPr>
              <a:t>Flesh density</a:t>
            </a:r>
          </a:p>
          <a:p>
            <a:r>
              <a:rPr lang="en-US" dirty="0" smtClean="0">
                <a:solidFill>
                  <a:schemeClr val="tx2">
                    <a:lumMod val="50000"/>
                  </a:schemeClr>
                </a:solidFill>
              </a:rPr>
              <a:t>Dried Attributes</a:t>
            </a:r>
          </a:p>
          <a:p>
            <a:pPr lvl="1"/>
            <a:r>
              <a:rPr lang="en-US" sz="1800" dirty="0" smtClean="0">
                <a:solidFill>
                  <a:schemeClr val="tx2">
                    <a:lumMod val="50000"/>
                  </a:schemeClr>
                </a:solidFill>
              </a:rPr>
              <a:t>Dry away ratio (fresh/dry weight ratio)</a:t>
            </a:r>
          </a:p>
          <a:p>
            <a:pPr lvl="1"/>
            <a:r>
              <a:rPr lang="en-US" sz="1800" dirty="0" smtClean="0">
                <a:solidFill>
                  <a:schemeClr val="tx2">
                    <a:lumMod val="50000"/>
                  </a:schemeClr>
                </a:solidFill>
              </a:rPr>
              <a:t>Process-ability</a:t>
            </a:r>
          </a:p>
          <a:p>
            <a:pPr lvl="1"/>
            <a:r>
              <a:rPr lang="en-US" sz="1800" dirty="0" smtClean="0">
                <a:solidFill>
                  <a:schemeClr val="tx2">
                    <a:lumMod val="50000"/>
                  </a:schemeClr>
                </a:solidFill>
              </a:rPr>
              <a:t>Look &amp; taste </a:t>
            </a:r>
          </a:p>
          <a:p>
            <a:pPr lvl="1"/>
            <a:r>
              <a:rPr lang="en-US" dirty="0" smtClean="0">
                <a:solidFill>
                  <a:schemeClr val="tx2">
                    <a:lumMod val="50000"/>
                  </a:schemeClr>
                </a:solidFill>
              </a:rPr>
              <a:t>Flesh and skin durability</a:t>
            </a:r>
            <a:endParaRPr lang="en-US" sz="1800" dirty="0" smtClean="0">
              <a:solidFill>
                <a:schemeClr val="tx2">
                  <a:lumMod val="50000"/>
                </a:schemeClr>
              </a:solidFill>
            </a:endParaRPr>
          </a:p>
          <a:p>
            <a:pPr marL="457200" lvl="1" indent="0">
              <a:buNone/>
            </a:pPr>
            <a:endParaRPr lang="en-US" dirty="0">
              <a:solidFill>
                <a:schemeClr val="tx2">
                  <a:lumMod val="50000"/>
                </a:schemeClr>
              </a:solidFill>
            </a:endParaRPr>
          </a:p>
        </p:txBody>
      </p:sp>
      <p:pic>
        <p:nvPicPr>
          <p:cNvPr id="4" name="Picture 3" descr="C:\Users\sbradley\AppData\Local\Microsoft\Windows\Temporary Internet Files\Content.IE5\XXE32ZOQ\MC900122507[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759350">
            <a:off x="6832221" y="158139"/>
            <a:ext cx="2041305" cy="1293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4123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FacultyData\DEJONG\DEJONGShared\Sarah\Pictures\2017\IMG_503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68800" y="76200"/>
            <a:ext cx="4775200" cy="3581400"/>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2"/>
          <p:cNvSpPr txBox="1">
            <a:spLocks noGrp="1"/>
          </p:cNvSpPr>
          <p:nvPr>
            <p:ph type="title"/>
          </p:nvPr>
        </p:nvSpPr>
        <p:spPr>
          <a:xfrm>
            <a:off x="457200" y="741893"/>
            <a:ext cx="3911600" cy="507831"/>
          </a:xfrm>
          <a:prstGeom prst="rect">
            <a:avLst/>
          </a:prstGeom>
          <a:solidFill>
            <a:schemeClr val="bg1">
              <a:alpha val="52000"/>
            </a:schemeClr>
          </a:solidFill>
        </p:spPr>
        <p:txBody>
          <a:bodyPr vert="horz" wrap="square" lIns="0" tIns="0" rIns="0" bIns="0" rtlCol="0">
            <a:spAutoFit/>
          </a:bodyPr>
          <a:lstStyle/>
          <a:p>
            <a:pPr marL="12700">
              <a:lnSpc>
                <a:spcPct val="100000"/>
              </a:lnSpc>
            </a:pPr>
            <a:r>
              <a:rPr spc="-20" dirty="0">
                <a:solidFill>
                  <a:schemeClr val="tx1"/>
                </a:solidFill>
                <a:latin typeface="+mn-lt"/>
              </a:rPr>
              <a:t>Program</a:t>
            </a:r>
            <a:r>
              <a:rPr spc="-105" dirty="0">
                <a:solidFill>
                  <a:schemeClr val="tx1"/>
                </a:solidFill>
                <a:latin typeface="+mn-lt"/>
              </a:rPr>
              <a:t> </a:t>
            </a:r>
            <a:r>
              <a:rPr spc="-20" dirty="0">
                <a:solidFill>
                  <a:schemeClr val="tx1"/>
                </a:solidFill>
                <a:latin typeface="+mn-lt"/>
              </a:rPr>
              <a:t>Inventory</a:t>
            </a:r>
          </a:p>
        </p:txBody>
      </p:sp>
      <p:graphicFrame>
        <p:nvGraphicFramePr>
          <p:cNvPr id="3" name="Table 2"/>
          <p:cNvGraphicFramePr>
            <a:graphicFrameLocks noGrp="1"/>
          </p:cNvGraphicFramePr>
          <p:nvPr>
            <p:extLst>
              <p:ext uri="{D42A27DB-BD31-4B8C-83A1-F6EECF244321}">
                <p14:modId xmlns:p14="http://schemas.microsoft.com/office/powerpoint/2010/main" val="3465902224"/>
              </p:ext>
            </p:extLst>
          </p:nvPr>
        </p:nvGraphicFramePr>
        <p:xfrm>
          <a:off x="152400" y="1752600"/>
          <a:ext cx="5638800" cy="2209802"/>
        </p:xfrm>
        <a:graphic>
          <a:graphicData uri="http://schemas.openxmlformats.org/drawingml/2006/table">
            <a:tbl>
              <a:tblPr firstRow="1" firstCol="1" bandRow="1">
                <a:tableStyleId>{5C22544A-7EE6-4342-B048-85BDC9FD1C3A}</a:tableStyleId>
              </a:tblPr>
              <a:tblGrid>
                <a:gridCol w="902208">
                  <a:extLst>
                    <a:ext uri="{9D8B030D-6E8A-4147-A177-3AD203B41FA5}">
                      <a16:colId xmlns:a16="http://schemas.microsoft.com/office/drawing/2014/main" xmlns="" val="20000"/>
                    </a:ext>
                  </a:extLst>
                </a:gridCol>
                <a:gridCol w="664125">
                  <a:extLst>
                    <a:ext uri="{9D8B030D-6E8A-4147-A177-3AD203B41FA5}">
                      <a16:colId xmlns:a16="http://schemas.microsoft.com/office/drawing/2014/main" xmlns="" val="20001"/>
                    </a:ext>
                  </a:extLst>
                </a:gridCol>
                <a:gridCol w="1174750">
                  <a:extLst>
                    <a:ext uri="{9D8B030D-6E8A-4147-A177-3AD203B41FA5}">
                      <a16:colId xmlns:a16="http://schemas.microsoft.com/office/drawing/2014/main" xmlns="" val="20002"/>
                    </a:ext>
                  </a:extLst>
                </a:gridCol>
                <a:gridCol w="1409700">
                  <a:extLst>
                    <a:ext uri="{9D8B030D-6E8A-4147-A177-3AD203B41FA5}">
                      <a16:colId xmlns:a16="http://schemas.microsoft.com/office/drawing/2014/main" xmlns="" val="20003"/>
                    </a:ext>
                  </a:extLst>
                </a:gridCol>
                <a:gridCol w="1488017">
                  <a:extLst>
                    <a:ext uri="{9D8B030D-6E8A-4147-A177-3AD203B41FA5}">
                      <a16:colId xmlns:a16="http://schemas.microsoft.com/office/drawing/2014/main" xmlns="" val="20004"/>
                    </a:ext>
                  </a:extLst>
                </a:gridCol>
              </a:tblGrid>
              <a:tr h="813854">
                <a:tc>
                  <a:txBody>
                    <a:bodyPr/>
                    <a:lstStyle/>
                    <a:p>
                      <a:pPr marL="0" marR="0" algn="ctr">
                        <a:spcBef>
                          <a:spcPts val="0"/>
                        </a:spcBef>
                        <a:spcAft>
                          <a:spcPts val="0"/>
                        </a:spcAft>
                      </a:pPr>
                      <a:r>
                        <a:rPr lang="en-US" sz="1400" dirty="0">
                          <a:solidFill>
                            <a:schemeClr val="tx1"/>
                          </a:solidFill>
                          <a:effectLst/>
                        </a:rPr>
                        <a:t>Block</a:t>
                      </a:r>
                      <a:endParaRPr lang="en-US" sz="1600" dirty="0">
                        <a:solidFill>
                          <a:schemeClr val="tx1"/>
                        </a:solidFill>
                        <a:effectLst/>
                        <a:latin typeface="Times New Roman"/>
                        <a:ea typeface="Times New Roman"/>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dirty="0">
                          <a:solidFill>
                            <a:schemeClr val="tx1"/>
                          </a:solidFill>
                          <a:effectLst/>
                        </a:rPr>
                        <a:t>Acres</a:t>
                      </a:r>
                      <a:endParaRPr lang="en-US" sz="1600" dirty="0">
                        <a:solidFill>
                          <a:schemeClr val="tx1"/>
                        </a:solidFill>
                        <a:effectLst/>
                        <a:latin typeface="Times New Roman"/>
                        <a:ea typeface="Times New Roman"/>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dirty="0">
                          <a:solidFill>
                            <a:schemeClr val="tx1"/>
                          </a:solidFill>
                          <a:effectLst/>
                        </a:rPr>
                        <a:t>Year Planted </a:t>
                      </a:r>
                      <a:endParaRPr lang="en-US" sz="1600" dirty="0">
                        <a:solidFill>
                          <a:schemeClr val="tx1"/>
                        </a:solidFill>
                        <a:effectLst/>
                        <a:latin typeface="Times New Roman"/>
                        <a:ea typeface="Times New Roman"/>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dirty="0">
                          <a:solidFill>
                            <a:schemeClr val="tx1"/>
                          </a:solidFill>
                          <a:effectLst/>
                        </a:rPr>
                        <a:t>Seedlings Planted </a:t>
                      </a:r>
                      <a:endParaRPr lang="en-US" sz="1600" dirty="0">
                        <a:solidFill>
                          <a:schemeClr val="tx1"/>
                        </a:solidFill>
                        <a:effectLst/>
                        <a:latin typeface="Times New Roman"/>
                        <a:ea typeface="Times New Roman"/>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dirty="0">
                          <a:solidFill>
                            <a:schemeClr val="tx1"/>
                          </a:solidFill>
                          <a:effectLst/>
                        </a:rPr>
                        <a:t>Seedlings Remaining</a:t>
                      </a:r>
                      <a:endParaRPr lang="en-US" sz="1600" dirty="0">
                        <a:solidFill>
                          <a:schemeClr val="tx1"/>
                        </a:solidFill>
                        <a:effectLst/>
                        <a:latin typeface="Times New Roman"/>
                        <a:ea typeface="Times New Roman"/>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294558">
                <a:tc>
                  <a:txBody>
                    <a:bodyPr/>
                    <a:lstStyle/>
                    <a:p>
                      <a:pPr marL="0" marR="0" algn="ctr">
                        <a:spcBef>
                          <a:spcPts val="0"/>
                        </a:spcBef>
                        <a:spcAft>
                          <a:spcPts val="0"/>
                        </a:spcAft>
                      </a:pPr>
                      <a:r>
                        <a:rPr lang="en-US" sz="1400">
                          <a:solidFill>
                            <a:schemeClr val="tx1"/>
                          </a:solidFill>
                          <a:effectLst/>
                        </a:rPr>
                        <a:t>I</a:t>
                      </a:r>
                      <a:endParaRPr lang="en-US" sz="1600">
                        <a:solidFill>
                          <a:schemeClr val="tx1"/>
                        </a:solidFill>
                        <a:effectLst/>
                        <a:latin typeface="Times New Roman"/>
                        <a:ea typeface="Times New Roman"/>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marL="0" marR="0" algn="ctr">
                        <a:spcBef>
                          <a:spcPts val="0"/>
                        </a:spcBef>
                        <a:spcAft>
                          <a:spcPts val="0"/>
                        </a:spcAft>
                      </a:pPr>
                      <a:r>
                        <a:rPr lang="en-US" sz="1400">
                          <a:solidFill>
                            <a:schemeClr val="tx1"/>
                          </a:solidFill>
                          <a:effectLst/>
                        </a:rPr>
                        <a:t>3</a:t>
                      </a:r>
                      <a:endParaRPr lang="en-US" sz="1600">
                        <a:solidFill>
                          <a:schemeClr val="tx1"/>
                        </a:solidFill>
                        <a:effectLst/>
                        <a:latin typeface="Times New Roman"/>
                        <a:ea typeface="Times New Roman"/>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marL="0" marR="0" algn="ctr">
                        <a:spcBef>
                          <a:spcPts val="0"/>
                        </a:spcBef>
                        <a:spcAft>
                          <a:spcPts val="0"/>
                        </a:spcAft>
                      </a:pPr>
                      <a:r>
                        <a:rPr lang="en-US" sz="1400">
                          <a:solidFill>
                            <a:schemeClr val="tx1"/>
                          </a:solidFill>
                          <a:effectLst/>
                        </a:rPr>
                        <a:t>2008-2012</a:t>
                      </a:r>
                      <a:endParaRPr lang="en-US" sz="1600">
                        <a:solidFill>
                          <a:schemeClr val="tx1"/>
                        </a:solidFill>
                        <a:effectLst/>
                        <a:latin typeface="Times New Roman"/>
                        <a:ea typeface="Times New Roman"/>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marL="0" marR="0" algn="ctr">
                        <a:spcBef>
                          <a:spcPts val="0"/>
                        </a:spcBef>
                        <a:spcAft>
                          <a:spcPts val="0"/>
                        </a:spcAft>
                      </a:pPr>
                      <a:r>
                        <a:rPr lang="en-US" sz="1400">
                          <a:solidFill>
                            <a:schemeClr val="tx1"/>
                          </a:solidFill>
                          <a:effectLst/>
                        </a:rPr>
                        <a:t>2,656</a:t>
                      </a:r>
                      <a:endParaRPr lang="en-US" sz="1600">
                        <a:solidFill>
                          <a:schemeClr val="tx1"/>
                        </a:solidFill>
                        <a:effectLst/>
                        <a:latin typeface="Times New Roman"/>
                        <a:ea typeface="Times New Roman"/>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marL="0" marR="0" algn="ctr">
                        <a:spcBef>
                          <a:spcPts val="0"/>
                        </a:spcBef>
                        <a:spcAft>
                          <a:spcPts val="0"/>
                        </a:spcAft>
                      </a:pPr>
                      <a:r>
                        <a:rPr lang="en-US" sz="1400">
                          <a:solidFill>
                            <a:schemeClr val="tx1"/>
                          </a:solidFill>
                          <a:effectLst/>
                        </a:rPr>
                        <a:t>650</a:t>
                      </a:r>
                      <a:endParaRPr lang="en-US" sz="1600">
                        <a:solidFill>
                          <a:schemeClr val="tx1"/>
                        </a:solidFill>
                        <a:effectLst/>
                        <a:latin typeface="Times New Roman"/>
                        <a:ea typeface="Times New Roman"/>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xmlns="" val="10001"/>
                  </a:ext>
                </a:extLst>
              </a:tr>
              <a:tr h="294558">
                <a:tc>
                  <a:txBody>
                    <a:bodyPr/>
                    <a:lstStyle/>
                    <a:p>
                      <a:pPr marL="0" marR="0" algn="ctr">
                        <a:spcBef>
                          <a:spcPts val="0"/>
                        </a:spcBef>
                        <a:spcAft>
                          <a:spcPts val="0"/>
                        </a:spcAft>
                      </a:pPr>
                      <a:r>
                        <a:rPr lang="en-US" sz="1400" dirty="0">
                          <a:solidFill>
                            <a:schemeClr val="tx1"/>
                          </a:solidFill>
                          <a:effectLst/>
                        </a:rPr>
                        <a:t>J</a:t>
                      </a:r>
                      <a:endParaRPr lang="en-US" sz="1600" dirty="0">
                        <a:solidFill>
                          <a:schemeClr val="tx1"/>
                        </a:solidFill>
                        <a:effectLst/>
                        <a:latin typeface="Times New Roman"/>
                        <a:ea typeface="Times New Roman"/>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dirty="0">
                          <a:solidFill>
                            <a:schemeClr val="tx1"/>
                          </a:solidFill>
                          <a:effectLst/>
                        </a:rPr>
                        <a:t>4</a:t>
                      </a:r>
                      <a:endParaRPr lang="en-US" sz="1600" dirty="0">
                        <a:solidFill>
                          <a:schemeClr val="tx1"/>
                        </a:solidFill>
                        <a:effectLst/>
                        <a:latin typeface="Times New Roman"/>
                        <a:ea typeface="Times New Roman"/>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dirty="0">
                          <a:solidFill>
                            <a:schemeClr val="tx1"/>
                          </a:solidFill>
                          <a:effectLst/>
                        </a:rPr>
                        <a:t>2013-cont.</a:t>
                      </a:r>
                      <a:endParaRPr lang="en-US" sz="1600" dirty="0">
                        <a:solidFill>
                          <a:schemeClr val="tx1"/>
                        </a:solidFill>
                        <a:effectLst/>
                        <a:latin typeface="Times New Roman"/>
                        <a:ea typeface="Times New Roman"/>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dirty="0">
                          <a:solidFill>
                            <a:schemeClr val="tx1"/>
                          </a:solidFill>
                          <a:effectLst/>
                        </a:rPr>
                        <a:t>5,022</a:t>
                      </a:r>
                      <a:endParaRPr lang="en-US" sz="1600" dirty="0">
                        <a:solidFill>
                          <a:schemeClr val="tx1"/>
                        </a:solidFill>
                        <a:effectLst/>
                        <a:latin typeface="Times New Roman"/>
                        <a:ea typeface="Times New Roman"/>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dirty="0">
                          <a:solidFill>
                            <a:schemeClr val="tx1"/>
                          </a:solidFill>
                          <a:effectLst/>
                        </a:rPr>
                        <a:t>3,371</a:t>
                      </a:r>
                      <a:endParaRPr lang="en-US" sz="1600" dirty="0">
                        <a:solidFill>
                          <a:schemeClr val="tx1"/>
                        </a:solidFill>
                        <a:effectLst/>
                        <a:latin typeface="Times New Roman"/>
                        <a:ea typeface="Times New Roman"/>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294558">
                <a:tc>
                  <a:txBody>
                    <a:bodyPr/>
                    <a:lstStyle/>
                    <a:p>
                      <a:pPr marL="0" marR="0" algn="ctr">
                        <a:spcBef>
                          <a:spcPts val="0"/>
                        </a:spcBef>
                        <a:spcAft>
                          <a:spcPts val="0"/>
                        </a:spcAft>
                      </a:pPr>
                      <a:r>
                        <a:rPr lang="en-US" sz="1400" dirty="0">
                          <a:solidFill>
                            <a:schemeClr val="tx1"/>
                          </a:solidFill>
                          <a:effectLst/>
                        </a:rPr>
                        <a:t>Seeds</a:t>
                      </a:r>
                      <a:endParaRPr lang="en-US" sz="1600" dirty="0">
                        <a:solidFill>
                          <a:schemeClr val="tx1"/>
                        </a:solidFill>
                        <a:effectLst/>
                        <a:latin typeface="Times New Roman"/>
                        <a:ea typeface="Times New Roman"/>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marL="0" marR="0" algn="ctr">
                        <a:spcBef>
                          <a:spcPts val="0"/>
                        </a:spcBef>
                        <a:spcAft>
                          <a:spcPts val="0"/>
                        </a:spcAft>
                      </a:pPr>
                      <a:r>
                        <a:rPr lang="en-US" sz="1400">
                          <a:solidFill>
                            <a:schemeClr val="tx1"/>
                          </a:solidFill>
                          <a:effectLst/>
                        </a:rPr>
                        <a:t> </a:t>
                      </a:r>
                      <a:endParaRPr lang="en-US" sz="1600">
                        <a:solidFill>
                          <a:schemeClr val="tx1"/>
                        </a:solidFill>
                        <a:effectLst/>
                        <a:latin typeface="Times New Roman"/>
                        <a:ea typeface="Times New Roman"/>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marL="0" marR="0" algn="ctr">
                        <a:spcBef>
                          <a:spcPts val="0"/>
                        </a:spcBef>
                        <a:spcAft>
                          <a:spcPts val="0"/>
                        </a:spcAft>
                      </a:pPr>
                      <a:r>
                        <a:rPr lang="en-US" sz="1400" dirty="0">
                          <a:solidFill>
                            <a:schemeClr val="tx1"/>
                          </a:solidFill>
                          <a:effectLst/>
                        </a:rPr>
                        <a:t>2016</a:t>
                      </a:r>
                      <a:endParaRPr lang="en-US" sz="1600" dirty="0">
                        <a:solidFill>
                          <a:schemeClr val="tx1"/>
                        </a:solidFill>
                        <a:effectLst/>
                        <a:latin typeface="Times New Roman"/>
                        <a:ea typeface="Times New Roman"/>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marL="0" marR="0" algn="ctr">
                        <a:spcBef>
                          <a:spcPts val="0"/>
                        </a:spcBef>
                        <a:spcAft>
                          <a:spcPts val="0"/>
                        </a:spcAft>
                      </a:pPr>
                      <a:r>
                        <a:rPr lang="en-US" sz="1400">
                          <a:solidFill>
                            <a:schemeClr val="tx1"/>
                          </a:solidFill>
                          <a:effectLst/>
                        </a:rPr>
                        <a:t> </a:t>
                      </a:r>
                      <a:endParaRPr lang="en-US" sz="1600">
                        <a:solidFill>
                          <a:schemeClr val="tx1"/>
                        </a:solidFill>
                        <a:effectLst/>
                        <a:latin typeface="Times New Roman"/>
                        <a:ea typeface="Times New Roman"/>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marL="0" marR="0" algn="ctr">
                        <a:spcBef>
                          <a:spcPts val="0"/>
                        </a:spcBef>
                        <a:spcAft>
                          <a:spcPts val="0"/>
                        </a:spcAft>
                      </a:pPr>
                      <a:r>
                        <a:rPr lang="en-US" sz="1400" dirty="0" smtClean="0">
                          <a:solidFill>
                            <a:schemeClr val="tx1"/>
                          </a:solidFill>
                          <a:effectLst/>
                        </a:rPr>
                        <a:t>(</a:t>
                      </a:r>
                      <a:r>
                        <a:rPr lang="en-US" sz="1400" dirty="0">
                          <a:solidFill>
                            <a:schemeClr val="tx1"/>
                          </a:solidFill>
                          <a:effectLst/>
                        </a:rPr>
                        <a:t>1,660</a:t>
                      </a:r>
                      <a:r>
                        <a:rPr lang="en-US" sz="1400" dirty="0" smtClean="0">
                          <a:solidFill>
                            <a:schemeClr val="tx1"/>
                          </a:solidFill>
                          <a:effectLst/>
                        </a:rPr>
                        <a:t>)</a:t>
                      </a:r>
                      <a:endParaRPr lang="en-US" sz="1600" dirty="0">
                        <a:solidFill>
                          <a:schemeClr val="tx1"/>
                        </a:solidFill>
                        <a:effectLst/>
                        <a:latin typeface="Times New Roman"/>
                        <a:ea typeface="Times New Roman"/>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xmlns="" val="10003"/>
                  </a:ext>
                </a:extLst>
              </a:tr>
              <a:tr h="256137">
                <a:tc>
                  <a:txBody>
                    <a:bodyPr/>
                    <a:lstStyle/>
                    <a:p>
                      <a:pPr marL="0" marR="0" algn="ctr">
                        <a:spcBef>
                          <a:spcPts val="0"/>
                        </a:spcBef>
                        <a:spcAft>
                          <a:spcPts val="0"/>
                        </a:spcAft>
                      </a:pPr>
                      <a:r>
                        <a:rPr lang="en-US" sz="1400" dirty="0">
                          <a:solidFill>
                            <a:schemeClr val="tx1"/>
                          </a:solidFill>
                          <a:effectLst/>
                        </a:rPr>
                        <a:t> </a:t>
                      </a:r>
                      <a:endParaRPr lang="en-US" sz="1600" dirty="0">
                        <a:solidFill>
                          <a:schemeClr val="tx1"/>
                        </a:solidFill>
                        <a:effectLst/>
                        <a:latin typeface="Times New Roman"/>
                        <a:ea typeface="Times New Roman"/>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dirty="0">
                          <a:solidFill>
                            <a:schemeClr val="tx1"/>
                          </a:solidFill>
                          <a:effectLst/>
                        </a:rPr>
                        <a:t> </a:t>
                      </a:r>
                      <a:endParaRPr lang="en-US" sz="1600" dirty="0">
                        <a:solidFill>
                          <a:schemeClr val="tx1"/>
                        </a:solidFill>
                        <a:effectLst/>
                        <a:latin typeface="Times New Roman"/>
                        <a:ea typeface="Times New Roman"/>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dirty="0">
                          <a:solidFill>
                            <a:schemeClr val="tx1"/>
                          </a:solidFill>
                          <a:effectLst/>
                        </a:rPr>
                        <a:t>2017</a:t>
                      </a:r>
                      <a:endParaRPr lang="en-US" sz="1600" dirty="0">
                        <a:solidFill>
                          <a:schemeClr val="tx1"/>
                        </a:solidFill>
                        <a:effectLst/>
                        <a:latin typeface="Times New Roman"/>
                        <a:ea typeface="Times New Roman"/>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dirty="0">
                          <a:solidFill>
                            <a:schemeClr val="tx1"/>
                          </a:solidFill>
                          <a:effectLst/>
                        </a:rPr>
                        <a:t> </a:t>
                      </a:r>
                      <a:endParaRPr lang="en-US" sz="1600" dirty="0">
                        <a:solidFill>
                          <a:schemeClr val="tx1"/>
                        </a:solidFill>
                        <a:effectLst/>
                        <a:latin typeface="Times New Roman"/>
                        <a:ea typeface="Times New Roman"/>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dirty="0">
                          <a:solidFill>
                            <a:schemeClr val="tx1"/>
                          </a:solidFill>
                          <a:effectLst/>
                        </a:rPr>
                        <a:t>(5,875</a:t>
                      </a:r>
                      <a:r>
                        <a:rPr lang="en-US" sz="1400" dirty="0" smtClean="0">
                          <a:solidFill>
                            <a:schemeClr val="tx1"/>
                          </a:solidFill>
                          <a:effectLst/>
                        </a:rPr>
                        <a:t>)</a:t>
                      </a:r>
                      <a:endParaRPr lang="en-US" sz="1600" dirty="0">
                        <a:solidFill>
                          <a:schemeClr val="tx1"/>
                        </a:solidFill>
                        <a:effectLst/>
                        <a:latin typeface="Times New Roman"/>
                        <a:ea typeface="Times New Roman"/>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256137">
                <a:tc>
                  <a:txBody>
                    <a:bodyPr/>
                    <a:lstStyle/>
                    <a:p>
                      <a:pPr marL="0" marR="0" algn="ctr">
                        <a:spcBef>
                          <a:spcPts val="0"/>
                        </a:spcBef>
                        <a:spcAft>
                          <a:spcPts val="0"/>
                        </a:spcAft>
                      </a:pPr>
                      <a:r>
                        <a:rPr lang="en-US" sz="1400">
                          <a:solidFill>
                            <a:schemeClr val="tx1"/>
                          </a:solidFill>
                          <a:effectLst/>
                        </a:rPr>
                        <a:t>Totals</a:t>
                      </a:r>
                      <a:endParaRPr lang="en-US" sz="1600">
                        <a:solidFill>
                          <a:schemeClr val="tx1"/>
                        </a:solidFill>
                        <a:effectLst/>
                        <a:latin typeface="Times New Roman"/>
                        <a:ea typeface="Times New Roman"/>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marL="0" marR="0" algn="ctr">
                        <a:spcBef>
                          <a:spcPts val="0"/>
                        </a:spcBef>
                        <a:spcAft>
                          <a:spcPts val="0"/>
                        </a:spcAft>
                      </a:pPr>
                      <a:r>
                        <a:rPr lang="en-US" sz="1400">
                          <a:solidFill>
                            <a:schemeClr val="tx1"/>
                          </a:solidFill>
                          <a:effectLst/>
                        </a:rPr>
                        <a:t>7</a:t>
                      </a:r>
                      <a:endParaRPr lang="en-US" sz="1600">
                        <a:solidFill>
                          <a:schemeClr val="tx1"/>
                        </a:solidFill>
                        <a:effectLst/>
                        <a:latin typeface="Times New Roman"/>
                        <a:ea typeface="Times New Roman"/>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endParaRPr lang="en-US" sz="1100">
                        <a:solidFill>
                          <a:schemeClr val="tx1"/>
                        </a:solidFill>
                        <a:effectLst/>
                        <a:latin typeface="Times New Roman"/>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marL="0" marR="0" algn="ctr">
                        <a:spcBef>
                          <a:spcPts val="0"/>
                        </a:spcBef>
                        <a:spcAft>
                          <a:spcPts val="0"/>
                        </a:spcAft>
                      </a:pPr>
                      <a:r>
                        <a:rPr lang="en-US" sz="1400">
                          <a:solidFill>
                            <a:schemeClr val="tx1"/>
                          </a:solidFill>
                          <a:effectLst/>
                        </a:rPr>
                        <a:t>7,678</a:t>
                      </a:r>
                      <a:endParaRPr lang="en-US" sz="1600">
                        <a:solidFill>
                          <a:schemeClr val="tx1"/>
                        </a:solidFill>
                        <a:effectLst/>
                        <a:latin typeface="Times New Roman"/>
                        <a:ea typeface="Times New Roman"/>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marL="0" marR="0" algn="ctr">
                        <a:spcBef>
                          <a:spcPts val="0"/>
                        </a:spcBef>
                        <a:spcAft>
                          <a:spcPts val="0"/>
                        </a:spcAft>
                      </a:pPr>
                      <a:r>
                        <a:rPr lang="en-US" sz="1400" dirty="0" smtClean="0">
                          <a:solidFill>
                            <a:schemeClr val="tx1"/>
                          </a:solidFill>
                          <a:effectLst/>
                        </a:rPr>
                        <a:t>4,021</a:t>
                      </a:r>
                      <a:endParaRPr lang="en-US" sz="1600" dirty="0">
                        <a:solidFill>
                          <a:schemeClr val="tx1"/>
                        </a:solidFill>
                        <a:effectLst/>
                        <a:latin typeface="Times New Roman"/>
                        <a:ea typeface="Times New Roman"/>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xmlns="" val="10005"/>
                  </a:ext>
                </a:extLst>
              </a:tr>
            </a:tbl>
          </a:graphicData>
        </a:graphic>
      </p:graphicFrame>
      <p:graphicFrame>
        <p:nvGraphicFramePr>
          <p:cNvPr id="4" name="Table 3"/>
          <p:cNvGraphicFramePr>
            <a:graphicFrameLocks noGrp="1"/>
          </p:cNvGraphicFramePr>
          <p:nvPr>
            <p:extLst/>
          </p:nvPr>
        </p:nvGraphicFramePr>
        <p:xfrm>
          <a:off x="2819400" y="4038599"/>
          <a:ext cx="6203950" cy="2701294"/>
        </p:xfrm>
        <a:graphic>
          <a:graphicData uri="http://schemas.openxmlformats.org/drawingml/2006/table">
            <a:tbl>
              <a:tblPr firstRow="1" firstCol="1" bandRow="1">
                <a:solidFill>
                  <a:srgbClr val="99CCFF">
                    <a:alpha val="18039"/>
                  </a:srgbClr>
                </a:solidFill>
                <a:tableStyleId>{5C22544A-7EE6-4342-B048-85BDC9FD1C3A}</a:tableStyleId>
              </a:tblPr>
              <a:tblGrid>
                <a:gridCol w="2365188">
                  <a:extLst>
                    <a:ext uri="{9D8B030D-6E8A-4147-A177-3AD203B41FA5}">
                      <a16:colId xmlns:a16="http://schemas.microsoft.com/office/drawing/2014/main" xmlns="" val="20000"/>
                    </a:ext>
                  </a:extLst>
                </a:gridCol>
                <a:gridCol w="1475708">
                  <a:extLst>
                    <a:ext uri="{9D8B030D-6E8A-4147-A177-3AD203B41FA5}">
                      <a16:colId xmlns:a16="http://schemas.microsoft.com/office/drawing/2014/main" xmlns="" val="20001"/>
                    </a:ext>
                  </a:extLst>
                </a:gridCol>
                <a:gridCol w="2363054">
                  <a:extLst>
                    <a:ext uri="{9D8B030D-6E8A-4147-A177-3AD203B41FA5}">
                      <a16:colId xmlns:a16="http://schemas.microsoft.com/office/drawing/2014/main" xmlns="" val="20002"/>
                    </a:ext>
                  </a:extLst>
                </a:gridCol>
              </a:tblGrid>
              <a:tr h="485479">
                <a:tc>
                  <a:txBody>
                    <a:bodyPr/>
                    <a:lstStyle/>
                    <a:p>
                      <a:pPr marL="0" marR="0" algn="ctr">
                        <a:spcBef>
                          <a:spcPts val="0"/>
                        </a:spcBef>
                        <a:spcAft>
                          <a:spcPts val="0"/>
                        </a:spcAft>
                      </a:pPr>
                      <a:r>
                        <a:rPr lang="en-US" sz="1400" dirty="0">
                          <a:solidFill>
                            <a:schemeClr val="tx1"/>
                          </a:solidFill>
                          <a:effectLst/>
                        </a:rPr>
                        <a:t>Level of Testing</a:t>
                      </a:r>
                      <a:endParaRPr lang="en-US" sz="1600" dirty="0">
                        <a:solidFill>
                          <a:schemeClr val="tx1"/>
                        </a:solidFill>
                        <a:effectLst/>
                        <a:latin typeface="Times New Roman"/>
                        <a:ea typeface="Times New Roman"/>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dirty="0">
                          <a:solidFill>
                            <a:schemeClr val="tx1"/>
                          </a:solidFill>
                          <a:effectLst/>
                        </a:rPr>
                        <a:t>Number of Items</a:t>
                      </a:r>
                      <a:endParaRPr lang="en-US" sz="1600" dirty="0">
                        <a:solidFill>
                          <a:schemeClr val="tx1"/>
                        </a:solidFill>
                        <a:effectLst/>
                        <a:latin typeface="Times New Roman"/>
                        <a:ea typeface="Times New Roman"/>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dirty="0">
                          <a:solidFill>
                            <a:schemeClr val="tx1"/>
                          </a:solidFill>
                          <a:effectLst/>
                        </a:rPr>
                        <a:t>Number of new 2017 additions</a:t>
                      </a:r>
                      <a:endParaRPr lang="en-US" sz="1600" dirty="0">
                        <a:solidFill>
                          <a:schemeClr val="tx1"/>
                        </a:solidFill>
                        <a:effectLst/>
                        <a:latin typeface="Times New Roman"/>
                        <a:ea typeface="Times New Roman"/>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316545">
                <a:tc>
                  <a:txBody>
                    <a:bodyPr/>
                    <a:lstStyle/>
                    <a:p>
                      <a:pPr marL="0" marR="0" algn="ctr">
                        <a:spcBef>
                          <a:spcPts val="0"/>
                        </a:spcBef>
                        <a:spcAft>
                          <a:spcPts val="0"/>
                        </a:spcAft>
                      </a:pPr>
                      <a:r>
                        <a:rPr lang="en-US" sz="1400" dirty="0">
                          <a:solidFill>
                            <a:schemeClr val="tx1"/>
                          </a:solidFill>
                          <a:effectLst/>
                        </a:rPr>
                        <a:t>Level 1</a:t>
                      </a:r>
                      <a:endParaRPr lang="en-US" sz="1600" dirty="0">
                        <a:solidFill>
                          <a:schemeClr val="tx1"/>
                        </a:solidFill>
                        <a:effectLst/>
                        <a:latin typeface="Times New Roman"/>
                        <a:ea typeface="Times New Roman"/>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marL="0" marR="0" algn="ctr">
                        <a:spcBef>
                          <a:spcPts val="0"/>
                        </a:spcBef>
                        <a:spcAft>
                          <a:spcPts val="0"/>
                        </a:spcAft>
                      </a:pPr>
                      <a:r>
                        <a:rPr lang="en-US" sz="1400" dirty="0">
                          <a:solidFill>
                            <a:schemeClr val="tx1"/>
                          </a:solidFill>
                          <a:effectLst/>
                        </a:rPr>
                        <a:t>4,021</a:t>
                      </a:r>
                      <a:endParaRPr lang="en-US" sz="1600" dirty="0">
                        <a:solidFill>
                          <a:schemeClr val="tx1"/>
                        </a:solidFill>
                        <a:effectLst/>
                        <a:latin typeface="Times New Roman"/>
                        <a:ea typeface="Times New Roman"/>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marL="0" marR="0" algn="ctr">
                        <a:spcBef>
                          <a:spcPts val="0"/>
                        </a:spcBef>
                        <a:spcAft>
                          <a:spcPts val="0"/>
                        </a:spcAft>
                      </a:pPr>
                      <a:r>
                        <a:rPr lang="en-US" sz="1400">
                          <a:solidFill>
                            <a:schemeClr val="tx1"/>
                          </a:solidFill>
                          <a:effectLst/>
                        </a:rPr>
                        <a:t>1,660 (5,875)</a:t>
                      </a:r>
                      <a:endParaRPr lang="en-US" sz="1600">
                        <a:solidFill>
                          <a:schemeClr val="tx1"/>
                        </a:solidFill>
                        <a:effectLst/>
                        <a:latin typeface="Times New Roman"/>
                        <a:ea typeface="Times New Roman"/>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xmlns="" val="10001"/>
                  </a:ext>
                </a:extLst>
              </a:tr>
              <a:tr h="316545">
                <a:tc>
                  <a:txBody>
                    <a:bodyPr/>
                    <a:lstStyle/>
                    <a:p>
                      <a:pPr marL="0" marR="0" algn="ctr">
                        <a:spcBef>
                          <a:spcPts val="0"/>
                        </a:spcBef>
                        <a:spcAft>
                          <a:spcPts val="0"/>
                        </a:spcAft>
                      </a:pPr>
                      <a:r>
                        <a:rPr lang="en-US" sz="1400">
                          <a:solidFill>
                            <a:schemeClr val="tx1"/>
                          </a:solidFill>
                          <a:effectLst/>
                        </a:rPr>
                        <a:t>Level 2</a:t>
                      </a:r>
                      <a:endParaRPr lang="en-US" sz="1600">
                        <a:solidFill>
                          <a:schemeClr val="tx1"/>
                        </a:solidFill>
                        <a:effectLst/>
                        <a:latin typeface="Times New Roman"/>
                        <a:ea typeface="Times New Roman"/>
                      </a:endParaRPr>
                    </a:p>
                  </a:txBody>
                  <a:tcPr marL="68580" marR="68580" marT="0" marB="0" anchor="ctr">
                    <a:solidFill>
                      <a:schemeClr val="bg1"/>
                    </a:solidFill>
                  </a:tcPr>
                </a:tc>
                <a:tc>
                  <a:txBody>
                    <a:bodyPr/>
                    <a:lstStyle/>
                    <a:p>
                      <a:pPr marL="0" marR="0" algn="ctr">
                        <a:spcBef>
                          <a:spcPts val="0"/>
                        </a:spcBef>
                        <a:spcAft>
                          <a:spcPts val="0"/>
                        </a:spcAft>
                      </a:pPr>
                      <a:r>
                        <a:rPr lang="en-US" sz="1400" dirty="0">
                          <a:solidFill>
                            <a:schemeClr val="tx1"/>
                          </a:solidFill>
                          <a:effectLst/>
                        </a:rPr>
                        <a:t>109</a:t>
                      </a:r>
                      <a:endParaRPr lang="en-US" sz="1600" dirty="0">
                        <a:solidFill>
                          <a:schemeClr val="tx1"/>
                        </a:solidFill>
                        <a:effectLst/>
                        <a:latin typeface="Times New Roman"/>
                        <a:ea typeface="Times New Roman"/>
                      </a:endParaRPr>
                    </a:p>
                  </a:txBody>
                  <a:tcPr marL="68580" marR="68580" marT="0" marB="0" anchor="ctr">
                    <a:solidFill>
                      <a:schemeClr val="bg1"/>
                    </a:solidFill>
                  </a:tcPr>
                </a:tc>
                <a:tc>
                  <a:txBody>
                    <a:bodyPr/>
                    <a:lstStyle/>
                    <a:p>
                      <a:pPr marL="0" marR="0" algn="ctr">
                        <a:spcBef>
                          <a:spcPts val="0"/>
                        </a:spcBef>
                        <a:spcAft>
                          <a:spcPts val="0"/>
                        </a:spcAft>
                      </a:pPr>
                      <a:r>
                        <a:rPr lang="en-US" sz="1400">
                          <a:solidFill>
                            <a:schemeClr val="tx1"/>
                          </a:solidFill>
                          <a:effectLst/>
                        </a:rPr>
                        <a:t>34</a:t>
                      </a:r>
                      <a:endParaRPr lang="en-US" sz="1600">
                        <a:solidFill>
                          <a:schemeClr val="tx1"/>
                        </a:solidFill>
                        <a:effectLst/>
                        <a:latin typeface="Times New Roman"/>
                        <a:ea typeface="Times New Roman"/>
                      </a:endParaRPr>
                    </a:p>
                  </a:txBody>
                  <a:tcPr marL="68580" marR="68580" marT="0" marB="0" anchor="ctr">
                    <a:solidFill>
                      <a:schemeClr val="bg1"/>
                    </a:solidFill>
                  </a:tcPr>
                </a:tc>
                <a:extLst>
                  <a:ext uri="{0D108BD9-81ED-4DB2-BD59-A6C34878D82A}">
                    <a16:rowId xmlns:a16="http://schemas.microsoft.com/office/drawing/2014/main" xmlns="" val="10002"/>
                  </a:ext>
                </a:extLst>
              </a:tr>
              <a:tr h="316545">
                <a:tc>
                  <a:txBody>
                    <a:bodyPr/>
                    <a:lstStyle/>
                    <a:p>
                      <a:pPr marL="0" marR="0" algn="ctr">
                        <a:spcBef>
                          <a:spcPts val="0"/>
                        </a:spcBef>
                        <a:spcAft>
                          <a:spcPts val="0"/>
                        </a:spcAft>
                      </a:pPr>
                      <a:r>
                        <a:rPr lang="en-US" sz="1400" dirty="0">
                          <a:solidFill>
                            <a:schemeClr val="tx1"/>
                          </a:solidFill>
                          <a:effectLst/>
                        </a:rPr>
                        <a:t>Level 3 &amp; 4</a:t>
                      </a:r>
                      <a:endParaRPr lang="en-US" sz="1600" dirty="0">
                        <a:solidFill>
                          <a:schemeClr val="tx1"/>
                        </a:solidFill>
                        <a:effectLst/>
                        <a:latin typeface="Times New Roman"/>
                        <a:ea typeface="Times New Roman"/>
                      </a:endParaRPr>
                    </a:p>
                  </a:txBody>
                  <a:tcPr marL="68580" marR="68580" marT="0" marB="0" anchor="ctr">
                    <a:solidFill>
                      <a:schemeClr val="bg1"/>
                    </a:solidFill>
                  </a:tcPr>
                </a:tc>
                <a:tc>
                  <a:txBody>
                    <a:bodyPr/>
                    <a:lstStyle/>
                    <a:p>
                      <a:pPr marL="0" marR="0" algn="ctr">
                        <a:spcBef>
                          <a:spcPts val="0"/>
                        </a:spcBef>
                        <a:spcAft>
                          <a:spcPts val="0"/>
                        </a:spcAft>
                      </a:pPr>
                      <a:r>
                        <a:rPr lang="en-US" sz="1400">
                          <a:solidFill>
                            <a:schemeClr val="tx1"/>
                          </a:solidFill>
                          <a:effectLst/>
                        </a:rPr>
                        <a:t>4</a:t>
                      </a:r>
                      <a:endParaRPr lang="en-US" sz="1600">
                        <a:solidFill>
                          <a:schemeClr val="tx1"/>
                        </a:solidFill>
                        <a:effectLst/>
                        <a:latin typeface="Times New Roman"/>
                        <a:ea typeface="Times New Roman"/>
                      </a:endParaRPr>
                    </a:p>
                  </a:txBody>
                  <a:tcPr marL="68580" marR="68580" marT="0" marB="0" anchor="ctr">
                    <a:solidFill>
                      <a:schemeClr val="bg1"/>
                    </a:solidFill>
                  </a:tcPr>
                </a:tc>
                <a:tc>
                  <a:txBody>
                    <a:bodyPr/>
                    <a:lstStyle/>
                    <a:p>
                      <a:pPr marL="0" marR="0" algn="ctr">
                        <a:spcBef>
                          <a:spcPts val="0"/>
                        </a:spcBef>
                        <a:spcAft>
                          <a:spcPts val="0"/>
                        </a:spcAft>
                      </a:pPr>
                      <a:r>
                        <a:rPr lang="en-US" sz="1400">
                          <a:solidFill>
                            <a:schemeClr val="tx1"/>
                          </a:solidFill>
                          <a:effectLst/>
                        </a:rPr>
                        <a:t>3</a:t>
                      </a:r>
                      <a:endParaRPr lang="en-US" sz="1600">
                        <a:solidFill>
                          <a:schemeClr val="tx1"/>
                        </a:solidFill>
                        <a:effectLst/>
                        <a:latin typeface="Times New Roman"/>
                        <a:ea typeface="Times New Roman"/>
                      </a:endParaRPr>
                    </a:p>
                  </a:txBody>
                  <a:tcPr marL="68580" marR="68580" marT="0" marB="0" anchor="ctr">
                    <a:solidFill>
                      <a:schemeClr val="bg1"/>
                    </a:solidFill>
                  </a:tcPr>
                </a:tc>
                <a:extLst>
                  <a:ext uri="{0D108BD9-81ED-4DB2-BD59-A6C34878D82A}">
                    <a16:rowId xmlns:a16="http://schemas.microsoft.com/office/drawing/2014/main" xmlns="" val="10003"/>
                  </a:ext>
                </a:extLst>
              </a:tr>
              <a:tr h="316545">
                <a:tc>
                  <a:txBody>
                    <a:bodyPr/>
                    <a:lstStyle/>
                    <a:p>
                      <a:pPr marL="0" marR="0" algn="ctr">
                        <a:spcBef>
                          <a:spcPts val="0"/>
                        </a:spcBef>
                        <a:spcAft>
                          <a:spcPts val="0"/>
                        </a:spcAft>
                      </a:pPr>
                      <a:r>
                        <a:rPr lang="en-US" sz="1400" dirty="0">
                          <a:solidFill>
                            <a:schemeClr val="tx1"/>
                          </a:solidFill>
                          <a:effectLst/>
                        </a:rPr>
                        <a:t>Fresh Items</a:t>
                      </a:r>
                      <a:endParaRPr lang="en-US" sz="1600" dirty="0">
                        <a:solidFill>
                          <a:schemeClr val="tx1"/>
                        </a:solidFill>
                        <a:effectLst/>
                        <a:latin typeface="Times New Roman"/>
                        <a:ea typeface="Times New Roman"/>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a:solidFill>
                            <a:schemeClr val="tx1"/>
                          </a:solidFill>
                          <a:effectLst/>
                        </a:rPr>
                        <a:t>11</a:t>
                      </a:r>
                      <a:endParaRPr lang="en-US" sz="1600">
                        <a:solidFill>
                          <a:schemeClr val="tx1"/>
                        </a:solidFill>
                        <a:effectLst/>
                        <a:latin typeface="Times New Roman"/>
                        <a:ea typeface="Times New Roman"/>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a:solidFill>
                            <a:schemeClr val="tx1"/>
                          </a:solidFill>
                          <a:effectLst/>
                        </a:rPr>
                        <a:t>2</a:t>
                      </a:r>
                      <a:endParaRPr lang="en-US" sz="1600">
                        <a:solidFill>
                          <a:schemeClr val="tx1"/>
                        </a:solidFill>
                        <a:effectLst/>
                        <a:latin typeface="Times New Roman"/>
                        <a:ea typeface="Times New Roman"/>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316545">
                <a:tc>
                  <a:txBody>
                    <a:bodyPr/>
                    <a:lstStyle/>
                    <a:p>
                      <a:pPr marL="0" marR="0" algn="ctr">
                        <a:spcBef>
                          <a:spcPts val="0"/>
                        </a:spcBef>
                        <a:spcAft>
                          <a:spcPts val="0"/>
                        </a:spcAft>
                      </a:pPr>
                      <a:r>
                        <a:rPr lang="en-US" sz="1400" dirty="0">
                          <a:solidFill>
                            <a:schemeClr val="tx1"/>
                          </a:solidFill>
                          <a:effectLst/>
                        </a:rPr>
                        <a:t>Breeding Items</a:t>
                      </a:r>
                      <a:endParaRPr lang="en-US" sz="1600" dirty="0">
                        <a:solidFill>
                          <a:schemeClr val="tx1"/>
                        </a:solidFill>
                        <a:effectLst/>
                        <a:latin typeface="Times New Roman"/>
                        <a:ea typeface="Times New Roman"/>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marL="0" marR="0" algn="ctr">
                        <a:spcBef>
                          <a:spcPts val="0"/>
                        </a:spcBef>
                        <a:spcAft>
                          <a:spcPts val="0"/>
                        </a:spcAft>
                      </a:pPr>
                      <a:r>
                        <a:rPr lang="en-US" sz="1400" dirty="0">
                          <a:solidFill>
                            <a:schemeClr val="tx1"/>
                          </a:solidFill>
                          <a:effectLst/>
                        </a:rPr>
                        <a:t>82</a:t>
                      </a:r>
                      <a:endParaRPr lang="en-US" sz="1600" dirty="0">
                        <a:solidFill>
                          <a:schemeClr val="tx1"/>
                        </a:solidFill>
                        <a:effectLst/>
                        <a:latin typeface="Times New Roman"/>
                        <a:ea typeface="Times New Roman"/>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marL="0" marR="0" algn="ctr">
                        <a:spcBef>
                          <a:spcPts val="0"/>
                        </a:spcBef>
                        <a:spcAft>
                          <a:spcPts val="0"/>
                        </a:spcAft>
                      </a:pPr>
                      <a:r>
                        <a:rPr lang="en-US" sz="1400" dirty="0">
                          <a:solidFill>
                            <a:schemeClr val="tx1"/>
                          </a:solidFill>
                          <a:effectLst/>
                        </a:rPr>
                        <a:t>5</a:t>
                      </a:r>
                      <a:endParaRPr lang="en-US" sz="1600" dirty="0">
                        <a:solidFill>
                          <a:schemeClr val="tx1"/>
                        </a:solidFill>
                        <a:effectLst/>
                        <a:latin typeface="Times New Roman"/>
                        <a:ea typeface="Times New Roman"/>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xmlns="" val="10005"/>
                  </a:ext>
                </a:extLst>
              </a:tr>
              <a:tr h="316545">
                <a:tc>
                  <a:txBody>
                    <a:bodyPr/>
                    <a:lstStyle/>
                    <a:p>
                      <a:pPr marL="0" marR="0" algn="ctr">
                        <a:spcBef>
                          <a:spcPts val="0"/>
                        </a:spcBef>
                        <a:spcAft>
                          <a:spcPts val="0"/>
                        </a:spcAft>
                      </a:pPr>
                      <a:r>
                        <a:rPr lang="en-US" sz="1400">
                          <a:solidFill>
                            <a:schemeClr val="tx1"/>
                          </a:solidFill>
                          <a:effectLst/>
                        </a:rPr>
                        <a:t>Germplasm Items</a:t>
                      </a:r>
                      <a:endParaRPr lang="en-US" sz="1600">
                        <a:solidFill>
                          <a:schemeClr val="tx1"/>
                        </a:solidFill>
                        <a:effectLst/>
                        <a:latin typeface="Times New Roman"/>
                        <a:ea typeface="Times New Roman"/>
                      </a:endParaRPr>
                    </a:p>
                  </a:txBody>
                  <a:tcPr marL="68580" marR="68580" marT="0" marB="0" anchor="ctr">
                    <a:solidFill>
                      <a:schemeClr val="bg1"/>
                    </a:solidFill>
                  </a:tcPr>
                </a:tc>
                <a:tc>
                  <a:txBody>
                    <a:bodyPr/>
                    <a:lstStyle/>
                    <a:p>
                      <a:pPr marL="0" marR="0" algn="ctr">
                        <a:spcBef>
                          <a:spcPts val="0"/>
                        </a:spcBef>
                        <a:spcAft>
                          <a:spcPts val="0"/>
                        </a:spcAft>
                      </a:pPr>
                      <a:r>
                        <a:rPr lang="en-US" sz="1400">
                          <a:solidFill>
                            <a:schemeClr val="tx1"/>
                          </a:solidFill>
                          <a:effectLst/>
                        </a:rPr>
                        <a:t>80</a:t>
                      </a:r>
                      <a:endParaRPr lang="en-US" sz="1600">
                        <a:solidFill>
                          <a:schemeClr val="tx1"/>
                        </a:solidFill>
                        <a:effectLst/>
                        <a:latin typeface="Times New Roman"/>
                        <a:ea typeface="Times New Roman"/>
                      </a:endParaRPr>
                    </a:p>
                  </a:txBody>
                  <a:tcPr marL="68580" marR="68580" marT="0" marB="0" anchor="ctr">
                    <a:solidFill>
                      <a:schemeClr val="bg1"/>
                    </a:solidFill>
                  </a:tcPr>
                </a:tc>
                <a:tc>
                  <a:txBody>
                    <a:bodyPr/>
                    <a:lstStyle/>
                    <a:p>
                      <a:pPr marL="0" marR="0" algn="ctr">
                        <a:spcBef>
                          <a:spcPts val="0"/>
                        </a:spcBef>
                        <a:spcAft>
                          <a:spcPts val="0"/>
                        </a:spcAft>
                      </a:pPr>
                      <a:r>
                        <a:rPr lang="en-US" sz="1400" dirty="0">
                          <a:solidFill>
                            <a:schemeClr val="tx1"/>
                          </a:solidFill>
                          <a:effectLst/>
                        </a:rPr>
                        <a:t>8</a:t>
                      </a:r>
                      <a:endParaRPr lang="en-US" sz="1600" dirty="0">
                        <a:solidFill>
                          <a:schemeClr val="tx1"/>
                        </a:solidFill>
                        <a:effectLst/>
                        <a:latin typeface="Times New Roman"/>
                        <a:ea typeface="Times New Roman"/>
                      </a:endParaRPr>
                    </a:p>
                  </a:txBody>
                  <a:tcPr marL="68580" marR="68580" marT="0" marB="0" anchor="ctr">
                    <a:solidFill>
                      <a:schemeClr val="bg1"/>
                    </a:solidFill>
                  </a:tcPr>
                </a:tc>
                <a:extLst>
                  <a:ext uri="{0D108BD9-81ED-4DB2-BD59-A6C34878D82A}">
                    <a16:rowId xmlns:a16="http://schemas.microsoft.com/office/drawing/2014/main" xmlns="" val="10006"/>
                  </a:ext>
                </a:extLst>
              </a:tr>
              <a:tr h="316545">
                <a:tc>
                  <a:txBody>
                    <a:bodyPr/>
                    <a:lstStyle/>
                    <a:p>
                      <a:pPr marL="0" marR="0" algn="ctr">
                        <a:spcBef>
                          <a:spcPts val="0"/>
                        </a:spcBef>
                        <a:spcAft>
                          <a:spcPts val="0"/>
                        </a:spcAft>
                      </a:pPr>
                      <a:r>
                        <a:rPr lang="en-US" sz="1400">
                          <a:solidFill>
                            <a:schemeClr val="tx1"/>
                          </a:solidFill>
                          <a:effectLst/>
                        </a:rPr>
                        <a:t>Items Removed</a:t>
                      </a:r>
                      <a:endParaRPr lang="en-US" sz="1600">
                        <a:solidFill>
                          <a:schemeClr val="tx1"/>
                        </a:solidFill>
                        <a:effectLst/>
                        <a:latin typeface="Times New Roman"/>
                        <a:ea typeface="Times New Roman"/>
                      </a:endParaRPr>
                    </a:p>
                  </a:txBody>
                  <a:tcPr marL="68580" marR="68580" marT="0" marB="0" anchor="ctr">
                    <a:solidFill>
                      <a:schemeClr val="bg1"/>
                    </a:solidFill>
                  </a:tcPr>
                </a:tc>
                <a:tc>
                  <a:txBody>
                    <a:bodyPr/>
                    <a:lstStyle/>
                    <a:p>
                      <a:pPr marL="0" marR="0" algn="ctr">
                        <a:spcBef>
                          <a:spcPts val="0"/>
                        </a:spcBef>
                        <a:spcAft>
                          <a:spcPts val="0"/>
                        </a:spcAft>
                      </a:pPr>
                      <a:r>
                        <a:rPr lang="en-US" sz="1400">
                          <a:solidFill>
                            <a:schemeClr val="tx1"/>
                          </a:solidFill>
                          <a:effectLst/>
                        </a:rPr>
                        <a:t>20</a:t>
                      </a:r>
                      <a:endParaRPr lang="en-US" sz="1600">
                        <a:solidFill>
                          <a:schemeClr val="tx1"/>
                        </a:solidFill>
                        <a:effectLst/>
                        <a:latin typeface="Times New Roman"/>
                        <a:ea typeface="Times New Roman"/>
                      </a:endParaRPr>
                    </a:p>
                  </a:txBody>
                  <a:tcPr marL="68580" marR="68580" marT="0" marB="0" anchor="ctr">
                    <a:solidFill>
                      <a:schemeClr val="bg1"/>
                    </a:solidFill>
                  </a:tcPr>
                </a:tc>
                <a:tc>
                  <a:txBody>
                    <a:bodyPr/>
                    <a:lstStyle/>
                    <a:p>
                      <a:pPr marL="0" marR="0">
                        <a:spcBef>
                          <a:spcPts val="0"/>
                        </a:spcBef>
                        <a:spcAft>
                          <a:spcPts val="0"/>
                        </a:spcAft>
                      </a:pPr>
                      <a:r>
                        <a:rPr lang="en-US" sz="1400" dirty="0">
                          <a:solidFill>
                            <a:schemeClr val="tx1"/>
                          </a:solidFill>
                          <a:effectLst/>
                        </a:rPr>
                        <a:t> </a:t>
                      </a:r>
                      <a:endParaRPr lang="en-US" sz="1600" dirty="0">
                        <a:solidFill>
                          <a:schemeClr val="tx1"/>
                        </a:solidFill>
                        <a:effectLst/>
                        <a:latin typeface="Times New Roman"/>
                        <a:ea typeface="Times New Roman"/>
                      </a:endParaRPr>
                    </a:p>
                  </a:txBody>
                  <a:tcPr marL="68580" marR="68580" marT="0" marB="0" anchor="b">
                    <a:solidFill>
                      <a:schemeClr val="bg1"/>
                    </a:solidFill>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27312298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1937" b="22079"/>
          <a:stretch/>
        </p:blipFill>
        <p:spPr>
          <a:xfrm flipH="1">
            <a:off x="0" y="3886201"/>
            <a:ext cx="6005046" cy="29718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0358" y="0"/>
            <a:ext cx="4724400" cy="3543300"/>
          </a:xfrm>
          <a:prstGeom prst="rect">
            <a:avLst/>
          </a:prstGeom>
        </p:spPr>
      </p:pic>
      <p:sp>
        <p:nvSpPr>
          <p:cNvPr id="2" name="object 2"/>
          <p:cNvSpPr txBox="1"/>
          <p:nvPr/>
        </p:nvSpPr>
        <p:spPr>
          <a:xfrm>
            <a:off x="685800" y="2743200"/>
            <a:ext cx="7772400" cy="1415772"/>
          </a:xfrm>
          <a:prstGeom prst="rect">
            <a:avLst/>
          </a:prstGeom>
          <a:solidFill>
            <a:srgbClr val="4F81BC">
              <a:alpha val="78038"/>
            </a:srgbClr>
          </a:solidFill>
          <a:ln w="28575">
            <a:solidFill>
              <a:srgbClr val="4F81BC"/>
            </a:solidFill>
          </a:ln>
        </p:spPr>
        <p:txBody>
          <a:bodyPr vert="horz" wrap="square" lIns="182880" tIns="91440" rIns="182880" bIns="91440" rtlCol="0">
            <a:spAutoFit/>
          </a:bodyPr>
          <a:lstStyle/>
          <a:p>
            <a:pPr marL="1270" algn="ctr">
              <a:lnSpc>
                <a:spcPct val="100000"/>
              </a:lnSpc>
              <a:spcBef>
                <a:spcPts val="195"/>
              </a:spcBef>
            </a:pPr>
            <a:r>
              <a:rPr lang="en-US" sz="3200" spc="-30" dirty="0" smtClean="0">
                <a:solidFill>
                  <a:srgbClr val="FFFFFF"/>
                </a:solidFill>
                <a:latin typeface="Arial Rounded MT Bold"/>
                <a:cs typeface="Arial Rounded MT Bold"/>
              </a:rPr>
              <a:t>We work closely with the CA Industry</a:t>
            </a:r>
            <a:endParaRPr sz="3200" dirty="0">
              <a:latin typeface="Arial Rounded MT Bold"/>
              <a:cs typeface="Arial Rounded MT Bold"/>
            </a:endParaRPr>
          </a:p>
          <a:p>
            <a:pPr marL="342900" marR="332105" algn="ctr">
              <a:lnSpc>
                <a:spcPct val="100000"/>
              </a:lnSpc>
              <a:spcBef>
                <a:spcPts val="5"/>
              </a:spcBef>
            </a:pPr>
            <a:r>
              <a:rPr lang="en-US" sz="2400" dirty="0" smtClean="0">
                <a:solidFill>
                  <a:srgbClr val="FFFFFF"/>
                </a:solidFill>
                <a:latin typeface="Arial Rounded MT Bold"/>
                <a:cs typeface="Arial Rounded MT Bold"/>
              </a:rPr>
              <a:t>Field meetings </a:t>
            </a:r>
            <a:r>
              <a:rPr sz="2400" dirty="0" smtClean="0">
                <a:solidFill>
                  <a:srgbClr val="FFFFFF"/>
                </a:solidFill>
                <a:latin typeface="Arial Rounded MT Bold"/>
                <a:cs typeface="Arial Rounded MT Bold"/>
              </a:rPr>
              <a:t>held </a:t>
            </a:r>
            <a:r>
              <a:rPr lang="en-US" sz="2400" spc="-5" dirty="0" smtClean="0">
                <a:solidFill>
                  <a:srgbClr val="FFFFFF"/>
                </a:solidFill>
                <a:latin typeface="Arial Rounded MT Bold"/>
                <a:cs typeface="Arial Rounded MT Bold"/>
              </a:rPr>
              <a:t>in summer </a:t>
            </a:r>
            <a:r>
              <a:rPr sz="2400" spc="-35" dirty="0" smtClean="0">
                <a:solidFill>
                  <a:srgbClr val="FFFFFF"/>
                </a:solidFill>
                <a:latin typeface="Arial Rounded MT Bold"/>
                <a:cs typeface="Arial Rounded MT Bold"/>
              </a:rPr>
              <a:t>at </a:t>
            </a:r>
            <a:r>
              <a:rPr sz="2400" spc="-15" dirty="0">
                <a:solidFill>
                  <a:srgbClr val="FFFFFF"/>
                </a:solidFill>
                <a:latin typeface="Arial Rounded MT Bold"/>
                <a:cs typeface="Arial Rounded MT Bold"/>
              </a:rPr>
              <a:t>Wolfskill  </a:t>
            </a:r>
            <a:r>
              <a:rPr sz="2400" spc="-5" dirty="0">
                <a:solidFill>
                  <a:srgbClr val="FFFFFF"/>
                </a:solidFill>
                <a:latin typeface="Arial Rounded MT Bold"/>
                <a:cs typeface="Arial Rounded MT Bold"/>
              </a:rPr>
              <a:t>Experimental </a:t>
            </a:r>
            <a:r>
              <a:rPr lang="en-US" sz="2400" spc="-10" dirty="0" smtClean="0">
                <a:solidFill>
                  <a:srgbClr val="FFFFFF"/>
                </a:solidFill>
                <a:latin typeface="Arial Rounded MT Bold"/>
                <a:cs typeface="Arial Rounded MT Bold"/>
              </a:rPr>
              <a:t>Orchards</a:t>
            </a:r>
            <a:r>
              <a:rPr sz="2400" spc="-10" dirty="0" smtClean="0">
                <a:solidFill>
                  <a:srgbClr val="FFFFFF"/>
                </a:solidFill>
                <a:latin typeface="Arial Rounded MT Bold"/>
                <a:cs typeface="Arial Rounded MT Bold"/>
              </a:rPr>
              <a:t> </a:t>
            </a:r>
            <a:r>
              <a:rPr sz="2400" dirty="0">
                <a:solidFill>
                  <a:srgbClr val="FFFFFF"/>
                </a:solidFill>
                <a:latin typeface="Arial Rounded MT Bold"/>
                <a:cs typeface="Arial Rounded MT Bold"/>
              </a:rPr>
              <a:t>in  </a:t>
            </a:r>
            <a:r>
              <a:rPr sz="2400" spc="-25" dirty="0">
                <a:solidFill>
                  <a:srgbClr val="FFFFFF"/>
                </a:solidFill>
                <a:latin typeface="Arial Rounded MT Bold"/>
                <a:cs typeface="Arial Rounded MT Bold"/>
              </a:rPr>
              <a:t>Winters,</a:t>
            </a:r>
            <a:r>
              <a:rPr sz="2400" spc="-65" dirty="0">
                <a:solidFill>
                  <a:srgbClr val="FFFFFF"/>
                </a:solidFill>
                <a:latin typeface="Arial Rounded MT Bold"/>
                <a:cs typeface="Arial Rounded MT Bold"/>
              </a:rPr>
              <a:t> </a:t>
            </a:r>
            <a:r>
              <a:rPr sz="2400" spc="-5" dirty="0">
                <a:solidFill>
                  <a:srgbClr val="FFFFFF"/>
                </a:solidFill>
                <a:latin typeface="Arial Rounded MT Bold"/>
                <a:cs typeface="Arial Rounded MT Bold"/>
              </a:rPr>
              <a:t>CA</a:t>
            </a:r>
            <a:endParaRPr sz="2400" dirty="0">
              <a:latin typeface="Arial Rounded MT Bold"/>
              <a:cs typeface="Arial Rounded MT Bold"/>
            </a:endParaRPr>
          </a:p>
        </p:txBody>
      </p:sp>
    </p:spTree>
    <p:extLst>
      <p:ext uri="{BB962C8B-B14F-4D97-AF65-F5344CB8AC3E}">
        <p14:creationId xmlns:p14="http://schemas.microsoft.com/office/powerpoint/2010/main" val="29294298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sbradley\AppData\Local\Microsoft\Windows\Temporary Internet Files\Content.Outlook\RQSAXHB4\IMG_337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407" y="-1676400"/>
            <a:ext cx="8688475" cy="1158463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2642" name="Rectangle 2"/>
          <p:cNvSpPr>
            <a:spLocks noGrp="1" noChangeArrowheads="1"/>
          </p:cNvSpPr>
          <p:nvPr>
            <p:ph type="title"/>
          </p:nvPr>
        </p:nvSpPr>
        <p:spPr>
          <a:xfrm>
            <a:off x="463470" y="615177"/>
            <a:ext cx="8117393" cy="1447799"/>
          </a:xfrm>
          <a:solidFill>
            <a:schemeClr val="accent1">
              <a:alpha val="90000"/>
            </a:schemeClr>
          </a:solidFill>
        </p:spPr>
        <p:txBody>
          <a:bodyPr>
            <a:normAutofit/>
          </a:bodyPr>
          <a:lstStyle/>
          <a:p>
            <a:pPr algn="ctr">
              <a:lnSpc>
                <a:spcPct val="100000"/>
              </a:lnSpc>
            </a:pPr>
            <a:r>
              <a:rPr lang="en-US" sz="4000" dirty="0" smtClean="0">
                <a:solidFill>
                  <a:schemeClr val="bg1"/>
                </a:solidFill>
                <a:effectLst>
                  <a:outerShdw blurRad="38100" dist="38100" dir="2700000" algn="tl">
                    <a:srgbClr val="000000">
                      <a:alpha val="43137"/>
                    </a:srgbClr>
                  </a:outerShdw>
                </a:effectLst>
              </a:rPr>
              <a:t>In house dried fruit tastings in Fall.</a:t>
            </a:r>
            <a:r>
              <a:rPr lang="en-US" sz="2400" dirty="0">
                <a:solidFill>
                  <a:schemeClr val="bg1"/>
                </a:solidFill>
              </a:rPr>
              <a:t/>
            </a:r>
            <a:br>
              <a:rPr lang="en-US" sz="2400" dirty="0">
                <a:solidFill>
                  <a:schemeClr val="bg1"/>
                </a:solidFill>
              </a:rPr>
            </a:br>
            <a:r>
              <a:rPr lang="en-US" sz="2400" b="1" u="sng" dirty="0" smtClean="0">
                <a:solidFill>
                  <a:schemeClr val="bg1"/>
                </a:solidFill>
                <a:effectLst>
                  <a:outerShdw blurRad="38100" dist="38100" dir="2700000" algn="tl">
                    <a:srgbClr val="000000">
                      <a:alpha val="43137"/>
                    </a:srgbClr>
                  </a:outerShdw>
                </a:effectLst>
              </a:rPr>
              <a:t>Usually &gt;200 selections </a:t>
            </a:r>
            <a:r>
              <a:rPr lang="en-US" sz="2400" b="1" dirty="0" smtClean="0">
                <a:solidFill>
                  <a:schemeClr val="bg1"/>
                </a:solidFill>
                <a:effectLst/>
              </a:rPr>
              <a:t>evaluated by Ted and Sarah</a:t>
            </a:r>
            <a:br>
              <a:rPr lang="en-US" sz="2400" b="1" dirty="0" smtClean="0">
                <a:solidFill>
                  <a:schemeClr val="bg1"/>
                </a:solidFill>
                <a:effectLst/>
              </a:rPr>
            </a:br>
            <a:endParaRPr lang="en-US" sz="2400" b="1" dirty="0">
              <a:solidFill>
                <a:schemeClr val="bg1"/>
              </a:solidFill>
              <a:effectLst/>
            </a:endParaRPr>
          </a:p>
        </p:txBody>
      </p:sp>
      <p:pic>
        <p:nvPicPr>
          <p:cNvPr id="5124" name="Picture 4" descr="C:\Users\sbradley\AppData\Local\Microsoft\Windows\Temporary Internet Files\Content.Outlook\RQSAXHB4\IMG_68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600" y="4626517"/>
            <a:ext cx="1676400" cy="2235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2645" name="Text Box 5"/>
          <p:cNvSpPr txBox="1">
            <a:spLocks noChangeArrowheads="1"/>
          </p:cNvSpPr>
          <p:nvPr/>
        </p:nvSpPr>
        <p:spPr bwMode="auto">
          <a:xfrm>
            <a:off x="463470" y="2061242"/>
            <a:ext cx="8117393" cy="707886"/>
          </a:xfrm>
          <a:prstGeom prst="rect">
            <a:avLst/>
          </a:prstGeom>
          <a:solidFill>
            <a:schemeClr val="accent1">
              <a:alpha val="90000"/>
            </a:schemeClr>
          </a:solidFill>
          <a:ln>
            <a:noFill/>
          </a:ln>
          <a:effectLst/>
          <a:extLst/>
        </p:spPr>
        <p:txBody>
          <a:bodyPr wrap="square">
            <a:spAutoFit/>
          </a:bodyPr>
          <a:lstStyle/>
          <a:p>
            <a:pPr algn="ctr">
              <a:spcBef>
                <a:spcPct val="50000"/>
              </a:spcBef>
            </a:pPr>
            <a:r>
              <a:rPr lang="en-US" sz="2000" dirty="0" smtClean="0">
                <a:solidFill>
                  <a:schemeClr val="bg1"/>
                </a:solidFill>
              </a:rPr>
              <a:t>Rated for: Skin color, Wrinkles, Skin Peel, Surface Brightness, Shape, Pit Size, Pit Type, Flesh Color, Flesh Quality, Skin Quality &amp; Taste. </a:t>
            </a:r>
            <a:endParaRPr lang="en-US" sz="2000" dirty="0">
              <a:solidFill>
                <a:schemeClr val="bg1"/>
              </a:solidFill>
            </a:endParaRPr>
          </a:p>
        </p:txBody>
      </p:sp>
      <p:pic>
        <p:nvPicPr>
          <p:cNvPr id="5122" name="Picture 2" descr="S:\FacultyData\DEJONG\DEJONGShared\Sarah\Pictures\Sarah's work pics summer14\DSC0093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03288" y="-10629900"/>
            <a:ext cx="8534400" cy="64008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a:xfrm>
            <a:off x="473947" y="3178718"/>
            <a:ext cx="8117393" cy="1447799"/>
          </a:xfrm>
          <a:prstGeom prst="rect">
            <a:avLst/>
          </a:prstGeom>
          <a:solidFill>
            <a:schemeClr val="accent1">
              <a:alpha val="90000"/>
            </a:schemeClr>
          </a:solidFill>
        </p:spPr>
        <p:txBody>
          <a:bodyPr vert="horz" lIns="91440" tIns="45720" rIns="91440" bIns="45720" rtlCol="0" anchor="ctr">
            <a:normAutofit fontScale="75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4000" dirty="0" smtClean="0">
                <a:solidFill>
                  <a:schemeClr val="bg1"/>
                </a:solidFill>
                <a:effectLst>
                  <a:outerShdw blurRad="38100" dist="38100" dir="2700000" algn="tl">
                    <a:srgbClr val="000000">
                      <a:alpha val="43137"/>
                    </a:srgbClr>
                  </a:outerShdw>
                </a:effectLst>
              </a:rPr>
              <a:t>Report to CPB and CPB Research Committee dried fruit tasting of top items in late Fall.</a:t>
            </a:r>
          </a:p>
          <a:p>
            <a:pPr algn="ctr">
              <a:lnSpc>
                <a:spcPct val="100000"/>
              </a:lnSpc>
            </a:pPr>
            <a:r>
              <a:rPr lang="en-US" sz="3200" b="1" dirty="0" smtClean="0">
                <a:solidFill>
                  <a:schemeClr val="bg1"/>
                </a:solidFill>
                <a:effectLst>
                  <a:outerShdw blurRad="38100" dist="38100" dir="2700000" algn="tl">
                    <a:srgbClr val="000000">
                      <a:alpha val="43137"/>
                    </a:srgbClr>
                  </a:outerShdw>
                </a:effectLst>
              </a:rPr>
              <a:t>(Usually about 10 selections)</a:t>
            </a:r>
            <a:r>
              <a:rPr lang="en-US" sz="3200" b="1" dirty="0" smtClean="0">
                <a:solidFill>
                  <a:schemeClr val="bg1"/>
                </a:solidFill>
              </a:rPr>
              <a:t/>
            </a:r>
            <a:br>
              <a:rPr lang="en-US" sz="3200" b="1" dirty="0" smtClean="0">
                <a:solidFill>
                  <a:schemeClr val="bg1"/>
                </a:solidFill>
              </a:rPr>
            </a:br>
            <a:endParaRPr lang="en-US" sz="3200" b="1" dirty="0">
              <a:solidFill>
                <a:schemeClr val="bg1"/>
              </a:solidFill>
            </a:endParaRPr>
          </a:p>
        </p:txBody>
      </p:sp>
    </p:spTree>
    <p:extLst>
      <p:ext uri="{BB962C8B-B14F-4D97-AF65-F5344CB8AC3E}">
        <p14:creationId xmlns:p14="http://schemas.microsoft.com/office/powerpoint/2010/main" val="12140120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304800"/>
            <a:ext cx="4572000" cy="1600200"/>
          </a:xfrm>
        </p:spPr>
        <p:txBody>
          <a:bodyPr/>
          <a:lstStyle/>
          <a:p>
            <a:r>
              <a:rPr lang="en-US" sz="3600" dirty="0" smtClean="0"/>
              <a:t>Dried Fruit Association Grading</a:t>
            </a:r>
            <a:endParaRPr lang="en-US" sz="36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00600" y="3372060"/>
            <a:ext cx="4495800" cy="3371850"/>
          </a:xfrm>
          <a:ln>
            <a:solidFill>
              <a:schemeClr val="tx1"/>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114800" cy="3086100"/>
          </a:xfrm>
          <a:prstGeom prst="rect">
            <a:avLst/>
          </a:prstGeom>
          <a:ln>
            <a:solidFill>
              <a:schemeClr val="tx1"/>
            </a:solid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4200" y="2209800"/>
            <a:ext cx="3429000" cy="2571750"/>
          </a:xfrm>
          <a:prstGeom prst="rect">
            <a:avLst/>
          </a:prstGeom>
          <a:ln>
            <a:solidFill>
              <a:schemeClr val="tx1"/>
            </a:solidFill>
          </a:ln>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176556"/>
            <a:ext cx="3454400" cy="2590800"/>
          </a:xfrm>
          <a:prstGeom prst="rect">
            <a:avLst/>
          </a:prstGeom>
          <a:ln>
            <a:solidFill>
              <a:schemeClr val="tx1"/>
            </a:solidFill>
          </a:ln>
        </p:spPr>
      </p:pic>
    </p:spTree>
    <p:extLst>
      <p:ext uri="{BB962C8B-B14F-4D97-AF65-F5344CB8AC3E}">
        <p14:creationId xmlns:p14="http://schemas.microsoft.com/office/powerpoint/2010/main" val="25337465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36954" y="494717"/>
            <a:ext cx="6858000" cy="1231106"/>
          </a:xfrm>
          <a:prstGeom prst="rect">
            <a:avLst/>
          </a:prstGeom>
        </p:spPr>
        <p:txBody>
          <a:bodyPr vert="horz" wrap="square" lIns="0" tIns="0" rIns="0" bIns="0" rtlCol="0">
            <a:spAutoFit/>
          </a:bodyPr>
          <a:lstStyle/>
          <a:p>
            <a:pPr marL="12700">
              <a:lnSpc>
                <a:spcPct val="100000"/>
              </a:lnSpc>
            </a:pPr>
            <a:r>
              <a:rPr lang="en-US" sz="4000" b="1" spc="-5" dirty="0" smtClean="0">
                <a:solidFill>
                  <a:srgbClr val="000000"/>
                </a:solidFill>
                <a:latin typeface="Arial"/>
                <a:cs typeface="Arial"/>
              </a:rPr>
              <a:t>How are we doing?</a:t>
            </a:r>
            <a:br>
              <a:rPr lang="en-US" sz="4000" b="1" spc="-5" dirty="0" smtClean="0">
                <a:solidFill>
                  <a:srgbClr val="000000"/>
                </a:solidFill>
                <a:latin typeface="Arial"/>
                <a:cs typeface="Arial"/>
              </a:rPr>
            </a:br>
            <a:r>
              <a:rPr sz="3200" b="1" spc="-5" dirty="0" smtClean="0">
                <a:solidFill>
                  <a:srgbClr val="000000"/>
                </a:solidFill>
                <a:latin typeface="Arial"/>
                <a:cs typeface="Arial"/>
              </a:rPr>
              <a:t>Reduced </a:t>
            </a:r>
            <a:r>
              <a:rPr sz="3200" b="1" spc="-5" dirty="0">
                <a:solidFill>
                  <a:srgbClr val="000000"/>
                </a:solidFill>
                <a:latin typeface="Arial"/>
                <a:cs typeface="Arial"/>
              </a:rPr>
              <a:t>drying</a:t>
            </a:r>
            <a:r>
              <a:rPr sz="3200" b="1" spc="-70" dirty="0">
                <a:solidFill>
                  <a:srgbClr val="000000"/>
                </a:solidFill>
                <a:latin typeface="Arial"/>
                <a:cs typeface="Arial"/>
              </a:rPr>
              <a:t> </a:t>
            </a:r>
            <a:r>
              <a:rPr sz="3200" b="1" dirty="0" smtClean="0">
                <a:solidFill>
                  <a:srgbClr val="000000"/>
                </a:solidFill>
                <a:latin typeface="Arial"/>
                <a:cs typeface="Arial"/>
              </a:rPr>
              <a:t>costs</a:t>
            </a:r>
            <a:r>
              <a:rPr sz="4000" b="1" dirty="0" smtClean="0">
                <a:solidFill>
                  <a:srgbClr val="000000"/>
                </a:solidFill>
                <a:latin typeface="Arial"/>
                <a:cs typeface="Arial"/>
              </a:rPr>
              <a:t>:</a:t>
            </a:r>
            <a:endParaRPr sz="4000" dirty="0">
              <a:latin typeface="Arial"/>
              <a:cs typeface="Arial"/>
            </a:endParaRPr>
          </a:p>
        </p:txBody>
      </p:sp>
      <p:sp>
        <p:nvSpPr>
          <p:cNvPr id="3" name="object 3"/>
          <p:cNvSpPr txBox="1"/>
          <p:nvPr/>
        </p:nvSpPr>
        <p:spPr>
          <a:xfrm>
            <a:off x="1222044" y="2015871"/>
            <a:ext cx="6687820" cy="3432175"/>
          </a:xfrm>
          <a:prstGeom prst="rect">
            <a:avLst/>
          </a:prstGeom>
          <a:solidFill>
            <a:srgbClr val="FFFFFF">
              <a:alpha val="56000"/>
            </a:srgbClr>
          </a:solidFill>
        </p:spPr>
        <p:txBody>
          <a:bodyPr vert="horz" wrap="square" lIns="0" tIns="0" rIns="0" bIns="0" rtlCol="0">
            <a:spAutoFit/>
          </a:bodyPr>
          <a:lstStyle/>
          <a:p>
            <a:pPr marL="469265" indent="-456565">
              <a:lnSpc>
                <a:spcPct val="100000"/>
              </a:lnSpc>
              <a:buChar char="•"/>
              <a:tabLst>
                <a:tab pos="469265" algn="l"/>
                <a:tab pos="469900" algn="l"/>
              </a:tabLst>
            </a:pPr>
            <a:r>
              <a:rPr sz="3200" dirty="0">
                <a:latin typeface="Arial"/>
                <a:cs typeface="Arial"/>
              </a:rPr>
              <a:t>All of </a:t>
            </a:r>
            <a:r>
              <a:rPr sz="3200" spc="-5" dirty="0">
                <a:latin typeface="Arial"/>
                <a:cs typeface="Arial"/>
              </a:rPr>
              <a:t>our top selections have </a:t>
            </a:r>
            <a:r>
              <a:rPr sz="3200" dirty="0">
                <a:latin typeface="Arial"/>
                <a:cs typeface="Arial"/>
              </a:rPr>
              <a:t>a</a:t>
            </a:r>
            <a:r>
              <a:rPr sz="3200" spc="-75" dirty="0">
                <a:latin typeface="Arial"/>
                <a:cs typeface="Arial"/>
              </a:rPr>
              <a:t> </a:t>
            </a:r>
            <a:r>
              <a:rPr sz="3200" dirty="0">
                <a:latin typeface="Arial"/>
                <a:cs typeface="Arial"/>
              </a:rPr>
              <a:t>dry</a:t>
            </a:r>
          </a:p>
          <a:p>
            <a:pPr marL="469265">
              <a:lnSpc>
                <a:spcPct val="100000"/>
              </a:lnSpc>
            </a:pPr>
            <a:r>
              <a:rPr sz="3200" dirty="0">
                <a:latin typeface="Arial"/>
                <a:cs typeface="Arial"/>
              </a:rPr>
              <a:t>away </a:t>
            </a:r>
            <a:r>
              <a:rPr sz="3200" spc="-5" dirty="0">
                <a:latin typeface="Arial"/>
                <a:cs typeface="Arial"/>
              </a:rPr>
              <a:t>ratio </a:t>
            </a:r>
            <a:r>
              <a:rPr sz="3200" spc="-10" dirty="0">
                <a:latin typeface="Arial"/>
                <a:cs typeface="Arial"/>
              </a:rPr>
              <a:t>of </a:t>
            </a:r>
            <a:r>
              <a:rPr sz="3200" dirty="0">
                <a:latin typeface="Arial"/>
                <a:cs typeface="Arial"/>
              </a:rPr>
              <a:t>3 </a:t>
            </a:r>
            <a:r>
              <a:rPr sz="3200" spc="-10" dirty="0">
                <a:latin typeface="Arial"/>
                <a:cs typeface="Arial"/>
              </a:rPr>
              <a:t>or</a:t>
            </a:r>
            <a:r>
              <a:rPr sz="3200" spc="-55" dirty="0">
                <a:latin typeface="Arial"/>
                <a:cs typeface="Arial"/>
              </a:rPr>
              <a:t> </a:t>
            </a:r>
            <a:r>
              <a:rPr sz="3200" spc="-5" dirty="0">
                <a:latin typeface="Arial"/>
                <a:cs typeface="Arial"/>
              </a:rPr>
              <a:t>less</a:t>
            </a:r>
            <a:endParaRPr sz="3200" dirty="0">
              <a:latin typeface="Arial"/>
              <a:cs typeface="Arial"/>
            </a:endParaRPr>
          </a:p>
          <a:p>
            <a:pPr marL="469265" indent="-456565">
              <a:lnSpc>
                <a:spcPct val="100000"/>
              </a:lnSpc>
              <a:buFont typeface="Arial"/>
              <a:buChar char="•"/>
              <a:tabLst>
                <a:tab pos="469265" algn="l"/>
                <a:tab pos="469900" algn="l"/>
              </a:tabLst>
            </a:pPr>
            <a:r>
              <a:rPr lang="en-US" sz="3200" i="1" u="heavy" spc="-5" dirty="0" smtClean="0">
                <a:latin typeface="Arial"/>
                <a:cs typeface="Arial"/>
              </a:rPr>
              <a:t>35</a:t>
            </a:r>
            <a:r>
              <a:rPr sz="3200" i="1" u="heavy" spc="-5" dirty="0" smtClean="0">
                <a:latin typeface="Arial"/>
                <a:cs typeface="Arial"/>
              </a:rPr>
              <a:t>% </a:t>
            </a:r>
            <a:r>
              <a:rPr sz="3200" dirty="0">
                <a:latin typeface="Arial"/>
                <a:cs typeface="Arial"/>
              </a:rPr>
              <a:t>of </a:t>
            </a:r>
            <a:r>
              <a:rPr sz="3200" spc="-5" dirty="0">
                <a:latin typeface="Arial"/>
                <a:cs typeface="Arial"/>
              </a:rPr>
              <a:t>our </a:t>
            </a:r>
            <a:r>
              <a:rPr sz="3200" dirty="0">
                <a:latin typeface="Arial"/>
                <a:cs typeface="Arial"/>
              </a:rPr>
              <a:t>top </a:t>
            </a:r>
            <a:r>
              <a:rPr sz="3200" spc="-5" dirty="0">
                <a:latin typeface="Arial"/>
                <a:cs typeface="Arial"/>
              </a:rPr>
              <a:t>items have </a:t>
            </a:r>
            <a:r>
              <a:rPr sz="3200" dirty="0">
                <a:latin typeface="Arial"/>
                <a:cs typeface="Arial"/>
              </a:rPr>
              <a:t>a</a:t>
            </a:r>
            <a:r>
              <a:rPr sz="3200" spc="-80" dirty="0">
                <a:latin typeface="Arial"/>
                <a:cs typeface="Arial"/>
              </a:rPr>
              <a:t> </a:t>
            </a:r>
            <a:r>
              <a:rPr sz="3200" spc="-5" dirty="0">
                <a:latin typeface="Arial"/>
                <a:cs typeface="Arial"/>
              </a:rPr>
              <a:t>dry</a:t>
            </a:r>
            <a:endParaRPr sz="3200" dirty="0">
              <a:latin typeface="Arial"/>
              <a:cs typeface="Arial"/>
            </a:endParaRPr>
          </a:p>
          <a:p>
            <a:pPr marL="469265">
              <a:lnSpc>
                <a:spcPct val="100000"/>
              </a:lnSpc>
            </a:pPr>
            <a:r>
              <a:rPr sz="3200" spc="-5" dirty="0">
                <a:latin typeface="Arial"/>
                <a:cs typeface="Arial"/>
              </a:rPr>
              <a:t>away </a:t>
            </a:r>
            <a:r>
              <a:rPr sz="3200" dirty="0">
                <a:latin typeface="Arial"/>
                <a:cs typeface="Arial"/>
              </a:rPr>
              <a:t>ratio </a:t>
            </a:r>
            <a:r>
              <a:rPr sz="3200" spc="-5" dirty="0">
                <a:latin typeface="Arial"/>
                <a:cs typeface="Arial"/>
              </a:rPr>
              <a:t>of </a:t>
            </a:r>
            <a:r>
              <a:rPr sz="3200" i="1" u="heavy" spc="-5" dirty="0" smtClean="0">
                <a:latin typeface="Arial"/>
                <a:cs typeface="Arial"/>
              </a:rPr>
              <a:t>2.</a:t>
            </a:r>
            <a:r>
              <a:rPr lang="en-US" sz="3200" i="1" u="heavy" spc="-5" dirty="0" smtClean="0">
                <a:latin typeface="Arial"/>
                <a:cs typeface="Arial"/>
              </a:rPr>
              <a:t>5</a:t>
            </a:r>
            <a:r>
              <a:rPr sz="3200" i="1" u="heavy" spc="-5" dirty="0" smtClean="0">
                <a:latin typeface="Arial"/>
                <a:cs typeface="Arial"/>
              </a:rPr>
              <a:t> </a:t>
            </a:r>
            <a:r>
              <a:rPr sz="3200" i="1" u="heavy" dirty="0">
                <a:latin typeface="Arial"/>
                <a:cs typeface="Arial"/>
              </a:rPr>
              <a:t>or</a:t>
            </a:r>
            <a:r>
              <a:rPr sz="3200" i="1" u="heavy" spc="-105" dirty="0">
                <a:latin typeface="Arial"/>
                <a:cs typeface="Arial"/>
              </a:rPr>
              <a:t> </a:t>
            </a:r>
            <a:r>
              <a:rPr sz="3200" i="1" u="heavy" dirty="0">
                <a:latin typeface="Arial"/>
                <a:cs typeface="Arial"/>
              </a:rPr>
              <a:t>less</a:t>
            </a:r>
            <a:endParaRPr sz="3200" dirty="0">
              <a:latin typeface="Arial"/>
              <a:cs typeface="Arial"/>
            </a:endParaRPr>
          </a:p>
          <a:p>
            <a:pPr marL="926465" lvl="1" indent="-457200">
              <a:lnSpc>
                <a:spcPct val="100000"/>
              </a:lnSpc>
              <a:buChar char="•"/>
              <a:tabLst>
                <a:tab pos="926465" algn="l"/>
                <a:tab pos="927100" algn="l"/>
              </a:tabLst>
            </a:pPr>
            <a:r>
              <a:rPr sz="3200" spc="-5" dirty="0">
                <a:latin typeface="Arial"/>
                <a:cs typeface="Arial"/>
              </a:rPr>
              <a:t>Level </a:t>
            </a:r>
            <a:r>
              <a:rPr sz="3200" dirty="0">
                <a:latin typeface="Arial"/>
                <a:cs typeface="Arial"/>
              </a:rPr>
              <a:t>1: </a:t>
            </a:r>
            <a:r>
              <a:rPr lang="en-US" sz="3200" dirty="0" smtClean="0">
                <a:latin typeface="Arial"/>
                <a:cs typeface="Arial"/>
              </a:rPr>
              <a:t> 8 </a:t>
            </a:r>
            <a:r>
              <a:rPr sz="3200" spc="-5" dirty="0" smtClean="0">
                <a:latin typeface="Arial"/>
                <a:cs typeface="Arial"/>
              </a:rPr>
              <a:t>out </a:t>
            </a:r>
            <a:r>
              <a:rPr sz="3200" spc="-5" dirty="0">
                <a:latin typeface="Arial"/>
                <a:cs typeface="Arial"/>
              </a:rPr>
              <a:t>of</a:t>
            </a:r>
            <a:r>
              <a:rPr sz="3200" spc="-85" dirty="0">
                <a:latin typeface="Arial"/>
                <a:cs typeface="Arial"/>
              </a:rPr>
              <a:t> </a:t>
            </a:r>
            <a:r>
              <a:rPr lang="en-US" sz="3200" spc="-5" dirty="0" smtClean="0">
                <a:latin typeface="Arial"/>
                <a:cs typeface="Arial"/>
              </a:rPr>
              <a:t>34</a:t>
            </a:r>
            <a:endParaRPr sz="3200" dirty="0">
              <a:latin typeface="Arial"/>
              <a:cs typeface="Arial"/>
            </a:endParaRPr>
          </a:p>
          <a:p>
            <a:pPr marL="926465" lvl="1" indent="-457200">
              <a:lnSpc>
                <a:spcPct val="100000"/>
              </a:lnSpc>
              <a:buChar char="•"/>
              <a:tabLst>
                <a:tab pos="926465" algn="l"/>
                <a:tab pos="927100" algn="l"/>
                <a:tab pos="2573655" algn="l"/>
                <a:tab pos="3024505" algn="l"/>
              </a:tabLst>
            </a:pPr>
            <a:r>
              <a:rPr sz="3200" spc="-5" dirty="0">
                <a:latin typeface="Arial"/>
                <a:cs typeface="Arial"/>
              </a:rPr>
              <a:t>Level</a:t>
            </a:r>
            <a:r>
              <a:rPr sz="3200" dirty="0">
                <a:latin typeface="Arial"/>
                <a:cs typeface="Arial"/>
              </a:rPr>
              <a:t> 2:	</a:t>
            </a:r>
            <a:r>
              <a:rPr lang="en-US" sz="3200" dirty="0" smtClean="0">
                <a:latin typeface="Arial"/>
                <a:cs typeface="Arial"/>
              </a:rPr>
              <a:t>5</a:t>
            </a:r>
            <a:r>
              <a:rPr lang="en-US" sz="3200" dirty="0">
                <a:latin typeface="Arial"/>
                <a:cs typeface="Arial"/>
              </a:rPr>
              <a:t> </a:t>
            </a:r>
            <a:r>
              <a:rPr sz="3200" spc="-5" dirty="0" smtClean="0">
                <a:latin typeface="Arial"/>
                <a:cs typeface="Arial"/>
              </a:rPr>
              <a:t>out </a:t>
            </a:r>
            <a:r>
              <a:rPr sz="3200" spc="-5" dirty="0">
                <a:latin typeface="Arial"/>
                <a:cs typeface="Arial"/>
              </a:rPr>
              <a:t>of</a:t>
            </a:r>
            <a:r>
              <a:rPr sz="3200" spc="-85" dirty="0">
                <a:latin typeface="Arial"/>
                <a:cs typeface="Arial"/>
              </a:rPr>
              <a:t> </a:t>
            </a:r>
            <a:r>
              <a:rPr lang="en-US" sz="3200" spc="-5" dirty="0">
                <a:latin typeface="Arial"/>
                <a:cs typeface="Arial"/>
              </a:rPr>
              <a:t>8</a:t>
            </a:r>
            <a:endParaRPr sz="3200" dirty="0">
              <a:latin typeface="Arial"/>
              <a:cs typeface="Arial"/>
            </a:endParaRPr>
          </a:p>
          <a:p>
            <a:pPr marL="926465" lvl="1" indent="-457200">
              <a:lnSpc>
                <a:spcPct val="100000"/>
              </a:lnSpc>
              <a:buChar char="•"/>
              <a:tabLst>
                <a:tab pos="926465" algn="l"/>
                <a:tab pos="927100" algn="l"/>
                <a:tab pos="2573655" algn="l"/>
                <a:tab pos="3024505" algn="l"/>
                <a:tab pos="4264660" algn="l"/>
              </a:tabLst>
            </a:pPr>
            <a:r>
              <a:rPr sz="3200" spc="-5" dirty="0">
                <a:latin typeface="Arial"/>
                <a:cs typeface="Arial"/>
              </a:rPr>
              <a:t>Level </a:t>
            </a:r>
            <a:r>
              <a:rPr sz="3200" dirty="0">
                <a:latin typeface="Arial"/>
                <a:cs typeface="Arial"/>
              </a:rPr>
              <a:t>3:	</a:t>
            </a:r>
            <a:r>
              <a:rPr lang="en-US" sz="3200" dirty="0" smtClean="0">
                <a:latin typeface="Arial"/>
                <a:cs typeface="Arial"/>
              </a:rPr>
              <a:t>3</a:t>
            </a:r>
            <a:r>
              <a:rPr lang="en-US" sz="3200" dirty="0">
                <a:latin typeface="Arial"/>
                <a:cs typeface="Arial"/>
              </a:rPr>
              <a:t> </a:t>
            </a:r>
            <a:r>
              <a:rPr sz="3200" spc="-5" dirty="0" smtClean="0">
                <a:latin typeface="Arial"/>
                <a:cs typeface="Arial"/>
              </a:rPr>
              <a:t>out</a:t>
            </a:r>
            <a:r>
              <a:rPr sz="3200" spc="-10" dirty="0" smtClean="0">
                <a:latin typeface="Arial"/>
                <a:cs typeface="Arial"/>
              </a:rPr>
              <a:t> </a:t>
            </a:r>
            <a:r>
              <a:rPr sz="3200" spc="-5" dirty="0" smtClean="0">
                <a:latin typeface="Arial"/>
                <a:cs typeface="Arial"/>
              </a:rPr>
              <a:t>of</a:t>
            </a:r>
            <a:r>
              <a:rPr lang="en-US" sz="3200" spc="-5" dirty="0" smtClean="0">
                <a:latin typeface="Arial"/>
                <a:cs typeface="Arial"/>
              </a:rPr>
              <a:t> </a:t>
            </a:r>
            <a:r>
              <a:rPr lang="en-US" sz="3200" dirty="0" smtClean="0">
                <a:latin typeface="Arial"/>
                <a:cs typeface="Arial"/>
              </a:rPr>
              <a:t>4</a:t>
            </a:r>
            <a:endParaRPr sz="3200" dirty="0">
              <a:latin typeface="Arial"/>
              <a:cs typeface="Arial"/>
            </a:endParaRPr>
          </a:p>
        </p:txBody>
      </p:sp>
      <p:pic>
        <p:nvPicPr>
          <p:cNvPr id="3074" name="Picture 2" descr="C:\Users\sbradley\AppData\Local\Microsoft\Windows\Temporary Internet Files\Content.IE5\7T3D2DOL\a_showtime_plum_by_vigorousjammer-d6kdk99[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203281" flipH="1">
            <a:off x="6286153" y="3962399"/>
            <a:ext cx="2789256"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78579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12679"/>
            <a:ext cx="8260672" cy="1039427"/>
          </a:xfrm>
        </p:spPr>
        <p:txBody>
          <a:bodyPr>
            <a:normAutofit/>
          </a:bodyPr>
          <a:lstStyle/>
          <a:p>
            <a:pPr algn="l"/>
            <a:r>
              <a:rPr lang="en-US" sz="4400" b="1" dirty="0" smtClean="0">
                <a:solidFill>
                  <a:schemeClr val="tx1"/>
                </a:solidFill>
              </a:rPr>
              <a:t>      H13S-58</a:t>
            </a:r>
            <a:endParaRPr lang="en-US" sz="4400" b="1" dirty="0">
              <a:solidFill>
                <a:schemeClr val="tx1"/>
              </a:solidFill>
            </a:endParaRPr>
          </a:p>
        </p:txBody>
      </p:sp>
      <p:sp>
        <p:nvSpPr>
          <p:cNvPr id="3" name="Text Placeholder 2"/>
          <p:cNvSpPr>
            <a:spLocks noGrp="1"/>
          </p:cNvSpPr>
          <p:nvPr>
            <p:ph idx="1"/>
          </p:nvPr>
        </p:nvSpPr>
        <p:spPr/>
        <p:txBody>
          <a:bodyPr/>
          <a:lstStyle/>
          <a:p>
            <a:endParaRPr lang="en-US" dirty="0"/>
          </a:p>
        </p:txBody>
      </p:sp>
      <p:pic>
        <p:nvPicPr>
          <p:cNvPr id="1026" name="Picture 2" descr="S:\FacultyData\DEJONG\DEJONGShared\Sarah\Pictures\2015\2015\h13 s--5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74" y="1352106"/>
            <a:ext cx="4106826" cy="547576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S:\FacultyData\DEJONG\DEJONGShared\Sarah\Pictures\2015\2015\h13 s 5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5809" y="159488"/>
            <a:ext cx="4928191" cy="6570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8130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S:\FacultyData\DEJONG\DEJONGShared\Sarah\Pictures\2015\2015\h 13 s - 5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2400" y="-304800"/>
            <a:ext cx="5143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S:\FacultyData\DEJONG\DEJONGShared\Sarah\Pictures\2015\2015\h13s-    5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241" t="38323" r="23025" b="19837"/>
          <a:stretch/>
        </p:blipFill>
        <p:spPr bwMode="auto">
          <a:xfrm>
            <a:off x="152400" y="3661629"/>
            <a:ext cx="4724400" cy="310573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6" name="Content Placeholder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t="15875" r="27315" b="24869"/>
          <a:stretch/>
        </p:blipFill>
        <p:spPr>
          <a:xfrm>
            <a:off x="124047" y="457200"/>
            <a:ext cx="4130749" cy="2526856"/>
          </a:xfrm>
          <a:ln w="15875">
            <a:solidFill>
              <a:srgbClr val="17375E"/>
            </a:solidFill>
          </a:ln>
        </p:spPr>
      </p:pic>
    </p:spTree>
    <p:extLst>
      <p:ext uri="{BB962C8B-B14F-4D97-AF65-F5344CB8AC3E}">
        <p14:creationId xmlns:p14="http://schemas.microsoft.com/office/powerpoint/2010/main" val="3941570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152401" y="1219198"/>
          <a:ext cx="8839198" cy="5486403"/>
        </p:xfrm>
        <a:graphic>
          <a:graphicData uri="http://schemas.openxmlformats.org/drawingml/2006/table">
            <a:tbl>
              <a:tblPr/>
              <a:tblGrid>
                <a:gridCol w="1180876">
                  <a:extLst>
                    <a:ext uri="{9D8B030D-6E8A-4147-A177-3AD203B41FA5}">
                      <a16:colId xmlns:a16="http://schemas.microsoft.com/office/drawing/2014/main" xmlns="" val="20000"/>
                    </a:ext>
                  </a:extLst>
                </a:gridCol>
                <a:gridCol w="1094046">
                  <a:extLst>
                    <a:ext uri="{9D8B030D-6E8A-4147-A177-3AD203B41FA5}">
                      <a16:colId xmlns:a16="http://schemas.microsoft.com/office/drawing/2014/main" xmlns="" val="20001"/>
                    </a:ext>
                  </a:extLst>
                </a:gridCol>
                <a:gridCol w="1406630">
                  <a:extLst>
                    <a:ext uri="{9D8B030D-6E8A-4147-A177-3AD203B41FA5}">
                      <a16:colId xmlns:a16="http://schemas.microsoft.com/office/drawing/2014/main" xmlns="" val="20002"/>
                    </a:ext>
                  </a:extLst>
                </a:gridCol>
                <a:gridCol w="1111412">
                  <a:extLst>
                    <a:ext uri="{9D8B030D-6E8A-4147-A177-3AD203B41FA5}">
                      <a16:colId xmlns:a16="http://schemas.microsoft.com/office/drawing/2014/main" xmlns="" val="20003"/>
                    </a:ext>
                  </a:extLst>
                </a:gridCol>
                <a:gridCol w="998235">
                  <a:extLst>
                    <a:ext uri="{9D8B030D-6E8A-4147-A177-3AD203B41FA5}">
                      <a16:colId xmlns:a16="http://schemas.microsoft.com/office/drawing/2014/main" xmlns="" val="20004"/>
                    </a:ext>
                  </a:extLst>
                </a:gridCol>
                <a:gridCol w="914400">
                  <a:extLst>
                    <a:ext uri="{9D8B030D-6E8A-4147-A177-3AD203B41FA5}">
                      <a16:colId xmlns:a16="http://schemas.microsoft.com/office/drawing/2014/main" xmlns="" val="20005"/>
                    </a:ext>
                  </a:extLst>
                </a:gridCol>
                <a:gridCol w="1056919">
                  <a:extLst>
                    <a:ext uri="{9D8B030D-6E8A-4147-A177-3AD203B41FA5}">
                      <a16:colId xmlns:a16="http://schemas.microsoft.com/office/drawing/2014/main" xmlns="" val="20006"/>
                    </a:ext>
                  </a:extLst>
                </a:gridCol>
                <a:gridCol w="1076680">
                  <a:extLst>
                    <a:ext uri="{9D8B030D-6E8A-4147-A177-3AD203B41FA5}">
                      <a16:colId xmlns:a16="http://schemas.microsoft.com/office/drawing/2014/main" xmlns="" val="20007"/>
                    </a:ext>
                  </a:extLst>
                </a:gridCol>
              </a:tblGrid>
              <a:tr h="971409">
                <a:tc>
                  <a:txBody>
                    <a:bodyPr/>
                    <a:lstStyle/>
                    <a:p>
                      <a:pPr algn="ctr" fontAlgn="ctr"/>
                      <a:r>
                        <a:rPr lang="en-US" sz="1600" b="1" i="0" u="none" strike="noStrike" dirty="0">
                          <a:solidFill>
                            <a:srgbClr val="000000"/>
                          </a:solidFill>
                          <a:effectLst/>
                          <a:latin typeface="+mn-lt"/>
                        </a:rPr>
                        <a:t>Date</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n-US" sz="1600" b="1" i="0" u="none" strike="noStrike" dirty="0">
                          <a:solidFill>
                            <a:srgbClr val="000000"/>
                          </a:solidFill>
                          <a:effectLst/>
                          <a:latin typeface="+mn-lt"/>
                        </a:rPr>
                        <a:t>Location</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n-US" sz="1600" b="1" i="0" u="none" strike="noStrike" dirty="0">
                          <a:solidFill>
                            <a:srgbClr val="000000"/>
                          </a:solidFill>
                          <a:effectLst/>
                          <a:latin typeface="+mn-lt"/>
                        </a:rPr>
                        <a:t>Days from Imp. French</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n-US" sz="1600" b="1" i="0" u="none" strike="noStrike" dirty="0" smtClean="0">
                          <a:solidFill>
                            <a:srgbClr val="000000"/>
                          </a:solidFill>
                          <a:effectLst/>
                          <a:latin typeface="+mn-lt"/>
                        </a:rPr>
                        <a:t>Weight </a:t>
                      </a:r>
                      <a:r>
                        <a:rPr lang="en-US" sz="1600" b="1" i="0" u="none" strike="noStrike" dirty="0">
                          <a:solidFill>
                            <a:srgbClr val="000000"/>
                          </a:solidFill>
                          <a:effectLst/>
                          <a:latin typeface="+mn-lt"/>
                        </a:rPr>
                        <a:t>(g/</a:t>
                      </a:r>
                      <a:r>
                        <a:rPr lang="en-US" sz="1600" b="1" i="0" u="none" strike="noStrike" dirty="0" err="1">
                          <a:solidFill>
                            <a:srgbClr val="000000"/>
                          </a:solidFill>
                          <a:effectLst/>
                          <a:latin typeface="+mn-lt"/>
                        </a:rPr>
                        <a:t>ft</a:t>
                      </a:r>
                      <a:r>
                        <a:rPr lang="en-US" sz="1600" b="1" i="0" u="none" strike="noStrike" dirty="0">
                          <a:solidFill>
                            <a:srgbClr val="000000"/>
                          </a:solidFill>
                          <a:effectLst/>
                          <a:latin typeface="+mn-lt"/>
                        </a:rPr>
                        <a:t>)</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n-US" sz="1600" b="1" i="0" u="none" strike="noStrike" dirty="0">
                          <a:solidFill>
                            <a:srgbClr val="000000"/>
                          </a:solidFill>
                          <a:effectLst/>
                          <a:latin typeface="+mn-lt"/>
                        </a:rPr>
                        <a:t>Pressure</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mn-lt"/>
                        </a:rPr>
                        <a:t>Sugar in Brix</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n-US" sz="1600" b="1" i="0" u="none" strike="noStrike" dirty="0" smtClean="0">
                          <a:solidFill>
                            <a:srgbClr val="000000"/>
                          </a:solidFill>
                          <a:effectLst/>
                          <a:latin typeface="+mn-lt"/>
                        </a:rPr>
                        <a:t>Dry away ratio </a:t>
                      </a:r>
                      <a:endParaRPr lang="en-US" sz="1600" b="1" i="0" u="none" strike="noStrike" dirty="0">
                        <a:solidFill>
                          <a:srgbClr val="000000"/>
                        </a:solidFill>
                        <a:effectLst/>
                        <a:latin typeface="+mn-lt"/>
                      </a:endParaRP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n-US" sz="1600" b="1" i="0" u="none" strike="noStrike" dirty="0" smtClean="0">
                          <a:solidFill>
                            <a:srgbClr val="000000"/>
                          </a:solidFill>
                          <a:effectLst/>
                          <a:latin typeface="+mn-lt"/>
                        </a:rPr>
                        <a:t>Dried size </a:t>
                      </a:r>
                      <a:r>
                        <a:rPr lang="en-US" sz="1600" b="1" i="0" u="none" strike="noStrike" dirty="0" err="1" smtClean="0">
                          <a:solidFill>
                            <a:srgbClr val="000000"/>
                          </a:solidFill>
                          <a:effectLst/>
                          <a:latin typeface="+mn-lt"/>
                        </a:rPr>
                        <a:t>ct</a:t>
                      </a:r>
                      <a:r>
                        <a:rPr lang="en-US" sz="1600" b="1" i="0" u="none" strike="noStrike" dirty="0" smtClean="0">
                          <a:solidFill>
                            <a:srgbClr val="000000"/>
                          </a:solidFill>
                          <a:effectLst/>
                          <a:latin typeface="+mn-lt"/>
                        </a:rPr>
                        <a:t>/</a:t>
                      </a:r>
                      <a:r>
                        <a:rPr lang="en-US" sz="1600" b="1" i="0" u="none" strike="noStrike" dirty="0" err="1" smtClean="0">
                          <a:solidFill>
                            <a:srgbClr val="000000"/>
                          </a:solidFill>
                          <a:effectLst/>
                          <a:latin typeface="+mn-lt"/>
                        </a:rPr>
                        <a:t>lb</a:t>
                      </a:r>
                      <a:endParaRPr lang="en-US" sz="1600" b="1" i="0" u="none" strike="noStrike" dirty="0">
                        <a:solidFill>
                          <a:srgbClr val="000000"/>
                        </a:solidFill>
                        <a:effectLst/>
                        <a:latin typeface="+mn-lt"/>
                      </a:endParaRP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410454">
                <a:tc>
                  <a:txBody>
                    <a:bodyPr/>
                    <a:lstStyle/>
                    <a:p>
                      <a:pPr algn="ctr" fontAlgn="ctr"/>
                      <a:r>
                        <a:rPr lang="en-US" sz="1600" b="1" i="0" u="none" strike="noStrike">
                          <a:solidFill>
                            <a:srgbClr val="000000"/>
                          </a:solidFill>
                          <a:effectLst/>
                          <a:latin typeface="+mn-lt"/>
                        </a:rPr>
                        <a:t>8/29/2014</a:t>
                      </a:r>
                    </a:p>
                  </a:txBody>
                  <a:tcPr marL="9525" marR="9525" marT="9525"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en-US" sz="1600" b="1" i="0" u="none" strike="noStrike">
                          <a:solidFill>
                            <a:srgbClr val="000000"/>
                          </a:solidFill>
                          <a:effectLst/>
                          <a:latin typeface="+mn-lt"/>
                        </a:rPr>
                        <a:t>Kearney</a:t>
                      </a:r>
                    </a:p>
                  </a:txBody>
                  <a:tcPr marL="9525" marR="9525" marT="9525"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en-US" sz="1600" b="1" i="0" u="none" strike="noStrike">
                          <a:solidFill>
                            <a:srgbClr val="000000"/>
                          </a:solidFill>
                          <a:effectLst/>
                          <a:latin typeface="+mn-lt"/>
                        </a:rPr>
                        <a:t>+11</a:t>
                      </a:r>
                    </a:p>
                  </a:txBody>
                  <a:tcPr marL="9525" marR="9525" marT="9525"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en-US" sz="1600" b="1" i="0" u="none" strike="noStrike">
                          <a:solidFill>
                            <a:srgbClr val="000000"/>
                          </a:solidFill>
                          <a:effectLst/>
                          <a:latin typeface="+mn-lt"/>
                        </a:rPr>
                        <a:t>21.8</a:t>
                      </a:r>
                    </a:p>
                  </a:txBody>
                  <a:tcPr marL="9525" marR="9525" marT="9525"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en-US" sz="1600" b="1" i="0" u="none" strike="noStrike">
                          <a:solidFill>
                            <a:srgbClr val="000000"/>
                          </a:solidFill>
                          <a:effectLst/>
                          <a:latin typeface="+mn-lt"/>
                        </a:rPr>
                        <a:t>4.9</a:t>
                      </a:r>
                    </a:p>
                  </a:txBody>
                  <a:tcPr marL="9525" marR="9525" marT="9525"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en-US" sz="1600" b="1" i="0" u="none" strike="noStrike" dirty="0">
                          <a:solidFill>
                            <a:srgbClr val="000000"/>
                          </a:solidFill>
                          <a:effectLst/>
                          <a:latin typeface="+mn-lt"/>
                        </a:rPr>
                        <a:t>28.7</a:t>
                      </a:r>
                    </a:p>
                  </a:txBody>
                  <a:tcPr marL="9525" marR="9525" marT="9525"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en-US" sz="1600" b="1" i="0" u="none" strike="noStrike">
                          <a:solidFill>
                            <a:srgbClr val="963634"/>
                          </a:solidFill>
                          <a:effectLst/>
                          <a:latin typeface="+mn-lt"/>
                        </a:rPr>
                        <a:t>2.6</a:t>
                      </a:r>
                    </a:p>
                  </a:txBody>
                  <a:tcPr marL="9525" marR="9525" marT="9525"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tc>
                  <a:txBody>
                    <a:bodyPr/>
                    <a:lstStyle/>
                    <a:p>
                      <a:pPr algn="ctr" fontAlgn="ctr"/>
                      <a:r>
                        <a:rPr lang="en-US" sz="1600" b="1" i="0" u="none" strike="noStrike" dirty="0">
                          <a:solidFill>
                            <a:srgbClr val="963634"/>
                          </a:solidFill>
                          <a:effectLst/>
                          <a:latin typeface="+mn-lt"/>
                        </a:rPr>
                        <a:t>55.5</a:t>
                      </a:r>
                    </a:p>
                  </a:txBody>
                  <a:tcPr marL="9525" marR="9525" marT="9525"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1"/>
                  </a:ext>
                </a:extLst>
              </a:tr>
              <a:tr h="410454">
                <a:tc>
                  <a:txBody>
                    <a:bodyPr/>
                    <a:lstStyle/>
                    <a:p>
                      <a:pPr algn="ctr" fontAlgn="ctr"/>
                      <a:r>
                        <a:rPr lang="en-US" sz="1600" b="1" i="0" u="none" strike="noStrike">
                          <a:solidFill>
                            <a:srgbClr val="000000"/>
                          </a:solidFill>
                          <a:effectLst/>
                          <a:latin typeface="+mn-lt"/>
                        </a:rPr>
                        <a:t>8/3/2015</a:t>
                      </a:r>
                    </a:p>
                  </a:txBody>
                  <a:tcPr marL="9525" marR="9525" marT="9525"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r>
                        <a:rPr lang="en-US" sz="1600" b="1" i="0" u="none" strike="noStrike">
                          <a:solidFill>
                            <a:srgbClr val="000000"/>
                          </a:solidFill>
                          <a:effectLst/>
                          <a:latin typeface="+mn-lt"/>
                        </a:rPr>
                        <a:t>Winters</a:t>
                      </a:r>
                    </a:p>
                  </a:txBody>
                  <a:tcPr marL="9525" marR="9525" marT="9525"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r>
                        <a:rPr lang="en-US" sz="1600" b="1" i="0" u="none" strike="noStrike">
                          <a:solidFill>
                            <a:srgbClr val="000000"/>
                          </a:solidFill>
                          <a:effectLst/>
                          <a:latin typeface="+mn-lt"/>
                        </a:rPr>
                        <a:t>-7</a:t>
                      </a:r>
                    </a:p>
                  </a:txBody>
                  <a:tcPr marL="9525" marR="9525" marT="9525"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r>
                        <a:rPr lang="en-US" sz="1600" b="1" i="0" u="none" strike="noStrike">
                          <a:solidFill>
                            <a:srgbClr val="000000"/>
                          </a:solidFill>
                          <a:effectLst/>
                          <a:latin typeface="+mn-lt"/>
                        </a:rPr>
                        <a:t>22.4</a:t>
                      </a:r>
                    </a:p>
                  </a:txBody>
                  <a:tcPr marL="9525" marR="9525" marT="9525"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r>
                        <a:rPr lang="en-US" sz="1600" b="1" i="0" u="none" strike="noStrike">
                          <a:solidFill>
                            <a:srgbClr val="000000"/>
                          </a:solidFill>
                          <a:effectLst/>
                          <a:latin typeface="+mn-lt"/>
                        </a:rPr>
                        <a:t>5.8</a:t>
                      </a:r>
                    </a:p>
                  </a:txBody>
                  <a:tcPr marL="9525" marR="9525" marT="9525"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r>
                        <a:rPr lang="en-US" sz="1600" b="1" i="0" u="none" strike="noStrike">
                          <a:solidFill>
                            <a:srgbClr val="000000"/>
                          </a:solidFill>
                          <a:effectLst/>
                          <a:latin typeface="+mn-lt"/>
                        </a:rPr>
                        <a:t>24</a:t>
                      </a:r>
                    </a:p>
                  </a:txBody>
                  <a:tcPr marL="9525" marR="9525" marT="9525"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r>
                        <a:rPr lang="en-US" sz="1600" b="1" i="0" u="none" strike="noStrike">
                          <a:solidFill>
                            <a:srgbClr val="000000"/>
                          </a:solidFill>
                          <a:effectLst/>
                          <a:latin typeface="+mn-lt"/>
                        </a:rPr>
                        <a:t>2.6</a:t>
                      </a:r>
                    </a:p>
                  </a:txBody>
                  <a:tcPr marL="9525" marR="9525" marT="9525"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r>
                        <a:rPr lang="en-US" sz="1600" b="1" i="0" u="none" strike="noStrike">
                          <a:solidFill>
                            <a:srgbClr val="000000"/>
                          </a:solidFill>
                          <a:effectLst/>
                          <a:latin typeface="+mn-lt"/>
                        </a:rPr>
                        <a:t>52.9</a:t>
                      </a:r>
                    </a:p>
                  </a:txBody>
                  <a:tcPr marL="9525" marR="9525" marT="9525" marB="0" anchor="ctr">
                    <a:lnL>
                      <a:noFill/>
                    </a:lnL>
                    <a:lnR>
                      <a:noFill/>
                    </a:lnR>
                    <a:lnT w="6350" cap="flat" cmpd="sng" algn="ctr">
                      <a:solidFill>
                        <a:srgbClr val="000000"/>
                      </a:solidFill>
                      <a:prstDash val="dot"/>
                      <a:round/>
                      <a:headEnd type="none" w="med" len="med"/>
                      <a:tailEnd type="none" w="med" len="med"/>
                    </a:lnT>
                    <a:lnB>
                      <a:noFill/>
                    </a:lnB>
                  </a:tcPr>
                </a:tc>
                <a:extLst>
                  <a:ext uri="{0D108BD9-81ED-4DB2-BD59-A6C34878D82A}">
                    <a16:rowId xmlns:a16="http://schemas.microsoft.com/office/drawing/2014/main" xmlns="" val="10002"/>
                  </a:ext>
                </a:extLst>
              </a:tr>
              <a:tr h="410454">
                <a:tc>
                  <a:txBody>
                    <a:bodyPr/>
                    <a:lstStyle/>
                    <a:p>
                      <a:pPr algn="ctr" fontAlgn="ctr"/>
                      <a:r>
                        <a:rPr lang="en-US" sz="1600" b="1" i="0" u="none" strike="noStrike">
                          <a:solidFill>
                            <a:srgbClr val="000000"/>
                          </a:solidFill>
                          <a:effectLst/>
                          <a:latin typeface="+mn-lt"/>
                        </a:rPr>
                        <a:t>8/7/2015</a:t>
                      </a:r>
                    </a:p>
                  </a:txBody>
                  <a:tcPr marL="9525" marR="9525" marT="9525" marB="0" anchor="ctr">
                    <a:lnL>
                      <a:noFill/>
                    </a:lnL>
                    <a:lnR>
                      <a:noFill/>
                    </a:lnR>
                    <a:lnT>
                      <a:noFill/>
                    </a:lnT>
                    <a:lnB w="6350" cap="flat" cmpd="sng" algn="ctr">
                      <a:solidFill>
                        <a:srgbClr val="000000"/>
                      </a:solidFill>
                      <a:prstDash val="dot"/>
                      <a:round/>
                      <a:headEnd type="none" w="med" len="med"/>
                      <a:tailEnd type="none" w="med" len="med"/>
                    </a:lnB>
                  </a:tcPr>
                </a:tc>
                <a:tc>
                  <a:txBody>
                    <a:bodyPr/>
                    <a:lstStyle/>
                    <a:p>
                      <a:pPr algn="ctr" fontAlgn="ctr"/>
                      <a:r>
                        <a:rPr lang="en-US" sz="1600" b="1" i="0" u="none" strike="noStrike">
                          <a:solidFill>
                            <a:srgbClr val="000000"/>
                          </a:solidFill>
                          <a:effectLst/>
                          <a:latin typeface="+mn-lt"/>
                        </a:rPr>
                        <a:t>Kearney</a:t>
                      </a:r>
                    </a:p>
                  </a:txBody>
                  <a:tcPr marL="9525" marR="9525" marT="9525" marB="0" anchor="ctr">
                    <a:lnL>
                      <a:noFill/>
                    </a:lnL>
                    <a:lnR>
                      <a:noFill/>
                    </a:lnR>
                    <a:lnT>
                      <a:noFill/>
                    </a:lnT>
                    <a:lnB w="6350" cap="flat" cmpd="sng" algn="ctr">
                      <a:solidFill>
                        <a:srgbClr val="000000"/>
                      </a:solidFill>
                      <a:prstDash val="dot"/>
                      <a:round/>
                      <a:headEnd type="none" w="med" len="med"/>
                      <a:tailEnd type="none" w="med" len="med"/>
                    </a:lnB>
                  </a:tcPr>
                </a:tc>
                <a:tc>
                  <a:txBody>
                    <a:bodyPr/>
                    <a:lstStyle/>
                    <a:p>
                      <a:pPr algn="ctr" fontAlgn="ctr"/>
                      <a:r>
                        <a:rPr lang="en-US" sz="1600" b="1" i="0" u="none" strike="noStrike">
                          <a:solidFill>
                            <a:srgbClr val="000000"/>
                          </a:solidFill>
                          <a:effectLst/>
                          <a:latin typeface="+mn-lt"/>
                        </a:rPr>
                        <a:t>+5</a:t>
                      </a:r>
                    </a:p>
                  </a:txBody>
                  <a:tcPr marL="9525" marR="9525" marT="9525" marB="0" anchor="ctr">
                    <a:lnL>
                      <a:noFill/>
                    </a:lnL>
                    <a:lnR>
                      <a:noFill/>
                    </a:lnR>
                    <a:lnT>
                      <a:noFill/>
                    </a:lnT>
                    <a:lnB w="6350" cap="flat" cmpd="sng" algn="ctr">
                      <a:solidFill>
                        <a:srgbClr val="000000"/>
                      </a:solidFill>
                      <a:prstDash val="dot"/>
                      <a:round/>
                      <a:headEnd type="none" w="med" len="med"/>
                      <a:tailEnd type="none" w="med" len="med"/>
                    </a:lnB>
                  </a:tcPr>
                </a:tc>
                <a:tc>
                  <a:txBody>
                    <a:bodyPr/>
                    <a:lstStyle/>
                    <a:p>
                      <a:pPr algn="ctr" fontAlgn="ctr"/>
                      <a:r>
                        <a:rPr lang="en-US" sz="1600" b="1" i="0" u="none" strike="noStrike">
                          <a:solidFill>
                            <a:srgbClr val="000000"/>
                          </a:solidFill>
                          <a:effectLst/>
                          <a:latin typeface="+mn-lt"/>
                        </a:rPr>
                        <a:t>27.5</a:t>
                      </a:r>
                    </a:p>
                  </a:txBody>
                  <a:tcPr marL="9525" marR="9525" marT="9525" marB="0" anchor="ctr">
                    <a:lnL>
                      <a:noFill/>
                    </a:lnL>
                    <a:lnR>
                      <a:noFill/>
                    </a:lnR>
                    <a:lnT>
                      <a:noFill/>
                    </a:lnT>
                    <a:lnB w="6350" cap="flat" cmpd="sng" algn="ctr">
                      <a:solidFill>
                        <a:srgbClr val="000000"/>
                      </a:solidFill>
                      <a:prstDash val="dot"/>
                      <a:round/>
                      <a:headEnd type="none" w="med" len="med"/>
                      <a:tailEnd type="none" w="med" len="med"/>
                    </a:lnB>
                  </a:tcPr>
                </a:tc>
                <a:tc>
                  <a:txBody>
                    <a:bodyPr/>
                    <a:lstStyle/>
                    <a:p>
                      <a:pPr algn="ctr" fontAlgn="ctr"/>
                      <a:r>
                        <a:rPr lang="en-US" sz="1600" b="1" i="0" u="none" strike="noStrike">
                          <a:solidFill>
                            <a:srgbClr val="000000"/>
                          </a:solidFill>
                          <a:effectLst/>
                          <a:latin typeface="+mn-lt"/>
                        </a:rPr>
                        <a:t>3.3</a:t>
                      </a:r>
                    </a:p>
                  </a:txBody>
                  <a:tcPr marL="9525" marR="9525" marT="9525" marB="0" anchor="ctr">
                    <a:lnL>
                      <a:noFill/>
                    </a:lnL>
                    <a:lnR>
                      <a:noFill/>
                    </a:lnR>
                    <a:lnT>
                      <a:noFill/>
                    </a:lnT>
                    <a:lnB w="6350" cap="flat" cmpd="sng" algn="ctr">
                      <a:solidFill>
                        <a:srgbClr val="000000"/>
                      </a:solidFill>
                      <a:prstDash val="dot"/>
                      <a:round/>
                      <a:headEnd type="none" w="med" len="med"/>
                      <a:tailEnd type="none" w="med" len="med"/>
                    </a:lnB>
                  </a:tcPr>
                </a:tc>
                <a:tc>
                  <a:txBody>
                    <a:bodyPr/>
                    <a:lstStyle/>
                    <a:p>
                      <a:pPr algn="ctr" fontAlgn="ctr"/>
                      <a:r>
                        <a:rPr lang="en-US" sz="1600" b="1" i="0" u="none" strike="noStrike" dirty="0">
                          <a:solidFill>
                            <a:srgbClr val="000000"/>
                          </a:solidFill>
                          <a:effectLst/>
                          <a:latin typeface="+mn-lt"/>
                        </a:rPr>
                        <a:t>30.2</a:t>
                      </a:r>
                    </a:p>
                  </a:txBody>
                  <a:tcPr marL="9525" marR="9525" marT="9525" marB="0" anchor="ctr">
                    <a:lnL>
                      <a:noFill/>
                    </a:lnL>
                    <a:lnR>
                      <a:noFill/>
                    </a:lnR>
                    <a:lnT>
                      <a:noFill/>
                    </a:lnT>
                    <a:lnB w="6350" cap="flat" cmpd="sng" algn="ctr">
                      <a:solidFill>
                        <a:srgbClr val="000000"/>
                      </a:solidFill>
                      <a:prstDash val="dot"/>
                      <a:round/>
                      <a:headEnd type="none" w="med" len="med"/>
                      <a:tailEnd type="none" w="med" len="med"/>
                    </a:lnB>
                  </a:tcPr>
                </a:tc>
                <a:tc>
                  <a:txBody>
                    <a:bodyPr/>
                    <a:lstStyle/>
                    <a:p>
                      <a:pPr algn="ctr" fontAlgn="ctr"/>
                      <a:r>
                        <a:rPr lang="en-US" sz="1600" b="1" i="0" u="none" strike="noStrike">
                          <a:solidFill>
                            <a:srgbClr val="000000"/>
                          </a:solidFill>
                          <a:effectLst/>
                          <a:latin typeface="+mn-lt"/>
                        </a:rPr>
                        <a:t>2.4</a:t>
                      </a:r>
                    </a:p>
                  </a:txBody>
                  <a:tcPr marL="9525" marR="9525" marT="9525" marB="0" anchor="ctr">
                    <a:lnL>
                      <a:noFill/>
                    </a:lnL>
                    <a:lnR>
                      <a:noFill/>
                    </a:lnR>
                    <a:lnT>
                      <a:noFill/>
                    </a:lnT>
                    <a:lnB w="6350" cap="flat" cmpd="sng" algn="ctr">
                      <a:solidFill>
                        <a:srgbClr val="000000"/>
                      </a:solidFill>
                      <a:prstDash val="dot"/>
                      <a:round/>
                      <a:headEnd type="none" w="med" len="med"/>
                      <a:tailEnd type="none" w="med" len="med"/>
                    </a:lnB>
                  </a:tcPr>
                </a:tc>
                <a:tc>
                  <a:txBody>
                    <a:bodyPr/>
                    <a:lstStyle/>
                    <a:p>
                      <a:pPr algn="ctr" fontAlgn="ctr"/>
                      <a:r>
                        <a:rPr lang="en-US" sz="1600" b="1" i="0" u="none" strike="noStrike">
                          <a:solidFill>
                            <a:srgbClr val="000000"/>
                          </a:solidFill>
                          <a:effectLst/>
                          <a:latin typeface="+mn-lt"/>
                        </a:rPr>
                        <a:t>46.1</a:t>
                      </a:r>
                    </a:p>
                  </a:txBody>
                  <a:tcPr marL="9525" marR="9525" marT="9525" marB="0" anchor="ctr">
                    <a:lnL>
                      <a:noFill/>
                    </a:lnL>
                    <a:lnR>
                      <a:noFill/>
                    </a:lnR>
                    <a:lnT>
                      <a:noFill/>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xmlns="" val="10003"/>
                  </a:ext>
                </a:extLst>
              </a:tr>
              <a:tr h="410454">
                <a:tc>
                  <a:txBody>
                    <a:bodyPr/>
                    <a:lstStyle/>
                    <a:p>
                      <a:pPr algn="ctr" fontAlgn="ctr"/>
                      <a:r>
                        <a:rPr lang="en-US" sz="1600" b="1" i="0" u="none" strike="noStrike">
                          <a:solidFill>
                            <a:srgbClr val="000000"/>
                          </a:solidFill>
                          <a:effectLst/>
                          <a:latin typeface="+mn-lt"/>
                        </a:rPr>
                        <a:t>7/20/2016</a:t>
                      </a:r>
                    </a:p>
                  </a:txBody>
                  <a:tcPr marL="9525" marR="9525" marT="9525" marB="0" anchor="ctr">
                    <a:lnL>
                      <a:noFill/>
                    </a:lnL>
                    <a:lnR>
                      <a:noFill/>
                    </a:lnR>
                    <a:lnT w="6350" cap="flat" cmpd="sng" algn="ctr">
                      <a:solidFill>
                        <a:srgbClr val="000000"/>
                      </a:solidFill>
                      <a:prstDash val="dot"/>
                      <a:round/>
                      <a:headEnd type="none" w="med" len="med"/>
                      <a:tailEnd type="none" w="med" len="med"/>
                    </a:lnT>
                    <a:lnB>
                      <a:noFill/>
                    </a:lnB>
                    <a:solidFill>
                      <a:schemeClr val="accent1">
                        <a:lumMod val="20000"/>
                        <a:lumOff val="80000"/>
                      </a:schemeClr>
                    </a:solidFill>
                  </a:tcPr>
                </a:tc>
                <a:tc>
                  <a:txBody>
                    <a:bodyPr/>
                    <a:lstStyle/>
                    <a:p>
                      <a:pPr algn="ctr" fontAlgn="ctr"/>
                      <a:r>
                        <a:rPr lang="en-US" sz="1600" b="1" i="0" u="none" strike="noStrike">
                          <a:solidFill>
                            <a:srgbClr val="000000"/>
                          </a:solidFill>
                          <a:effectLst/>
                          <a:latin typeface="+mn-lt"/>
                        </a:rPr>
                        <a:t>Kearney</a:t>
                      </a:r>
                    </a:p>
                  </a:txBody>
                  <a:tcPr marL="9525" marR="9525" marT="9525" marB="0" anchor="ctr">
                    <a:lnL>
                      <a:noFill/>
                    </a:lnL>
                    <a:lnR>
                      <a:noFill/>
                    </a:lnR>
                    <a:lnT w="6350" cap="flat" cmpd="sng" algn="ctr">
                      <a:solidFill>
                        <a:srgbClr val="000000"/>
                      </a:solidFill>
                      <a:prstDash val="dot"/>
                      <a:round/>
                      <a:headEnd type="none" w="med" len="med"/>
                      <a:tailEnd type="none" w="med" len="med"/>
                    </a:lnT>
                    <a:lnB>
                      <a:noFill/>
                    </a:lnB>
                    <a:solidFill>
                      <a:schemeClr val="accent1">
                        <a:lumMod val="20000"/>
                        <a:lumOff val="80000"/>
                      </a:schemeClr>
                    </a:solidFill>
                  </a:tcPr>
                </a:tc>
                <a:tc>
                  <a:txBody>
                    <a:bodyPr/>
                    <a:lstStyle/>
                    <a:p>
                      <a:pPr algn="ctr" fontAlgn="ctr"/>
                      <a:r>
                        <a:rPr lang="en-US" sz="1600" b="1" i="0" u="none" strike="noStrike">
                          <a:solidFill>
                            <a:srgbClr val="000000"/>
                          </a:solidFill>
                          <a:effectLst/>
                          <a:latin typeface="+mn-lt"/>
                        </a:rPr>
                        <a:t>-20</a:t>
                      </a:r>
                    </a:p>
                  </a:txBody>
                  <a:tcPr marL="9525" marR="9525" marT="9525" marB="0" anchor="ctr">
                    <a:lnL>
                      <a:noFill/>
                    </a:lnL>
                    <a:lnR>
                      <a:noFill/>
                    </a:lnR>
                    <a:lnT w="6350" cap="flat" cmpd="sng" algn="ctr">
                      <a:solidFill>
                        <a:srgbClr val="000000"/>
                      </a:solidFill>
                      <a:prstDash val="dot"/>
                      <a:round/>
                      <a:headEnd type="none" w="med" len="med"/>
                      <a:tailEnd type="none" w="med" len="med"/>
                    </a:lnT>
                    <a:lnB>
                      <a:noFill/>
                    </a:lnB>
                    <a:solidFill>
                      <a:schemeClr val="accent1">
                        <a:lumMod val="20000"/>
                        <a:lumOff val="80000"/>
                      </a:schemeClr>
                    </a:solidFill>
                  </a:tcPr>
                </a:tc>
                <a:tc>
                  <a:txBody>
                    <a:bodyPr/>
                    <a:lstStyle/>
                    <a:p>
                      <a:pPr algn="ctr" fontAlgn="ctr"/>
                      <a:r>
                        <a:rPr lang="en-US" sz="1600" b="1" i="0" u="none" strike="noStrike">
                          <a:solidFill>
                            <a:srgbClr val="000000"/>
                          </a:solidFill>
                          <a:effectLst/>
                          <a:latin typeface="+mn-lt"/>
                        </a:rPr>
                        <a:t>29.9</a:t>
                      </a:r>
                    </a:p>
                  </a:txBody>
                  <a:tcPr marL="9525" marR="9525" marT="9525" marB="0" anchor="ctr">
                    <a:lnL>
                      <a:noFill/>
                    </a:lnL>
                    <a:lnR>
                      <a:noFill/>
                    </a:lnR>
                    <a:lnT w="6350" cap="flat" cmpd="sng" algn="ctr">
                      <a:solidFill>
                        <a:srgbClr val="000000"/>
                      </a:solidFill>
                      <a:prstDash val="dot"/>
                      <a:round/>
                      <a:headEnd type="none" w="med" len="med"/>
                      <a:tailEnd type="none" w="med" len="med"/>
                    </a:lnT>
                    <a:lnB>
                      <a:noFill/>
                    </a:lnB>
                    <a:solidFill>
                      <a:schemeClr val="accent1">
                        <a:lumMod val="20000"/>
                        <a:lumOff val="80000"/>
                      </a:schemeClr>
                    </a:solidFill>
                  </a:tcPr>
                </a:tc>
                <a:tc>
                  <a:txBody>
                    <a:bodyPr/>
                    <a:lstStyle/>
                    <a:p>
                      <a:pPr algn="ctr" fontAlgn="ctr"/>
                      <a:r>
                        <a:rPr lang="en-US" sz="1600" b="1" i="0" u="none" strike="noStrike">
                          <a:solidFill>
                            <a:srgbClr val="000000"/>
                          </a:solidFill>
                          <a:effectLst/>
                          <a:latin typeface="+mn-lt"/>
                        </a:rPr>
                        <a:t>4.7</a:t>
                      </a:r>
                    </a:p>
                  </a:txBody>
                  <a:tcPr marL="9525" marR="9525" marT="9525" marB="0" anchor="ctr">
                    <a:lnL>
                      <a:noFill/>
                    </a:lnL>
                    <a:lnR>
                      <a:noFill/>
                    </a:lnR>
                    <a:lnT w="6350" cap="flat" cmpd="sng" algn="ctr">
                      <a:solidFill>
                        <a:srgbClr val="000000"/>
                      </a:solidFill>
                      <a:prstDash val="dot"/>
                      <a:round/>
                      <a:headEnd type="none" w="med" len="med"/>
                      <a:tailEnd type="none" w="med" len="med"/>
                    </a:lnT>
                    <a:lnB>
                      <a:noFill/>
                    </a:lnB>
                    <a:solidFill>
                      <a:schemeClr val="accent1">
                        <a:lumMod val="20000"/>
                        <a:lumOff val="80000"/>
                      </a:schemeClr>
                    </a:solidFill>
                  </a:tcPr>
                </a:tc>
                <a:tc>
                  <a:txBody>
                    <a:bodyPr/>
                    <a:lstStyle/>
                    <a:p>
                      <a:pPr algn="ctr" fontAlgn="ctr"/>
                      <a:r>
                        <a:rPr lang="en-US" sz="1600" b="1" i="0" u="none" strike="noStrike" dirty="0">
                          <a:solidFill>
                            <a:srgbClr val="000000"/>
                          </a:solidFill>
                          <a:effectLst/>
                          <a:latin typeface="+mn-lt"/>
                        </a:rPr>
                        <a:t>22.8</a:t>
                      </a:r>
                    </a:p>
                  </a:txBody>
                  <a:tcPr marL="9525" marR="9525" marT="9525" marB="0" anchor="ctr">
                    <a:lnL>
                      <a:noFill/>
                    </a:lnL>
                    <a:lnR>
                      <a:noFill/>
                    </a:lnR>
                    <a:lnT w="6350" cap="flat" cmpd="sng" algn="ctr">
                      <a:solidFill>
                        <a:srgbClr val="000000"/>
                      </a:solidFill>
                      <a:prstDash val="dot"/>
                      <a:round/>
                      <a:headEnd type="none" w="med" len="med"/>
                      <a:tailEnd type="none" w="med" len="med"/>
                    </a:lnT>
                    <a:lnB>
                      <a:noFill/>
                    </a:lnB>
                    <a:solidFill>
                      <a:schemeClr val="accent1">
                        <a:lumMod val="20000"/>
                        <a:lumOff val="80000"/>
                      </a:schemeClr>
                    </a:solidFill>
                  </a:tcPr>
                </a:tc>
                <a:tc>
                  <a:txBody>
                    <a:bodyPr/>
                    <a:lstStyle/>
                    <a:p>
                      <a:pPr algn="ctr" fontAlgn="ctr"/>
                      <a:r>
                        <a:rPr lang="en-US" sz="1600" b="1" i="0" u="none" strike="noStrike">
                          <a:solidFill>
                            <a:srgbClr val="000000"/>
                          </a:solidFill>
                          <a:effectLst/>
                          <a:latin typeface="+mn-lt"/>
                        </a:rPr>
                        <a:t>2.9</a:t>
                      </a:r>
                    </a:p>
                  </a:txBody>
                  <a:tcPr marL="9525" marR="9525" marT="9525" marB="0" anchor="ctr">
                    <a:lnL>
                      <a:noFill/>
                    </a:lnL>
                    <a:lnR>
                      <a:noFill/>
                    </a:lnR>
                    <a:lnT w="6350" cap="flat" cmpd="sng" algn="ctr">
                      <a:solidFill>
                        <a:srgbClr val="000000"/>
                      </a:solidFill>
                      <a:prstDash val="dot"/>
                      <a:round/>
                      <a:headEnd type="none" w="med" len="med"/>
                      <a:tailEnd type="none" w="med" len="med"/>
                    </a:lnT>
                    <a:lnB>
                      <a:noFill/>
                    </a:lnB>
                    <a:solidFill>
                      <a:schemeClr val="accent1">
                        <a:lumMod val="20000"/>
                        <a:lumOff val="80000"/>
                      </a:schemeClr>
                    </a:solidFill>
                  </a:tcPr>
                </a:tc>
                <a:tc>
                  <a:txBody>
                    <a:bodyPr/>
                    <a:lstStyle/>
                    <a:p>
                      <a:pPr algn="ctr" fontAlgn="ctr"/>
                      <a:r>
                        <a:rPr lang="en-US" sz="1600" b="1" i="0" u="none" strike="noStrike">
                          <a:solidFill>
                            <a:srgbClr val="000000"/>
                          </a:solidFill>
                          <a:effectLst/>
                          <a:latin typeface="+mn-lt"/>
                        </a:rPr>
                        <a:t>46.4</a:t>
                      </a:r>
                    </a:p>
                  </a:txBody>
                  <a:tcPr marL="9525" marR="9525" marT="9525" marB="0" anchor="ctr">
                    <a:lnL>
                      <a:noFill/>
                    </a:lnL>
                    <a:lnR>
                      <a:noFill/>
                    </a:lnR>
                    <a:lnT w="6350" cap="flat" cmpd="sng" algn="ctr">
                      <a:solidFill>
                        <a:srgbClr val="000000"/>
                      </a:solidFill>
                      <a:prstDash val="dot"/>
                      <a:round/>
                      <a:headEnd type="none" w="med" len="med"/>
                      <a:tailEnd type="none" w="med" len="med"/>
                    </a:lnT>
                    <a:lnB>
                      <a:noFill/>
                    </a:lnB>
                    <a:solidFill>
                      <a:schemeClr val="accent1">
                        <a:lumMod val="20000"/>
                        <a:lumOff val="80000"/>
                      </a:schemeClr>
                    </a:solidFill>
                  </a:tcPr>
                </a:tc>
                <a:extLst>
                  <a:ext uri="{0D108BD9-81ED-4DB2-BD59-A6C34878D82A}">
                    <a16:rowId xmlns:a16="http://schemas.microsoft.com/office/drawing/2014/main" xmlns="" val="10004"/>
                  </a:ext>
                </a:extLst>
              </a:tr>
              <a:tr h="410454">
                <a:tc>
                  <a:txBody>
                    <a:bodyPr/>
                    <a:lstStyle/>
                    <a:p>
                      <a:pPr algn="ctr" fontAlgn="ctr"/>
                      <a:r>
                        <a:rPr lang="en-US" sz="1600" b="1" i="0" u="none" strike="noStrike" dirty="0">
                          <a:solidFill>
                            <a:srgbClr val="000000"/>
                          </a:solidFill>
                          <a:effectLst/>
                          <a:latin typeface="+mn-lt"/>
                        </a:rPr>
                        <a:t>8/8/2016</a:t>
                      </a:r>
                    </a:p>
                  </a:txBody>
                  <a:tcPr marL="9525" marR="9525" marT="9525" marB="0" anchor="ctr">
                    <a:lnL>
                      <a:noFill/>
                    </a:lnL>
                    <a:lnR>
                      <a:noFill/>
                    </a:lnR>
                    <a:lnT>
                      <a:noFill/>
                    </a:lnT>
                    <a:lnB>
                      <a:noFill/>
                    </a:lnB>
                    <a:solidFill>
                      <a:schemeClr val="accent1">
                        <a:lumMod val="20000"/>
                        <a:lumOff val="80000"/>
                      </a:schemeClr>
                    </a:solidFill>
                  </a:tcPr>
                </a:tc>
                <a:tc>
                  <a:txBody>
                    <a:bodyPr/>
                    <a:lstStyle/>
                    <a:p>
                      <a:pPr algn="ctr" fontAlgn="ctr"/>
                      <a:r>
                        <a:rPr lang="en-US" sz="1600" b="1" i="0" u="none" strike="noStrike">
                          <a:solidFill>
                            <a:srgbClr val="000000"/>
                          </a:solidFill>
                          <a:effectLst/>
                          <a:latin typeface="+mn-lt"/>
                        </a:rPr>
                        <a:t>Winters</a:t>
                      </a:r>
                    </a:p>
                  </a:txBody>
                  <a:tcPr marL="9525" marR="9525" marT="9525" marB="0" anchor="ctr">
                    <a:lnL>
                      <a:noFill/>
                    </a:lnL>
                    <a:lnR>
                      <a:noFill/>
                    </a:lnR>
                    <a:lnT>
                      <a:noFill/>
                    </a:lnT>
                    <a:lnB>
                      <a:noFill/>
                    </a:lnB>
                    <a:solidFill>
                      <a:schemeClr val="accent1">
                        <a:lumMod val="20000"/>
                        <a:lumOff val="80000"/>
                      </a:schemeClr>
                    </a:solidFill>
                  </a:tcPr>
                </a:tc>
                <a:tc>
                  <a:txBody>
                    <a:bodyPr/>
                    <a:lstStyle/>
                    <a:p>
                      <a:pPr algn="ctr" fontAlgn="ctr"/>
                      <a:r>
                        <a:rPr lang="en-US" sz="1600" b="1" i="0" u="none" strike="noStrike">
                          <a:solidFill>
                            <a:srgbClr val="000000"/>
                          </a:solidFill>
                          <a:effectLst/>
                          <a:latin typeface="+mn-lt"/>
                        </a:rPr>
                        <a:t>-4</a:t>
                      </a:r>
                    </a:p>
                  </a:txBody>
                  <a:tcPr marL="9525" marR="9525" marT="9525" marB="0" anchor="ctr">
                    <a:lnL>
                      <a:noFill/>
                    </a:lnL>
                    <a:lnR>
                      <a:noFill/>
                    </a:lnR>
                    <a:lnT>
                      <a:noFill/>
                    </a:lnT>
                    <a:lnB>
                      <a:noFill/>
                    </a:lnB>
                    <a:solidFill>
                      <a:schemeClr val="accent1">
                        <a:lumMod val="20000"/>
                        <a:lumOff val="80000"/>
                      </a:schemeClr>
                    </a:solidFill>
                  </a:tcPr>
                </a:tc>
                <a:tc>
                  <a:txBody>
                    <a:bodyPr/>
                    <a:lstStyle/>
                    <a:p>
                      <a:pPr algn="ctr" fontAlgn="ctr"/>
                      <a:r>
                        <a:rPr lang="en-US" sz="1600" b="1" i="0" u="none" strike="noStrike" dirty="0">
                          <a:solidFill>
                            <a:srgbClr val="000000"/>
                          </a:solidFill>
                          <a:effectLst/>
                          <a:latin typeface="+mn-lt"/>
                        </a:rPr>
                        <a:t>27.6</a:t>
                      </a:r>
                    </a:p>
                  </a:txBody>
                  <a:tcPr marL="9525" marR="9525" marT="9525" marB="0" anchor="ctr">
                    <a:lnL>
                      <a:noFill/>
                    </a:lnL>
                    <a:lnR>
                      <a:noFill/>
                    </a:lnR>
                    <a:lnT>
                      <a:noFill/>
                    </a:lnT>
                    <a:lnB>
                      <a:noFill/>
                    </a:lnB>
                    <a:solidFill>
                      <a:schemeClr val="accent1">
                        <a:lumMod val="20000"/>
                        <a:lumOff val="80000"/>
                      </a:schemeClr>
                    </a:solidFill>
                  </a:tcPr>
                </a:tc>
                <a:tc>
                  <a:txBody>
                    <a:bodyPr/>
                    <a:lstStyle/>
                    <a:p>
                      <a:pPr algn="ctr" fontAlgn="ctr"/>
                      <a:r>
                        <a:rPr lang="en-US" sz="1600" b="1" i="0" u="none" strike="noStrike" dirty="0">
                          <a:solidFill>
                            <a:srgbClr val="000000"/>
                          </a:solidFill>
                          <a:effectLst/>
                          <a:latin typeface="+mn-lt"/>
                        </a:rPr>
                        <a:t>3.1</a:t>
                      </a:r>
                    </a:p>
                  </a:txBody>
                  <a:tcPr marL="9525" marR="9525" marT="9525" marB="0" anchor="ctr">
                    <a:lnL>
                      <a:noFill/>
                    </a:lnL>
                    <a:lnR>
                      <a:noFill/>
                    </a:lnR>
                    <a:lnT>
                      <a:noFill/>
                    </a:lnT>
                    <a:lnB>
                      <a:noFill/>
                    </a:lnB>
                    <a:solidFill>
                      <a:schemeClr val="accent1">
                        <a:lumMod val="20000"/>
                        <a:lumOff val="80000"/>
                      </a:schemeClr>
                    </a:solidFill>
                  </a:tcPr>
                </a:tc>
                <a:tc>
                  <a:txBody>
                    <a:bodyPr/>
                    <a:lstStyle/>
                    <a:p>
                      <a:pPr algn="ctr" fontAlgn="ctr"/>
                      <a:r>
                        <a:rPr lang="en-US" sz="1600" b="1" i="0" u="none" strike="noStrike" dirty="0">
                          <a:solidFill>
                            <a:srgbClr val="000000"/>
                          </a:solidFill>
                          <a:effectLst/>
                          <a:latin typeface="+mn-lt"/>
                        </a:rPr>
                        <a:t>20</a:t>
                      </a:r>
                    </a:p>
                  </a:txBody>
                  <a:tcPr marL="9525" marR="9525" marT="9525" marB="0" anchor="ctr">
                    <a:lnL>
                      <a:noFill/>
                    </a:lnL>
                    <a:lnR>
                      <a:noFill/>
                    </a:lnR>
                    <a:lnT>
                      <a:noFill/>
                    </a:lnT>
                    <a:lnB>
                      <a:noFill/>
                    </a:lnB>
                    <a:solidFill>
                      <a:schemeClr val="accent1">
                        <a:lumMod val="20000"/>
                        <a:lumOff val="80000"/>
                      </a:schemeClr>
                    </a:solidFill>
                  </a:tcPr>
                </a:tc>
                <a:tc>
                  <a:txBody>
                    <a:bodyPr/>
                    <a:lstStyle/>
                    <a:p>
                      <a:pPr algn="ctr" fontAlgn="ctr"/>
                      <a:r>
                        <a:rPr lang="en-US" sz="1600" b="1" i="0" u="none" strike="noStrike">
                          <a:solidFill>
                            <a:srgbClr val="000000"/>
                          </a:solidFill>
                          <a:effectLst/>
                          <a:latin typeface="+mn-lt"/>
                        </a:rPr>
                        <a:t>2.3</a:t>
                      </a:r>
                    </a:p>
                  </a:txBody>
                  <a:tcPr marL="9525" marR="9525" marT="9525" marB="0" anchor="ctr">
                    <a:lnL>
                      <a:noFill/>
                    </a:lnL>
                    <a:lnR>
                      <a:noFill/>
                    </a:lnR>
                    <a:lnT>
                      <a:noFill/>
                    </a:lnT>
                    <a:lnB>
                      <a:noFill/>
                    </a:lnB>
                    <a:solidFill>
                      <a:schemeClr val="accent1">
                        <a:lumMod val="20000"/>
                        <a:lumOff val="80000"/>
                      </a:schemeClr>
                    </a:solidFill>
                  </a:tcPr>
                </a:tc>
                <a:tc>
                  <a:txBody>
                    <a:bodyPr/>
                    <a:lstStyle/>
                    <a:p>
                      <a:pPr algn="ctr" fontAlgn="ctr"/>
                      <a:r>
                        <a:rPr lang="en-US" sz="1600" b="1" i="0" u="none" strike="noStrike">
                          <a:solidFill>
                            <a:srgbClr val="000000"/>
                          </a:solidFill>
                          <a:effectLst/>
                          <a:latin typeface="+mn-lt"/>
                        </a:rPr>
                        <a:t>40.4</a:t>
                      </a:r>
                    </a:p>
                  </a:txBody>
                  <a:tcPr marL="9525" marR="9525" marT="9525"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xmlns="" val="10005"/>
                  </a:ext>
                </a:extLst>
              </a:tr>
              <a:tr h="410454">
                <a:tc>
                  <a:txBody>
                    <a:bodyPr/>
                    <a:lstStyle/>
                    <a:p>
                      <a:pPr algn="ctr" fontAlgn="ctr"/>
                      <a:r>
                        <a:rPr lang="en-US" sz="1600" b="1" i="0" u="none" strike="noStrike">
                          <a:solidFill>
                            <a:srgbClr val="000000"/>
                          </a:solidFill>
                          <a:effectLst/>
                          <a:latin typeface="+mn-lt"/>
                        </a:rPr>
                        <a:t>8/15/2016</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600" b="1" i="0" u="none" strike="noStrike">
                          <a:solidFill>
                            <a:srgbClr val="000000"/>
                          </a:solidFill>
                          <a:effectLst/>
                          <a:latin typeface="+mn-lt"/>
                        </a:rPr>
                        <a:t>Winters</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600" b="1" i="0" u="none" strike="noStrike">
                          <a:solidFill>
                            <a:srgbClr val="000000"/>
                          </a:solidFill>
                          <a:effectLst/>
                          <a:latin typeface="+mn-lt"/>
                        </a:rPr>
                        <a:t>+3</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600" b="1" i="0" u="none" strike="noStrike">
                          <a:solidFill>
                            <a:srgbClr val="000000"/>
                          </a:solidFill>
                          <a:effectLst/>
                          <a:latin typeface="+mn-lt"/>
                        </a:rPr>
                        <a:t>24</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600" b="1" i="0" u="none" strike="noStrike">
                          <a:solidFill>
                            <a:srgbClr val="000000"/>
                          </a:solidFill>
                          <a:effectLst/>
                          <a:latin typeface="+mn-lt"/>
                        </a:rPr>
                        <a:t>3.2</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600" b="1" i="0" u="none" strike="noStrike">
                          <a:solidFill>
                            <a:srgbClr val="000000"/>
                          </a:solidFill>
                          <a:effectLst/>
                          <a:latin typeface="+mn-lt"/>
                        </a:rPr>
                        <a:t>30.3</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600" b="1" i="0" u="none" strike="noStrike">
                          <a:solidFill>
                            <a:srgbClr val="000000"/>
                          </a:solidFill>
                          <a:effectLst/>
                          <a:latin typeface="+mn-lt"/>
                        </a:rPr>
                        <a:t>2.2</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600" b="1" i="0" u="none" strike="noStrike" dirty="0">
                          <a:solidFill>
                            <a:srgbClr val="000000"/>
                          </a:solidFill>
                          <a:effectLst/>
                          <a:latin typeface="+mn-lt"/>
                        </a:rPr>
                        <a:t>45.2</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6"/>
                  </a:ext>
                </a:extLst>
              </a:tr>
              <a:tr h="410454">
                <a:tc>
                  <a:txBody>
                    <a:bodyPr/>
                    <a:lstStyle/>
                    <a:p>
                      <a:pPr algn="ctr" fontAlgn="ctr"/>
                      <a:r>
                        <a:rPr lang="en-US" sz="1600" b="1" i="0" u="none" strike="noStrike">
                          <a:solidFill>
                            <a:srgbClr val="000000"/>
                          </a:solidFill>
                          <a:effectLst/>
                          <a:latin typeface="+mn-lt"/>
                        </a:rPr>
                        <a:t>8/10/17</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chemeClr val="accent3">
                        <a:lumMod val="20000"/>
                        <a:lumOff val="80000"/>
                      </a:schemeClr>
                    </a:solidFill>
                  </a:tcPr>
                </a:tc>
                <a:tc>
                  <a:txBody>
                    <a:bodyPr/>
                    <a:lstStyle/>
                    <a:p>
                      <a:pPr algn="ctr" fontAlgn="ctr"/>
                      <a:r>
                        <a:rPr lang="en-US" sz="1600" b="1" i="0" u="none" strike="noStrike">
                          <a:solidFill>
                            <a:srgbClr val="000000"/>
                          </a:solidFill>
                          <a:effectLst/>
                          <a:latin typeface="+mn-lt"/>
                        </a:rPr>
                        <a:t>Kearney</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chemeClr val="accent3">
                        <a:lumMod val="20000"/>
                        <a:lumOff val="80000"/>
                      </a:schemeClr>
                    </a:solidFill>
                  </a:tcPr>
                </a:tc>
                <a:tc>
                  <a:txBody>
                    <a:bodyPr/>
                    <a:lstStyle/>
                    <a:p>
                      <a:pPr algn="ctr" fontAlgn="ctr"/>
                      <a:r>
                        <a:rPr lang="en-US" sz="1600" b="1" i="0" u="none" strike="noStrike">
                          <a:solidFill>
                            <a:srgbClr val="000000"/>
                          </a:solidFill>
                          <a:effectLst/>
                          <a:latin typeface="+mn-lt"/>
                        </a:rPr>
                        <a:t>-6</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chemeClr val="accent3">
                        <a:lumMod val="20000"/>
                        <a:lumOff val="80000"/>
                      </a:schemeClr>
                    </a:solidFill>
                  </a:tcPr>
                </a:tc>
                <a:tc>
                  <a:txBody>
                    <a:bodyPr/>
                    <a:lstStyle/>
                    <a:p>
                      <a:pPr algn="ctr" fontAlgn="ctr"/>
                      <a:r>
                        <a:rPr lang="en-US" sz="1600" b="1" i="0" u="none" strike="noStrike">
                          <a:solidFill>
                            <a:srgbClr val="000000"/>
                          </a:solidFill>
                          <a:effectLst/>
                          <a:latin typeface="+mn-lt"/>
                        </a:rPr>
                        <a:t>29.6</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chemeClr val="accent3">
                        <a:lumMod val="20000"/>
                        <a:lumOff val="80000"/>
                      </a:schemeClr>
                    </a:solidFill>
                  </a:tcPr>
                </a:tc>
                <a:tc>
                  <a:txBody>
                    <a:bodyPr/>
                    <a:lstStyle/>
                    <a:p>
                      <a:pPr algn="ctr" fontAlgn="ctr"/>
                      <a:r>
                        <a:rPr lang="en-US" sz="1600" b="1" i="0" u="none" strike="noStrike">
                          <a:solidFill>
                            <a:srgbClr val="000000"/>
                          </a:solidFill>
                          <a:effectLst/>
                          <a:latin typeface="+mn-lt"/>
                        </a:rPr>
                        <a:t>4.3</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chemeClr val="accent3">
                        <a:lumMod val="20000"/>
                        <a:lumOff val="80000"/>
                      </a:schemeClr>
                    </a:solidFill>
                  </a:tcPr>
                </a:tc>
                <a:tc>
                  <a:txBody>
                    <a:bodyPr/>
                    <a:lstStyle/>
                    <a:p>
                      <a:pPr algn="ctr" fontAlgn="ctr"/>
                      <a:r>
                        <a:rPr lang="en-US" sz="1600" b="1" i="0" u="none" strike="noStrike">
                          <a:solidFill>
                            <a:srgbClr val="000000"/>
                          </a:solidFill>
                          <a:effectLst/>
                          <a:latin typeface="+mn-lt"/>
                        </a:rPr>
                        <a:t>26.0</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chemeClr val="accent3">
                        <a:lumMod val="20000"/>
                        <a:lumOff val="80000"/>
                      </a:schemeClr>
                    </a:solidFill>
                  </a:tcPr>
                </a:tc>
                <a:tc>
                  <a:txBody>
                    <a:bodyPr/>
                    <a:lstStyle/>
                    <a:p>
                      <a:pPr algn="ctr" fontAlgn="ctr"/>
                      <a:r>
                        <a:rPr lang="en-US" sz="1600" b="1" i="0" u="none" strike="noStrike">
                          <a:solidFill>
                            <a:srgbClr val="963634"/>
                          </a:solidFill>
                          <a:effectLst/>
                          <a:latin typeface="+mn-lt"/>
                        </a:rPr>
                        <a:t>2.4</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chemeClr val="accent3">
                        <a:lumMod val="20000"/>
                        <a:lumOff val="80000"/>
                      </a:schemeClr>
                    </a:solidFill>
                  </a:tcPr>
                </a:tc>
                <a:tc>
                  <a:txBody>
                    <a:bodyPr/>
                    <a:lstStyle/>
                    <a:p>
                      <a:pPr algn="ctr" fontAlgn="ctr"/>
                      <a:r>
                        <a:rPr lang="en-US" sz="1600" b="1" i="0" u="none" strike="noStrike">
                          <a:solidFill>
                            <a:srgbClr val="963634"/>
                          </a:solidFill>
                          <a:effectLst/>
                          <a:latin typeface="+mn-lt"/>
                        </a:rPr>
                        <a:t>40.4</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chemeClr val="accent3">
                        <a:lumMod val="20000"/>
                        <a:lumOff val="80000"/>
                      </a:schemeClr>
                    </a:solidFill>
                  </a:tcPr>
                </a:tc>
                <a:extLst>
                  <a:ext uri="{0D108BD9-81ED-4DB2-BD59-A6C34878D82A}">
                    <a16:rowId xmlns:a16="http://schemas.microsoft.com/office/drawing/2014/main" xmlns="" val="10007"/>
                  </a:ext>
                </a:extLst>
              </a:tr>
              <a:tr h="410454">
                <a:tc>
                  <a:txBody>
                    <a:bodyPr/>
                    <a:lstStyle/>
                    <a:p>
                      <a:pPr algn="ctr" fontAlgn="ctr"/>
                      <a:r>
                        <a:rPr lang="en-US" sz="1600" b="1" i="0" u="none" strike="noStrike">
                          <a:solidFill>
                            <a:srgbClr val="000000"/>
                          </a:solidFill>
                          <a:effectLst/>
                          <a:latin typeface="+mn-lt"/>
                        </a:rPr>
                        <a:t>8/31/17</a:t>
                      </a:r>
                    </a:p>
                  </a:txBody>
                  <a:tcPr marL="9525" marR="9525" marT="9525" marB="0" anchor="ctr">
                    <a:lnL>
                      <a:noFill/>
                    </a:lnL>
                    <a:lnR>
                      <a:noFill/>
                    </a:lnR>
                    <a:lnT>
                      <a:noFill/>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ctr" fontAlgn="ctr"/>
                      <a:r>
                        <a:rPr lang="en-US" sz="1600" b="1" i="0" u="none" strike="noStrike">
                          <a:solidFill>
                            <a:srgbClr val="000000"/>
                          </a:solidFill>
                          <a:effectLst/>
                          <a:latin typeface="+mn-lt"/>
                        </a:rPr>
                        <a:t>Kearney</a:t>
                      </a:r>
                    </a:p>
                  </a:txBody>
                  <a:tcPr marL="9525" marR="9525" marT="9525" marB="0" anchor="ctr">
                    <a:lnL>
                      <a:noFill/>
                    </a:lnL>
                    <a:lnR>
                      <a:noFill/>
                    </a:lnR>
                    <a:lnT>
                      <a:noFill/>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ctr" fontAlgn="ctr"/>
                      <a:r>
                        <a:rPr lang="en-US" sz="1600" b="1" i="0" u="none" strike="noStrike" dirty="0">
                          <a:solidFill>
                            <a:srgbClr val="000000"/>
                          </a:solidFill>
                          <a:effectLst/>
                          <a:latin typeface="+mn-lt"/>
                        </a:rPr>
                        <a:t>+15</a:t>
                      </a:r>
                    </a:p>
                  </a:txBody>
                  <a:tcPr marL="9525" marR="9525" marT="9525" marB="0" anchor="ctr">
                    <a:lnL>
                      <a:noFill/>
                    </a:lnL>
                    <a:lnR>
                      <a:noFill/>
                    </a:lnR>
                    <a:lnT>
                      <a:noFill/>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ctr" fontAlgn="ctr"/>
                      <a:r>
                        <a:rPr lang="en-US" sz="1600" b="1" i="0" u="none" strike="noStrike">
                          <a:solidFill>
                            <a:srgbClr val="000000"/>
                          </a:solidFill>
                          <a:effectLst/>
                          <a:latin typeface="+mn-lt"/>
                        </a:rPr>
                        <a:t>26.2</a:t>
                      </a:r>
                    </a:p>
                  </a:txBody>
                  <a:tcPr marL="9525" marR="9525" marT="9525" marB="0" anchor="ctr">
                    <a:lnL>
                      <a:noFill/>
                    </a:lnL>
                    <a:lnR>
                      <a:noFill/>
                    </a:lnR>
                    <a:lnT>
                      <a:noFill/>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ctr" fontAlgn="ctr"/>
                      <a:r>
                        <a:rPr lang="en-US" sz="1600" b="1" i="0" u="none" strike="noStrike" dirty="0">
                          <a:solidFill>
                            <a:srgbClr val="000000"/>
                          </a:solidFill>
                          <a:effectLst/>
                          <a:latin typeface="+mn-lt"/>
                        </a:rPr>
                        <a:t>3.0</a:t>
                      </a:r>
                    </a:p>
                  </a:txBody>
                  <a:tcPr marL="9525" marR="9525" marT="9525" marB="0" anchor="ctr">
                    <a:lnL>
                      <a:noFill/>
                    </a:lnL>
                    <a:lnR>
                      <a:noFill/>
                    </a:lnR>
                    <a:lnT>
                      <a:noFill/>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ctr" fontAlgn="ctr"/>
                      <a:r>
                        <a:rPr lang="en-US" sz="1600" b="1" i="0" u="none" strike="noStrike">
                          <a:solidFill>
                            <a:srgbClr val="000000"/>
                          </a:solidFill>
                          <a:effectLst/>
                          <a:latin typeface="+mn-lt"/>
                        </a:rPr>
                        <a:t>31.2</a:t>
                      </a:r>
                    </a:p>
                  </a:txBody>
                  <a:tcPr marL="9525" marR="9525" marT="9525" marB="0" anchor="ctr">
                    <a:lnL>
                      <a:noFill/>
                    </a:lnL>
                    <a:lnR>
                      <a:noFill/>
                    </a:lnR>
                    <a:lnT>
                      <a:noFill/>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ctr" fontAlgn="ctr"/>
                      <a:r>
                        <a:rPr lang="en-US" sz="1600" b="1" i="0" u="none" strike="noStrike">
                          <a:solidFill>
                            <a:srgbClr val="963634"/>
                          </a:solidFill>
                          <a:effectLst/>
                          <a:latin typeface="+mn-lt"/>
                        </a:rPr>
                        <a:t>2.2</a:t>
                      </a:r>
                    </a:p>
                  </a:txBody>
                  <a:tcPr marL="9525" marR="9525" marT="9525" marB="0" anchor="ctr">
                    <a:lnL>
                      <a:noFill/>
                    </a:lnL>
                    <a:lnR>
                      <a:noFill/>
                    </a:lnR>
                    <a:lnT>
                      <a:noFill/>
                    </a:lnT>
                    <a:lnB w="6350" cap="flat" cmpd="sng" algn="ctr">
                      <a:solidFill>
                        <a:srgbClr val="000000"/>
                      </a:solidFill>
                      <a:prstDash val="dot"/>
                      <a:round/>
                      <a:headEnd type="none" w="med" len="med"/>
                      <a:tailEnd type="none" w="med" len="med"/>
                    </a:lnB>
                    <a:solidFill>
                      <a:schemeClr val="accent3">
                        <a:lumMod val="20000"/>
                        <a:lumOff val="80000"/>
                      </a:schemeClr>
                    </a:solidFill>
                  </a:tcPr>
                </a:tc>
                <a:tc>
                  <a:txBody>
                    <a:bodyPr/>
                    <a:lstStyle/>
                    <a:p>
                      <a:pPr algn="ctr" fontAlgn="ctr"/>
                      <a:r>
                        <a:rPr lang="en-US" sz="1600" b="1" i="0" u="none" strike="noStrike">
                          <a:solidFill>
                            <a:srgbClr val="963634"/>
                          </a:solidFill>
                          <a:effectLst/>
                          <a:latin typeface="+mn-lt"/>
                        </a:rPr>
                        <a:t>41.1</a:t>
                      </a:r>
                    </a:p>
                  </a:txBody>
                  <a:tcPr marL="9525" marR="9525" marT="9525" marB="0" anchor="ctr">
                    <a:lnL>
                      <a:noFill/>
                    </a:lnL>
                    <a:lnR>
                      <a:noFill/>
                    </a:lnR>
                    <a:lnT>
                      <a:noFill/>
                    </a:lnT>
                    <a:lnB w="6350" cap="flat" cmpd="sng" algn="ctr">
                      <a:solidFill>
                        <a:srgbClr val="000000"/>
                      </a:solidFill>
                      <a:prstDash val="dot"/>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08"/>
                  </a:ext>
                </a:extLst>
              </a:tr>
              <a:tr h="410454">
                <a:tc>
                  <a:txBody>
                    <a:bodyPr/>
                    <a:lstStyle/>
                    <a:p>
                      <a:pPr algn="ctr" fontAlgn="ctr"/>
                      <a:r>
                        <a:rPr lang="en-US" sz="1600" b="1" i="0" u="none" strike="noStrike">
                          <a:solidFill>
                            <a:srgbClr val="000000"/>
                          </a:solidFill>
                          <a:effectLst/>
                          <a:latin typeface="+mn-lt"/>
                        </a:rPr>
                        <a:t>8/21/17</a:t>
                      </a:r>
                    </a:p>
                  </a:txBody>
                  <a:tcPr marL="9525" marR="9525" marT="9525" marB="0" anchor="ctr">
                    <a:lnL>
                      <a:noFill/>
                    </a:lnL>
                    <a:lnR>
                      <a:noFill/>
                    </a:lnR>
                    <a:lnT w="6350" cap="flat" cmpd="sng" algn="ctr">
                      <a:solidFill>
                        <a:srgbClr val="000000"/>
                      </a:solidFill>
                      <a:prstDash val="dot"/>
                      <a:round/>
                      <a:headEnd type="none" w="med" len="med"/>
                      <a:tailEnd type="none" w="med" len="med"/>
                    </a:lnT>
                    <a:lnB>
                      <a:noFill/>
                    </a:lnB>
                    <a:solidFill>
                      <a:schemeClr val="accent3">
                        <a:lumMod val="20000"/>
                        <a:lumOff val="80000"/>
                      </a:schemeClr>
                    </a:solidFill>
                  </a:tcPr>
                </a:tc>
                <a:tc>
                  <a:txBody>
                    <a:bodyPr/>
                    <a:lstStyle/>
                    <a:p>
                      <a:pPr algn="ctr" fontAlgn="ctr"/>
                      <a:r>
                        <a:rPr lang="en-US" sz="1600" b="1" i="0" u="none" strike="noStrike">
                          <a:solidFill>
                            <a:srgbClr val="000000"/>
                          </a:solidFill>
                          <a:effectLst/>
                          <a:latin typeface="+mn-lt"/>
                        </a:rPr>
                        <a:t>Winters</a:t>
                      </a:r>
                    </a:p>
                  </a:txBody>
                  <a:tcPr marL="9525" marR="9525" marT="9525" marB="0" anchor="ctr">
                    <a:lnL>
                      <a:noFill/>
                    </a:lnL>
                    <a:lnR>
                      <a:noFill/>
                    </a:lnR>
                    <a:lnT w="6350" cap="flat" cmpd="sng" algn="ctr">
                      <a:solidFill>
                        <a:srgbClr val="000000"/>
                      </a:solidFill>
                      <a:prstDash val="dot"/>
                      <a:round/>
                      <a:headEnd type="none" w="med" len="med"/>
                      <a:tailEnd type="none" w="med" len="med"/>
                    </a:lnT>
                    <a:lnB>
                      <a:noFill/>
                    </a:lnB>
                    <a:solidFill>
                      <a:schemeClr val="accent3">
                        <a:lumMod val="20000"/>
                        <a:lumOff val="80000"/>
                      </a:schemeClr>
                    </a:solidFill>
                  </a:tcPr>
                </a:tc>
                <a:tc>
                  <a:txBody>
                    <a:bodyPr/>
                    <a:lstStyle/>
                    <a:p>
                      <a:pPr algn="ctr" fontAlgn="ctr"/>
                      <a:r>
                        <a:rPr lang="en-US" sz="1600" b="1" i="0" u="none" strike="noStrike">
                          <a:solidFill>
                            <a:srgbClr val="000000"/>
                          </a:solidFill>
                          <a:effectLst/>
                          <a:latin typeface="+mn-lt"/>
                        </a:rPr>
                        <a:t>+1</a:t>
                      </a:r>
                    </a:p>
                  </a:txBody>
                  <a:tcPr marL="9525" marR="9525" marT="9525" marB="0" anchor="ctr">
                    <a:lnL>
                      <a:noFill/>
                    </a:lnL>
                    <a:lnR>
                      <a:noFill/>
                    </a:lnR>
                    <a:lnT w="6350" cap="flat" cmpd="sng" algn="ctr">
                      <a:solidFill>
                        <a:srgbClr val="000000"/>
                      </a:solidFill>
                      <a:prstDash val="dot"/>
                      <a:round/>
                      <a:headEnd type="none" w="med" len="med"/>
                      <a:tailEnd type="none" w="med" len="med"/>
                    </a:lnT>
                    <a:lnB>
                      <a:noFill/>
                    </a:lnB>
                    <a:solidFill>
                      <a:schemeClr val="accent3">
                        <a:lumMod val="20000"/>
                        <a:lumOff val="80000"/>
                      </a:schemeClr>
                    </a:solidFill>
                  </a:tcPr>
                </a:tc>
                <a:tc>
                  <a:txBody>
                    <a:bodyPr/>
                    <a:lstStyle/>
                    <a:p>
                      <a:pPr algn="ctr" fontAlgn="ctr"/>
                      <a:r>
                        <a:rPr lang="en-US" sz="1600" b="1" i="0" u="none" strike="noStrike">
                          <a:solidFill>
                            <a:srgbClr val="000000"/>
                          </a:solidFill>
                          <a:effectLst/>
                          <a:latin typeface="+mn-lt"/>
                        </a:rPr>
                        <a:t>23.2</a:t>
                      </a:r>
                    </a:p>
                  </a:txBody>
                  <a:tcPr marL="9525" marR="9525" marT="9525" marB="0" anchor="ctr">
                    <a:lnL>
                      <a:noFill/>
                    </a:lnL>
                    <a:lnR>
                      <a:noFill/>
                    </a:lnR>
                    <a:lnT w="6350" cap="flat" cmpd="sng" algn="ctr">
                      <a:solidFill>
                        <a:srgbClr val="000000"/>
                      </a:solidFill>
                      <a:prstDash val="dot"/>
                      <a:round/>
                      <a:headEnd type="none" w="med" len="med"/>
                      <a:tailEnd type="none" w="med" len="med"/>
                    </a:lnT>
                    <a:lnB>
                      <a:noFill/>
                    </a:lnB>
                    <a:solidFill>
                      <a:schemeClr val="accent3">
                        <a:lumMod val="20000"/>
                        <a:lumOff val="80000"/>
                      </a:schemeClr>
                    </a:solidFill>
                  </a:tcPr>
                </a:tc>
                <a:tc>
                  <a:txBody>
                    <a:bodyPr/>
                    <a:lstStyle/>
                    <a:p>
                      <a:pPr algn="ctr" fontAlgn="ctr"/>
                      <a:r>
                        <a:rPr lang="en-US" sz="1600" b="1" i="0" u="none" strike="noStrike">
                          <a:solidFill>
                            <a:srgbClr val="000000"/>
                          </a:solidFill>
                          <a:effectLst/>
                          <a:latin typeface="+mn-lt"/>
                        </a:rPr>
                        <a:t>4.4</a:t>
                      </a:r>
                    </a:p>
                  </a:txBody>
                  <a:tcPr marL="9525" marR="9525" marT="9525" marB="0" anchor="ctr">
                    <a:lnL>
                      <a:noFill/>
                    </a:lnL>
                    <a:lnR>
                      <a:noFill/>
                    </a:lnR>
                    <a:lnT w="6350" cap="flat" cmpd="sng" algn="ctr">
                      <a:solidFill>
                        <a:srgbClr val="000000"/>
                      </a:solidFill>
                      <a:prstDash val="dot"/>
                      <a:round/>
                      <a:headEnd type="none" w="med" len="med"/>
                      <a:tailEnd type="none" w="med" len="med"/>
                    </a:lnT>
                    <a:lnB>
                      <a:noFill/>
                    </a:lnB>
                    <a:solidFill>
                      <a:schemeClr val="accent3">
                        <a:lumMod val="20000"/>
                        <a:lumOff val="80000"/>
                      </a:schemeClr>
                    </a:solidFill>
                  </a:tcPr>
                </a:tc>
                <a:tc>
                  <a:txBody>
                    <a:bodyPr/>
                    <a:lstStyle/>
                    <a:p>
                      <a:pPr algn="ctr" fontAlgn="ctr"/>
                      <a:r>
                        <a:rPr lang="en-US" sz="1600" b="1" i="0" u="none" strike="noStrike">
                          <a:solidFill>
                            <a:srgbClr val="000000"/>
                          </a:solidFill>
                          <a:effectLst/>
                          <a:latin typeface="+mn-lt"/>
                        </a:rPr>
                        <a:t>24.0</a:t>
                      </a:r>
                    </a:p>
                  </a:txBody>
                  <a:tcPr marL="9525" marR="9525" marT="9525" marB="0" anchor="ctr">
                    <a:lnL>
                      <a:noFill/>
                    </a:lnL>
                    <a:lnR>
                      <a:noFill/>
                    </a:lnR>
                    <a:lnT w="6350" cap="flat" cmpd="sng" algn="ctr">
                      <a:solidFill>
                        <a:srgbClr val="000000"/>
                      </a:solidFill>
                      <a:prstDash val="dot"/>
                      <a:round/>
                      <a:headEnd type="none" w="med" len="med"/>
                      <a:tailEnd type="none" w="med" len="med"/>
                    </a:lnT>
                    <a:lnB>
                      <a:noFill/>
                    </a:lnB>
                    <a:solidFill>
                      <a:schemeClr val="accent3">
                        <a:lumMod val="20000"/>
                        <a:lumOff val="80000"/>
                      </a:schemeClr>
                    </a:solidFill>
                  </a:tcPr>
                </a:tc>
                <a:tc>
                  <a:txBody>
                    <a:bodyPr/>
                    <a:lstStyle/>
                    <a:p>
                      <a:pPr algn="ctr" fontAlgn="ctr"/>
                      <a:r>
                        <a:rPr lang="en-US" sz="1600" b="1" i="0" u="none" strike="noStrike">
                          <a:solidFill>
                            <a:srgbClr val="963634"/>
                          </a:solidFill>
                          <a:effectLst/>
                          <a:latin typeface="+mn-lt"/>
                        </a:rPr>
                        <a:t>2.5</a:t>
                      </a:r>
                    </a:p>
                  </a:txBody>
                  <a:tcPr marL="9525" marR="9525" marT="9525" marB="0" anchor="ctr">
                    <a:lnL>
                      <a:noFill/>
                    </a:lnL>
                    <a:lnR>
                      <a:noFill/>
                    </a:lnR>
                    <a:lnT w="6350" cap="flat" cmpd="sng" algn="ctr">
                      <a:solidFill>
                        <a:srgbClr val="000000"/>
                      </a:solidFill>
                      <a:prstDash val="dot"/>
                      <a:round/>
                      <a:headEnd type="none" w="med" len="med"/>
                      <a:tailEnd type="none" w="med" len="med"/>
                    </a:lnT>
                    <a:lnB>
                      <a:noFill/>
                    </a:lnB>
                    <a:solidFill>
                      <a:schemeClr val="accent3">
                        <a:lumMod val="20000"/>
                        <a:lumOff val="80000"/>
                      </a:schemeClr>
                    </a:solidFill>
                  </a:tcPr>
                </a:tc>
                <a:tc>
                  <a:txBody>
                    <a:bodyPr/>
                    <a:lstStyle/>
                    <a:p>
                      <a:pPr algn="ctr" fontAlgn="ctr"/>
                      <a:r>
                        <a:rPr lang="en-US" sz="1600" b="1" i="0" u="none" strike="noStrike">
                          <a:solidFill>
                            <a:srgbClr val="963634"/>
                          </a:solidFill>
                          <a:effectLst/>
                          <a:latin typeface="+mn-lt"/>
                        </a:rPr>
                        <a:t>49.2</a:t>
                      </a:r>
                    </a:p>
                  </a:txBody>
                  <a:tcPr marL="9525" marR="9525" marT="9525" marB="0" anchor="ctr">
                    <a:lnL>
                      <a:noFill/>
                    </a:lnL>
                    <a:lnR>
                      <a:noFill/>
                    </a:lnR>
                    <a:lnT w="6350" cap="flat" cmpd="sng" algn="ctr">
                      <a:solidFill>
                        <a:srgbClr val="000000"/>
                      </a:solidFill>
                      <a:prstDash val="dot"/>
                      <a:round/>
                      <a:headEnd type="none" w="med" len="med"/>
                      <a:tailEnd type="none" w="med" len="med"/>
                    </a:lnT>
                    <a:lnB>
                      <a:noFill/>
                    </a:lnB>
                    <a:solidFill>
                      <a:schemeClr val="accent3">
                        <a:lumMod val="20000"/>
                        <a:lumOff val="80000"/>
                      </a:schemeClr>
                    </a:solidFill>
                  </a:tcPr>
                </a:tc>
                <a:extLst>
                  <a:ext uri="{0D108BD9-81ED-4DB2-BD59-A6C34878D82A}">
                    <a16:rowId xmlns:a16="http://schemas.microsoft.com/office/drawing/2014/main" xmlns="" val="10009"/>
                  </a:ext>
                </a:extLst>
              </a:tr>
              <a:tr h="410454">
                <a:tc>
                  <a:txBody>
                    <a:bodyPr/>
                    <a:lstStyle/>
                    <a:p>
                      <a:pPr algn="ctr" fontAlgn="ctr"/>
                      <a:r>
                        <a:rPr lang="en-US" sz="1600" b="1" i="0" u="none" strike="noStrike">
                          <a:solidFill>
                            <a:srgbClr val="000000"/>
                          </a:solidFill>
                          <a:effectLst/>
                          <a:latin typeface="+mn-lt"/>
                        </a:rPr>
                        <a:t>8/28/17</a:t>
                      </a:r>
                    </a:p>
                  </a:txBody>
                  <a:tcPr marL="9525" marR="9525" marT="9525" marB="0" anchor="ctr">
                    <a:lnL>
                      <a:noFill/>
                    </a:lnL>
                    <a:lnR>
                      <a:noFill/>
                    </a:lnR>
                    <a:lnT>
                      <a:noFill/>
                    </a:lnT>
                    <a:lnB>
                      <a:noFill/>
                    </a:lnB>
                    <a:solidFill>
                      <a:schemeClr val="accent3">
                        <a:lumMod val="20000"/>
                        <a:lumOff val="80000"/>
                      </a:schemeClr>
                    </a:solidFill>
                  </a:tcPr>
                </a:tc>
                <a:tc>
                  <a:txBody>
                    <a:bodyPr/>
                    <a:lstStyle/>
                    <a:p>
                      <a:pPr algn="ctr" fontAlgn="ctr"/>
                      <a:r>
                        <a:rPr lang="en-US" sz="1600" b="1" i="0" u="none" strike="noStrike">
                          <a:solidFill>
                            <a:srgbClr val="000000"/>
                          </a:solidFill>
                          <a:effectLst/>
                          <a:latin typeface="+mn-lt"/>
                        </a:rPr>
                        <a:t>Winters</a:t>
                      </a:r>
                    </a:p>
                  </a:txBody>
                  <a:tcPr marL="9525" marR="9525" marT="9525" marB="0" anchor="ctr">
                    <a:lnL>
                      <a:noFill/>
                    </a:lnL>
                    <a:lnR>
                      <a:noFill/>
                    </a:lnR>
                    <a:lnT>
                      <a:noFill/>
                    </a:lnT>
                    <a:lnB>
                      <a:noFill/>
                    </a:lnB>
                    <a:solidFill>
                      <a:schemeClr val="accent3">
                        <a:lumMod val="20000"/>
                        <a:lumOff val="80000"/>
                      </a:schemeClr>
                    </a:solidFill>
                  </a:tcPr>
                </a:tc>
                <a:tc>
                  <a:txBody>
                    <a:bodyPr/>
                    <a:lstStyle/>
                    <a:p>
                      <a:pPr algn="ctr" fontAlgn="ctr"/>
                      <a:r>
                        <a:rPr lang="en-US" sz="1600" b="1" i="0" u="none" strike="noStrike">
                          <a:solidFill>
                            <a:srgbClr val="000000"/>
                          </a:solidFill>
                          <a:effectLst/>
                          <a:latin typeface="+mn-lt"/>
                        </a:rPr>
                        <a:t>+8</a:t>
                      </a:r>
                    </a:p>
                  </a:txBody>
                  <a:tcPr marL="9525" marR="9525" marT="9525" marB="0" anchor="ctr">
                    <a:lnL>
                      <a:noFill/>
                    </a:lnL>
                    <a:lnR>
                      <a:noFill/>
                    </a:lnR>
                    <a:lnT>
                      <a:noFill/>
                    </a:lnT>
                    <a:lnB>
                      <a:noFill/>
                    </a:lnB>
                    <a:solidFill>
                      <a:schemeClr val="accent3">
                        <a:lumMod val="20000"/>
                        <a:lumOff val="80000"/>
                      </a:schemeClr>
                    </a:solidFill>
                  </a:tcPr>
                </a:tc>
                <a:tc>
                  <a:txBody>
                    <a:bodyPr/>
                    <a:lstStyle/>
                    <a:p>
                      <a:pPr algn="ctr" fontAlgn="ctr"/>
                      <a:r>
                        <a:rPr lang="en-US" sz="1600" b="1" i="0" u="none" strike="noStrike">
                          <a:solidFill>
                            <a:srgbClr val="000000"/>
                          </a:solidFill>
                          <a:effectLst/>
                          <a:latin typeface="+mn-lt"/>
                        </a:rPr>
                        <a:t>21.7</a:t>
                      </a:r>
                    </a:p>
                  </a:txBody>
                  <a:tcPr marL="9525" marR="9525" marT="9525" marB="0" anchor="ctr">
                    <a:lnL>
                      <a:noFill/>
                    </a:lnL>
                    <a:lnR>
                      <a:noFill/>
                    </a:lnR>
                    <a:lnT>
                      <a:noFill/>
                    </a:lnT>
                    <a:lnB>
                      <a:noFill/>
                    </a:lnB>
                    <a:solidFill>
                      <a:schemeClr val="accent3">
                        <a:lumMod val="20000"/>
                        <a:lumOff val="80000"/>
                      </a:schemeClr>
                    </a:solidFill>
                  </a:tcPr>
                </a:tc>
                <a:tc>
                  <a:txBody>
                    <a:bodyPr/>
                    <a:lstStyle/>
                    <a:p>
                      <a:pPr algn="ctr" fontAlgn="ctr"/>
                      <a:r>
                        <a:rPr lang="en-US" sz="1600" b="1" i="0" u="none" strike="noStrike">
                          <a:solidFill>
                            <a:srgbClr val="000000"/>
                          </a:solidFill>
                          <a:effectLst/>
                          <a:latin typeface="+mn-lt"/>
                        </a:rPr>
                        <a:t>5.4</a:t>
                      </a:r>
                    </a:p>
                  </a:txBody>
                  <a:tcPr marL="9525" marR="9525" marT="9525" marB="0" anchor="ctr">
                    <a:lnL>
                      <a:noFill/>
                    </a:lnL>
                    <a:lnR>
                      <a:noFill/>
                    </a:lnR>
                    <a:lnT>
                      <a:noFill/>
                    </a:lnT>
                    <a:lnB>
                      <a:noFill/>
                    </a:lnB>
                    <a:solidFill>
                      <a:schemeClr val="accent3">
                        <a:lumMod val="20000"/>
                        <a:lumOff val="80000"/>
                      </a:schemeClr>
                    </a:solidFill>
                  </a:tcPr>
                </a:tc>
                <a:tc>
                  <a:txBody>
                    <a:bodyPr/>
                    <a:lstStyle/>
                    <a:p>
                      <a:pPr algn="ctr" fontAlgn="ctr"/>
                      <a:r>
                        <a:rPr lang="en-US" sz="1600" b="1" i="0" u="none" strike="noStrike">
                          <a:solidFill>
                            <a:srgbClr val="000000"/>
                          </a:solidFill>
                          <a:effectLst/>
                          <a:latin typeface="+mn-lt"/>
                        </a:rPr>
                        <a:t>27.9</a:t>
                      </a:r>
                    </a:p>
                  </a:txBody>
                  <a:tcPr marL="9525" marR="9525" marT="9525" marB="0" anchor="ctr">
                    <a:lnL>
                      <a:noFill/>
                    </a:lnL>
                    <a:lnR>
                      <a:noFill/>
                    </a:lnR>
                    <a:lnT>
                      <a:noFill/>
                    </a:lnT>
                    <a:lnB>
                      <a:noFill/>
                    </a:lnB>
                    <a:solidFill>
                      <a:schemeClr val="accent3">
                        <a:lumMod val="20000"/>
                        <a:lumOff val="80000"/>
                      </a:schemeClr>
                    </a:solidFill>
                  </a:tcPr>
                </a:tc>
                <a:tc>
                  <a:txBody>
                    <a:bodyPr/>
                    <a:lstStyle/>
                    <a:p>
                      <a:pPr algn="ctr" fontAlgn="ctr"/>
                      <a:r>
                        <a:rPr lang="en-US" sz="1600" b="1" i="0" u="none" strike="noStrike">
                          <a:solidFill>
                            <a:srgbClr val="963634"/>
                          </a:solidFill>
                          <a:effectLst/>
                          <a:latin typeface="+mn-lt"/>
                        </a:rPr>
                        <a:t>2.7</a:t>
                      </a:r>
                    </a:p>
                  </a:txBody>
                  <a:tcPr marL="9525" marR="9525" marT="9525" marB="0" anchor="ctr">
                    <a:lnL>
                      <a:noFill/>
                    </a:lnL>
                    <a:lnR>
                      <a:noFill/>
                    </a:lnR>
                    <a:lnT>
                      <a:noFill/>
                    </a:lnT>
                    <a:lnB>
                      <a:noFill/>
                    </a:lnB>
                    <a:solidFill>
                      <a:schemeClr val="accent3">
                        <a:lumMod val="20000"/>
                        <a:lumOff val="80000"/>
                      </a:schemeClr>
                    </a:solidFill>
                  </a:tcPr>
                </a:tc>
                <a:tc>
                  <a:txBody>
                    <a:bodyPr/>
                    <a:lstStyle/>
                    <a:p>
                      <a:pPr algn="ctr" fontAlgn="ctr"/>
                      <a:r>
                        <a:rPr lang="en-US" sz="1600" b="1" i="0" u="none" strike="noStrike">
                          <a:solidFill>
                            <a:srgbClr val="963634"/>
                          </a:solidFill>
                          <a:effectLst/>
                          <a:latin typeface="+mn-lt"/>
                        </a:rPr>
                        <a:t>61.1</a:t>
                      </a:r>
                    </a:p>
                  </a:txBody>
                  <a:tcPr marL="9525" marR="9525" marT="9525" marB="0" anchor="ctr">
                    <a:lnL>
                      <a:noFill/>
                    </a:lnL>
                    <a:lnR>
                      <a:noFill/>
                    </a:lnR>
                    <a:lnT>
                      <a:noFill/>
                    </a:lnT>
                    <a:lnB>
                      <a:noFill/>
                    </a:lnB>
                    <a:solidFill>
                      <a:schemeClr val="accent3">
                        <a:lumMod val="20000"/>
                        <a:lumOff val="80000"/>
                      </a:schemeClr>
                    </a:solidFill>
                  </a:tcPr>
                </a:tc>
                <a:extLst>
                  <a:ext uri="{0D108BD9-81ED-4DB2-BD59-A6C34878D82A}">
                    <a16:rowId xmlns:a16="http://schemas.microsoft.com/office/drawing/2014/main" xmlns="" val="10010"/>
                  </a:ext>
                </a:extLst>
              </a:tr>
              <a:tr h="410454">
                <a:tc>
                  <a:txBody>
                    <a:bodyPr/>
                    <a:lstStyle/>
                    <a:p>
                      <a:pPr algn="ctr" fontAlgn="ctr"/>
                      <a:r>
                        <a:rPr lang="en-US" sz="1600" b="1" i="0" u="none" strike="noStrike">
                          <a:solidFill>
                            <a:srgbClr val="000000"/>
                          </a:solidFill>
                          <a:effectLst/>
                          <a:latin typeface="+mn-lt"/>
                        </a:rPr>
                        <a:t>9/5/17</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600" b="1" i="0" u="none" strike="noStrike">
                          <a:solidFill>
                            <a:srgbClr val="000000"/>
                          </a:solidFill>
                          <a:effectLst/>
                          <a:latin typeface="+mn-lt"/>
                        </a:rPr>
                        <a:t>Winters</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600" b="1" i="0" u="none" strike="noStrike">
                          <a:solidFill>
                            <a:srgbClr val="000000"/>
                          </a:solidFill>
                          <a:effectLst/>
                          <a:latin typeface="+mn-lt"/>
                        </a:rPr>
                        <a:t>+16</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600" b="1" i="0" u="none" strike="noStrike">
                          <a:solidFill>
                            <a:srgbClr val="000000"/>
                          </a:solidFill>
                          <a:effectLst/>
                          <a:latin typeface="+mn-lt"/>
                        </a:rPr>
                        <a:t>20.0</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600" b="1" i="0" u="none" strike="noStrike">
                          <a:solidFill>
                            <a:srgbClr val="000000"/>
                          </a:solidFill>
                          <a:effectLst/>
                          <a:latin typeface="+mn-lt"/>
                        </a:rPr>
                        <a:t>6.1</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600" b="1" i="0" u="none" strike="noStrike">
                          <a:solidFill>
                            <a:srgbClr val="000000"/>
                          </a:solidFill>
                          <a:effectLst/>
                          <a:latin typeface="+mn-lt"/>
                        </a:rPr>
                        <a:t>30.9</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600" b="1" i="0" u="none" strike="noStrike">
                          <a:solidFill>
                            <a:srgbClr val="963634"/>
                          </a:solidFill>
                          <a:effectLst/>
                          <a:latin typeface="+mn-lt"/>
                        </a:rPr>
                        <a:t>2.5</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600" b="1" i="0" u="none" strike="noStrike" dirty="0">
                          <a:solidFill>
                            <a:srgbClr val="963634"/>
                          </a:solidFill>
                          <a:effectLst/>
                          <a:latin typeface="+mn-lt"/>
                        </a:rPr>
                        <a:t>53.3</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11"/>
                  </a:ext>
                </a:extLst>
              </a:tr>
            </a:tbl>
          </a:graphicData>
        </a:graphic>
      </p:graphicFrame>
      <p:sp>
        <p:nvSpPr>
          <p:cNvPr id="5" name="Title 1"/>
          <p:cNvSpPr>
            <a:spLocks noGrp="1"/>
          </p:cNvSpPr>
          <p:nvPr>
            <p:ph type="title"/>
          </p:nvPr>
        </p:nvSpPr>
        <p:spPr>
          <a:solidFill>
            <a:schemeClr val="bg1">
              <a:alpha val="43000"/>
            </a:schemeClr>
          </a:solidFill>
          <a:ln w="139700">
            <a:solidFill>
              <a:schemeClr val="bg1"/>
            </a:solidFill>
          </a:ln>
        </p:spPr>
        <p:txBody>
          <a:bodyPr>
            <a:normAutofit/>
          </a:bodyPr>
          <a:lstStyle/>
          <a:p>
            <a:r>
              <a:rPr lang="en-US" sz="4000" b="1" dirty="0" smtClean="0">
                <a:solidFill>
                  <a:schemeClr val="tx1"/>
                </a:solidFill>
              </a:rPr>
              <a:t>H13S- 58: 2014 - 2017</a:t>
            </a:r>
            <a:endParaRPr lang="en-US" sz="4000" b="1" dirty="0">
              <a:solidFill>
                <a:schemeClr val="tx1"/>
              </a:solidFill>
            </a:endParaRPr>
          </a:p>
        </p:txBody>
      </p:sp>
    </p:spTree>
    <p:extLst>
      <p:ext uri="{BB962C8B-B14F-4D97-AF65-F5344CB8AC3E}">
        <p14:creationId xmlns:p14="http://schemas.microsoft.com/office/powerpoint/2010/main" val="25130066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3124200" cy="6857998"/>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5792851" y="2743200"/>
            <a:ext cx="3351148" cy="4114798"/>
          </a:xfrm>
          <a:prstGeom prst="rect">
            <a:avLst/>
          </a:prstGeom>
          <a:blipFill>
            <a:blip r:embed="rId4" cstate="print"/>
            <a:stretch>
              <a:fillRect/>
            </a:stretch>
          </a:blipFill>
        </p:spPr>
        <p:txBody>
          <a:bodyPr wrap="square" lIns="0" tIns="0" rIns="0" bIns="0" rtlCol="0"/>
          <a:lstStyle/>
          <a:p>
            <a:endParaRPr/>
          </a:p>
        </p:txBody>
      </p:sp>
      <p:sp>
        <p:nvSpPr>
          <p:cNvPr id="4" name="object 4"/>
          <p:cNvSpPr/>
          <p:nvPr/>
        </p:nvSpPr>
        <p:spPr>
          <a:xfrm>
            <a:off x="6350380" y="0"/>
            <a:ext cx="2793618" cy="3510788"/>
          </a:xfrm>
          <a:prstGeom prst="rect">
            <a:avLst/>
          </a:prstGeom>
          <a:blipFill>
            <a:blip r:embed="rId5" cstate="print"/>
            <a:stretch>
              <a:fillRect/>
            </a:stretch>
          </a:blipFill>
        </p:spPr>
        <p:txBody>
          <a:bodyPr wrap="square" lIns="0" tIns="0" rIns="0" bIns="0" rtlCol="0"/>
          <a:lstStyle/>
          <a:p>
            <a:endParaRPr/>
          </a:p>
        </p:txBody>
      </p:sp>
      <p:sp>
        <p:nvSpPr>
          <p:cNvPr id="5" name="object 5"/>
          <p:cNvSpPr/>
          <p:nvPr/>
        </p:nvSpPr>
        <p:spPr>
          <a:xfrm>
            <a:off x="3123310" y="0"/>
            <a:ext cx="3226942" cy="4222368"/>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2323972" y="304393"/>
            <a:ext cx="4651757" cy="482924"/>
          </a:xfrm>
          <a:custGeom>
            <a:avLst/>
            <a:gdLst/>
            <a:ahLst/>
            <a:cxnLst/>
            <a:rect l="l" t="t" r="r" b="b"/>
            <a:pathLst>
              <a:path w="5943600" h="914400">
                <a:moveTo>
                  <a:pt x="0" y="914400"/>
                </a:moveTo>
                <a:lnTo>
                  <a:pt x="5943600" y="914400"/>
                </a:lnTo>
                <a:lnTo>
                  <a:pt x="5943600" y="0"/>
                </a:lnTo>
                <a:lnTo>
                  <a:pt x="0" y="0"/>
                </a:lnTo>
                <a:lnTo>
                  <a:pt x="0" y="914400"/>
                </a:lnTo>
                <a:close/>
              </a:path>
            </a:pathLst>
          </a:custGeom>
          <a:solidFill>
            <a:srgbClr val="FFFFFF"/>
          </a:solidFill>
        </p:spPr>
        <p:txBody>
          <a:bodyPr wrap="square" lIns="0" tIns="0" rIns="0" bIns="0" rtlCol="0"/>
          <a:lstStyle/>
          <a:p>
            <a:endParaRPr/>
          </a:p>
        </p:txBody>
      </p:sp>
      <p:sp>
        <p:nvSpPr>
          <p:cNvPr id="9" name="object 9"/>
          <p:cNvSpPr/>
          <p:nvPr/>
        </p:nvSpPr>
        <p:spPr>
          <a:xfrm>
            <a:off x="1447800" y="304800"/>
            <a:ext cx="5943600" cy="1188720"/>
          </a:xfrm>
          <a:custGeom>
            <a:avLst/>
            <a:gdLst/>
            <a:ahLst/>
            <a:cxnLst/>
            <a:rect l="l" t="t" r="r" b="b"/>
            <a:pathLst>
              <a:path w="5943600" h="914400">
                <a:moveTo>
                  <a:pt x="0" y="914400"/>
                </a:moveTo>
                <a:lnTo>
                  <a:pt x="5943600" y="914400"/>
                </a:lnTo>
                <a:lnTo>
                  <a:pt x="5943600" y="0"/>
                </a:lnTo>
                <a:lnTo>
                  <a:pt x="0" y="0"/>
                </a:lnTo>
                <a:lnTo>
                  <a:pt x="0" y="914400"/>
                </a:lnTo>
                <a:close/>
              </a:path>
            </a:pathLst>
          </a:custGeom>
          <a:ln w="9525">
            <a:noFill/>
          </a:ln>
        </p:spPr>
        <p:txBody>
          <a:bodyPr wrap="square" lIns="0" tIns="0" rIns="0" bIns="0" rtlCol="0"/>
          <a:lstStyle/>
          <a:p>
            <a:endParaRPr/>
          </a:p>
        </p:txBody>
      </p:sp>
      <p:sp>
        <p:nvSpPr>
          <p:cNvPr id="10" name="object 10"/>
          <p:cNvSpPr txBox="1">
            <a:spLocks noGrp="1"/>
          </p:cNvSpPr>
          <p:nvPr>
            <p:ph type="title"/>
          </p:nvPr>
        </p:nvSpPr>
        <p:spPr>
          <a:xfrm>
            <a:off x="2872929" y="279485"/>
            <a:ext cx="4842383" cy="507831"/>
          </a:xfrm>
          <a:prstGeom prst="rect">
            <a:avLst/>
          </a:prstGeom>
        </p:spPr>
        <p:txBody>
          <a:bodyPr vert="horz" wrap="square" lIns="0" tIns="0" rIns="0" bIns="0" rtlCol="0">
            <a:spAutoFit/>
          </a:bodyPr>
          <a:lstStyle/>
          <a:p>
            <a:pPr marL="12700">
              <a:lnSpc>
                <a:spcPct val="100000"/>
              </a:lnSpc>
            </a:pPr>
            <a:r>
              <a:rPr b="1" spc="-10" dirty="0">
                <a:solidFill>
                  <a:srgbClr val="000000"/>
                </a:solidFill>
              </a:rPr>
              <a:t>Reduce</a:t>
            </a:r>
            <a:r>
              <a:rPr b="1" spc="-114" dirty="0">
                <a:solidFill>
                  <a:srgbClr val="000000"/>
                </a:solidFill>
              </a:rPr>
              <a:t> </a:t>
            </a:r>
            <a:r>
              <a:rPr lang="en-US" b="1" dirty="0" smtClean="0">
                <a:solidFill>
                  <a:srgbClr val="000000"/>
                </a:solidFill>
              </a:rPr>
              <a:t>p</a:t>
            </a:r>
            <a:r>
              <a:rPr b="1" dirty="0" smtClean="0">
                <a:solidFill>
                  <a:srgbClr val="000000"/>
                </a:solidFill>
              </a:rPr>
              <a:t>runing</a:t>
            </a:r>
            <a:r>
              <a:rPr lang="en-US" b="1" dirty="0" smtClean="0">
                <a:solidFill>
                  <a:srgbClr val="000000"/>
                </a:solidFill>
              </a:rPr>
              <a:t> costs</a:t>
            </a:r>
            <a:endParaRPr b="1" dirty="0">
              <a:solidFill>
                <a:srgbClr val="000000"/>
              </a:solidFill>
            </a:endParaRPr>
          </a:p>
        </p:txBody>
      </p:sp>
      <p:sp>
        <p:nvSpPr>
          <p:cNvPr id="11" name="object 11"/>
          <p:cNvSpPr/>
          <p:nvPr/>
        </p:nvSpPr>
        <p:spPr>
          <a:xfrm>
            <a:off x="304800" y="2943605"/>
            <a:ext cx="2286000" cy="2295525"/>
          </a:xfrm>
          <a:custGeom>
            <a:avLst/>
            <a:gdLst/>
            <a:ahLst/>
            <a:cxnLst/>
            <a:rect l="l" t="t" r="r" b="b"/>
            <a:pathLst>
              <a:path w="2286000" h="2295525">
                <a:moveTo>
                  <a:pt x="1143000" y="0"/>
                </a:moveTo>
                <a:lnTo>
                  <a:pt x="0" y="1147572"/>
                </a:lnTo>
                <a:lnTo>
                  <a:pt x="1143000" y="2295144"/>
                </a:lnTo>
                <a:lnTo>
                  <a:pt x="2286000" y="1147572"/>
                </a:lnTo>
                <a:lnTo>
                  <a:pt x="1143000" y="0"/>
                </a:lnTo>
                <a:close/>
              </a:path>
            </a:pathLst>
          </a:custGeom>
          <a:solidFill>
            <a:srgbClr val="FFFF00">
              <a:alpha val="20000"/>
            </a:srgbClr>
          </a:solidFill>
        </p:spPr>
        <p:txBody>
          <a:bodyPr wrap="square" lIns="0" tIns="0" rIns="0" bIns="0" rtlCol="0"/>
          <a:lstStyle/>
          <a:p>
            <a:endParaRPr/>
          </a:p>
        </p:txBody>
      </p:sp>
      <p:sp>
        <p:nvSpPr>
          <p:cNvPr id="12" name="object 12"/>
          <p:cNvSpPr/>
          <p:nvPr/>
        </p:nvSpPr>
        <p:spPr>
          <a:xfrm>
            <a:off x="304800" y="2943605"/>
            <a:ext cx="2286000" cy="2295525"/>
          </a:xfrm>
          <a:custGeom>
            <a:avLst/>
            <a:gdLst/>
            <a:ahLst/>
            <a:cxnLst/>
            <a:rect l="l" t="t" r="r" b="b"/>
            <a:pathLst>
              <a:path w="2286000" h="2295525">
                <a:moveTo>
                  <a:pt x="0" y="1147572"/>
                </a:moveTo>
                <a:lnTo>
                  <a:pt x="1143000" y="0"/>
                </a:lnTo>
                <a:lnTo>
                  <a:pt x="2286000" y="1147572"/>
                </a:lnTo>
                <a:lnTo>
                  <a:pt x="1143000" y="2295144"/>
                </a:lnTo>
                <a:lnTo>
                  <a:pt x="0" y="1147572"/>
                </a:lnTo>
                <a:close/>
              </a:path>
            </a:pathLst>
          </a:custGeom>
          <a:ln w="25400">
            <a:solidFill>
              <a:srgbClr val="385D89"/>
            </a:solidFill>
          </a:ln>
        </p:spPr>
        <p:txBody>
          <a:bodyPr wrap="square" lIns="0" tIns="0" rIns="0" bIns="0" rtlCol="0"/>
          <a:lstStyle/>
          <a:p>
            <a:endParaRPr/>
          </a:p>
        </p:txBody>
      </p:sp>
      <p:sp>
        <p:nvSpPr>
          <p:cNvPr id="13" name="object 13"/>
          <p:cNvSpPr txBox="1"/>
          <p:nvPr/>
        </p:nvSpPr>
        <p:spPr>
          <a:xfrm>
            <a:off x="770636" y="3921505"/>
            <a:ext cx="1353820" cy="346075"/>
          </a:xfrm>
          <a:prstGeom prst="rect">
            <a:avLst/>
          </a:prstGeom>
        </p:spPr>
        <p:txBody>
          <a:bodyPr vert="horz" wrap="square" lIns="0" tIns="0" rIns="0" bIns="0" rtlCol="0">
            <a:spAutoFit/>
          </a:bodyPr>
          <a:lstStyle/>
          <a:p>
            <a:pPr marL="12700">
              <a:lnSpc>
                <a:spcPct val="100000"/>
              </a:lnSpc>
            </a:pPr>
            <a:r>
              <a:rPr sz="2000" b="1" dirty="0">
                <a:latin typeface="Arial Black"/>
                <a:cs typeface="Arial Black"/>
              </a:rPr>
              <a:t>Colum</a:t>
            </a:r>
            <a:r>
              <a:rPr sz="2000" b="1" spc="-10" dirty="0">
                <a:latin typeface="Arial Black"/>
                <a:cs typeface="Arial Black"/>
              </a:rPr>
              <a:t>n</a:t>
            </a:r>
            <a:r>
              <a:rPr sz="2000" b="1" dirty="0">
                <a:latin typeface="Arial Black"/>
                <a:cs typeface="Arial Black"/>
              </a:rPr>
              <a:t>ar</a:t>
            </a:r>
            <a:endParaRPr sz="2000">
              <a:latin typeface="Arial Black"/>
              <a:cs typeface="Arial Black"/>
            </a:endParaRPr>
          </a:p>
        </p:txBody>
      </p:sp>
      <p:sp>
        <p:nvSpPr>
          <p:cNvPr id="14" name="object 14"/>
          <p:cNvSpPr/>
          <p:nvPr/>
        </p:nvSpPr>
        <p:spPr>
          <a:xfrm>
            <a:off x="6589648" y="4101210"/>
            <a:ext cx="2286000" cy="2295525"/>
          </a:xfrm>
          <a:custGeom>
            <a:avLst/>
            <a:gdLst/>
            <a:ahLst/>
            <a:cxnLst/>
            <a:rect l="l" t="t" r="r" b="b"/>
            <a:pathLst>
              <a:path w="2286000" h="2295525">
                <a:moveTo>
                  <a:pt x="1143000" y="0"/>
                </a:moveTo>
                <a:lnTo>
                  <a:pt x="0" y="1147572"/>
                </a:lnTo>
                <a:lnTo>
                  <a:pt x="1143000" y="2295144"/>
                </a:lnTo>
                <a:lnTo>
                  <a:pt x="2286000" y="1147572"/>
                </a:lnTo>
                <a:lnTo>
                  <a:pt x="1143000" y="0"/>
                </a:lnTo>
                <a:close/>
              </a:path>
            </a:pathLst>
          </a:custGeom>
          <a:solidFill>
            <a:srgbClr val="FFFF00">
              <a:alpha val="20000"/>
            </a:srgbClr>
          </a:solidFill>
        </p:spPr>
        <p:txBody>
          <a:bodyPr wrap="square" lIns="0" tIns="0" rIns="0" bIns="0" rtlCol="0"/>
          <a:lstStyle/>
          <a:p>
            <a:endParaRPr/>
          </a:p>
        </p:txBody>
      </p:sp>
      <p:sp>
        <p:nvSpPr>
          <p:cNvPr id="15" name="object 15"/>
          <p:cNvSpPr/>
          <p:nvPr/>
        </p:nvSpPr>
        <p:spPr>
          <a:xfrm>
            <a:off x="6589648" y="4101210"/>
            <a:ext cx="2286000" cy="2295525"/>
          </a:xfrm>
          <a:custGeom>
            <a:avLst/>
            <a:gdLst/>
            <a:ahLst/>
            <a:cxnLst/>
            <a:rect l="l" t="t" r="r" b="b"/>
            <a:pathLst>
              <a:path w="2286000" h="2295525">
                <a:moveTo>
                  <a:pt x="0" y="1147572"/>
                </a:moveTo>
                <a:lnTo>
                  <a:pt x="1143000" y="0"/>
                </a:lnTo>
                <a:lnTo>
                  <a:pt x="2286000" y="1147572"/>
                </a:lnTo>
                <a:lnTo>
                  <a:pt x="1143000" y="2295144"/>
                </a:lnTo>
                <a:lnTo>
                  <a:pt x="0" y="1147572"/>
                </a:lnTo>
                <a:close/>
              </a:path>
            </a:pathLst>
          </a:custGeom>
          <a:ln w="25400">
            <a:solidFill>
              <a:srgbClr val="385D89"/>
            </a:solidFill>
          </a:ln>
        </p:spPr>
        <p:txBody>
          <a:bodyPr wrap="square" lIns="0" tIns="0" rIns="0" bIns="0" rtlCol="0"/>
          <a:lstStyle/>
          <a:p>
            <a:endParaRPr/>
          </a:p>
        </p:txBody>
      </p:sp>
      <p:sp>
        <p:nvSpPr>
          <p:cNvPr id="16" name="object 16"/>
          <p:cNvSpPr/>
          <p:nvPr/>
        </p:nvSpPr>
        <p:spPr>
          <a:xfrm>
            <a:off x="6607175" y="1066800"/>
            <a:ext cx="2286000" cy="2295525"/>
          </a:xfrm>
          <a:custGeom>
            <a:avLst/>
            <a:gdLst/>
            <a:ahLst/>
            <a:cxnLst/>
            <a:rect l="l" t="t" r="r" b="b"/>
            <a:pathLst>
              <a:path w="2286000" h="2295525">
                <a:moveTo>
                  <a:pt x="1143000" y="0"/>
                </a:moveTo>
                <a:lnTo>
                  <a:pt x="0" y="1147572"/>
                </a:lnTo>
                <a:lnTo>
                  <a:pt x="1143000" y="2295144"/>
                </a:lnTo>
                <a:lnTo>
                  <a:pt x="2286000" y="1147572"/>
                </a:lnTo>
                <a:lnTo>
                  <a:pt x="1143000" y="0"/>
                </a:lnTo>
                <a:close/>
              </a:path>
            </a:pathLst>
          </a:custGeom>
          <a:solidFill>
            <a:srgbClr val="FFFF00">
              <a:alpha val="20000"/>
            </a:srgbClr>
          </a:solidFill>
        </p:spPr>
        <p:txBody>
          <a:bodyPr wrap="square" lIns="0" tIns="0" rIns="0" bIns="0" rtlCol="0"/>
          <a:lstStyle/>
          <a:p>
            <a:endParaRPr/>
          </a:p>
        </p:txBody>
      </p:sp>
      <p:sp>
        <p:nvSpPr>
          <p:cNvPr id="17" name="object 17"/>
          <p:cNvSpPr/>
          <p:nvPr/>
        </p:nvSpPr>
        <p:spPr>
          <a:xfrm>
            <a:off x="6607175" y="1066800"/>
            <a:ext cx="2286000" cy="2295525"/>
          </a:xfrm>
          <a:custGeom>
            <a:avLst/>
            <a:gdLst/>
            <a:ahLst/>
            <a:cxnLst/>
            <a:rect l="l" t="t" r="r" b="b"/>
            <a:pathLst>
              <a:path w="2286000" h="2295525">
                <a:moveTo>
                  <a:pt x="0" y="1147572"/>
                </a:moveTo>
                <a:lnTo>
                  <a:pt x="1143000" y="0"/>
                </a:lnTo>
                <a:lnTo>
                  <a:pt x="2286000" y="1147572"/>
                </a:lnTo>
                <a:lnTo>
                  <a:pt x="1143000" y="2295144"/>
                </a:lnTo>
                <a:lnTo>
                  <a:pt x="0" y="1147572"/>
                </a:lnTo>
                <a:close/>
              </a:path>
            </a:pathLst>
          </a:custGeom>
          <a:ln w="25400">
            <a:solidFill>
              <a:srgbClr val="385D89"/>
            </a:solidFill>
          </a:ln>
        </p:spPr>
        <p:txBody>
          <a:bodyPr wrap="square" lIns="0" tIns="0" rIns="0" bIns="0" rtlCol="0"/>
          <a:lstStyle/>
          <a:p>
            <a:endParaRPr/>
          </a:p>
        </p:txBody>
      </p:sp>
      <p:sp>
        <p:nvSpPr>
          <p:cNvPr id="18" name="object 18"/>
          <p:cNvSpPr/>
          <p:nvPr/>
        </p:nvSpPr>
        <p:spPr>
          <a:xfrm>
            <a:off x="3506851" y="1222247"/>
            <a:ext cx="2286000" cy="2295525"/>
          </a:xfrm>
          <a:custGeom>
            <a:avLst/>
            <a:gdLst/>
            <a:ahLst/>
            <a:cxnLst/>
            <a:rect l="l" t="t" r="r" b="b"/>
            <a:pathLst>
              <a:path w="2286000" h="2295525">
                <a:moveTo>
                  <a:pt x="1143000" y="0"/>
                </a:moveTo>
                <a:lnTo>
                  <a:pt x="0" y="1147572"/>
                </a:lnTo>
                <a:lnTo>
                  <a:pt x="1143000" y="2295143"/>
                </a:lnTo>
                <a:lnTo>
                  <a:pt x="2286000" y="1147572"/>
                </a:lnTo>
                <a:lnTo>
                  <a:pt x="1143000" y="0"/>
                </a:lnTo>
                <a:close/>
              </a:path>
            </a:pathLst>
          </a:custGeom>
          <a:solidFill>
            <a:srgbClr val="FFFF00">
              <a:alpha val="20000"/>
            </a:srgbClr>
          </a:solidFill>
        </p:spPr>
        <p:txBody>
          <a:bodyPr wrap="square" lIns="0" tIns="0" rIns="0" bIns="0" rtlCol="0"/>
          <a:lstStyle/>
          <a:p>
            <a:endParaRPr/>
          </a:p>
        </p:txBody>
      </p:sp>
      <p:sp>
        <p:nvSpPr>
          <p:cNvPr id="19" name="object 19"/>
          <p:cNvSpPr/>
          <p:nvPr/>
        </p:nvSpPr>
        <p:spPr>
          <a:xfrm>
            <a:off x="3506851" y="1222247"/>
            <a:ext cx="2286000" cy="2295525"/>
          </a:xfrm>
          <a:custGeom>
            <a:avLst/>
            <a:gdLst/>
            <a:ahLst/>
            <a:cxnLst/>
            <a:rect l="l" t="t" r="r" b="b"/>
            <a:pathLst>
              <a:path w="2286000" h="2295525">
                <a:moveTo>
                  <a:pt x="0" y="1147572"/>
                </a:moveTo>
                <a:lnTo>
                  <a:pt x="1143000" y="0"/>
                </a:lnTo>
                <a:lnTo>
                  <a:pt x="2286000" y="1147572"/>
                </a:lnTo>
                <a:lnTo>
                  <a:pt x="1143000" y="2295143"/>
                </a:lnTo>
                <a:lnTo>
                  <a:pt x="0" y="1147572"/>
                </a:lnTo>
                <a:close/>
              </a:path>
            </a:pathLst>
          </a:custGeom>
          <a:ln w="25400">
            <a:solidFill>
              <a:srgbClr val="385D89"/>
            </a:solidFill>
          </a:ln>
        </p:spPr>
        <p:txBody>
          <a:bodyPr wrap="square" lIns="0" tIns="0" rIns="0" bIns="0" rtlCol="0"/>
          <a:lstStyle/>
          <a:p>
            <a:endParaRPr/>
          </a:p>
        </p:txBody>
      </p:sp>
      <p:sp>
        <p:nvSpPr>
          <p:cNvPr id="20" name="object 20"/>
          <p:cNvSpPr txBox="1"/>
          <p:nvPr/>
        </p:nvSpPr>
        <p:spPr>
          <a:xfrm>
            <a:off x="4007611" y="2078990"/>
            <a:ext cx="1286510" cy="586740"/>
          </a:xfrm>
          <a:prstGeom prst="rect">
            <a:avLst/>
          </a:prstGeom>
        </p:spPr>
        <p:txBody>
          <a:bodyPr vert="horz" wrap="square" lIns="0" tIns="0" rIns="0" bIns="0" rtlCol="0">
            <a:spAutoFit/>
          </a:bodyPr>
          <a:lstStyle/>
          <a:p>
            <a:pPr marL="196850" marR="5080" indent="-184785">
              <a:lnSpc>
                <a:spcPct val="100000"/>
              </a:lnSpc>
            </a:pPr>
            <a:r>
              <a:rPr sz="1800" b="1" spc="-5" dirty="0">
                <a:latin typeface="Arial Black"/>
                <a:cs typeface="Arial Black"/>
              </a:rPr>
              <a:t>Sp</a:t>
            </a:r>
            <a:r>
              <a:rPr sz="1800" b="1" spc="20" dirty="0">
                <a:latin typeface="Arial Black"/>
                <a:cs typeface="Arial Black"/>
              </a:rPr>
              <a:t>r</a:t>
            </a:r>
            <a:r>
              <a:rPr sz="1800" b="1" dirty="0">
                <a:latin typeface="Arial Black"/>
                <a:cs typeface="Arial Black"/>
              </a:rPr>
              <a:t>eading  upright</a:t>
            </a:r>
            <a:endParaRPr sz="1800" dirty="0">
              <a:latin typeface="Arial Black"/>
              <a:cs typeface="Arial Black"/>
            </a:endParaRPr>
          </a:p>
        </p:txBody>
      </p:sp>
      <p:sp>
        <p:nvSpPr>
          <p:cNvPr id="21" name="object 21"/>
          <p:cNvSpPr txBox="1"/>
          <p:nvPr/>
        </p:nvSpPr>
        <p:spPr>
          <a:xfrm>
            <a:off x="7065644" y="1923541"/>
            <a:ext cx="1468756" cy="553998"/>
          </a:xfrm>
          <a:prstGeom prst="rect">
            <a:avLst/>
          </a:prstGeom>
        </p:spPr>
        <p:txBody>
          <a:bodyPr vert="horz" wrap="square" lIns="0" tIns="0" rIns="0" bIns="0" rtlCol="0">
            <a:spAutoFit/>
          </a:bodyPr>
          <a:lstStyle/>
          <a:p>
            <a:pPr marL="12700" marR="5080" indent="330835">
              <a:lnSpc>
                <a:spcPct val="100000"/>
              </a:lnSpc>
            </a:pPr>
            <a:r>
              <a:rPr sz="1800" b="1" spc="15" dirty="0">
                <a:latin typeface="Arial Black"/>
                <a:cs typeface="Arial Black"/>
              </a:rPr>
              <a:t>Short  </a:t>
            </a:r>
            <a:r>
              <a:rPr sz="1800" b="1" dirty="0">
                <a:latin typeface="Arial Black"/>
                <a:cs typeface="Arial Black"/>
              </a:rPr>
              <a:t>in</a:t>
            </a:r>
            <a:r>
              <a:rPr sz="1800" b="1" spc="5" dirty="0">
                <a:latin typeface="Arial Black"/>
                <a:cs typeface="Arial Black"/>
              </a:rPr>
              <a:t>t</a:t>
            </a:r>
            <a:r>
              <a:rPr sz="1800" b="1" dirty="0">
                <a:latin typeface="Arial Black"/>
                <a:cs typeface="Arial Black"/>
              </a:rPr>
              <a:t>e</a:t>
            </a:r>
            <a:r>
              <a:rPr sz="1800" b="1" spc="90" dirty="0">
                <a:latin typeface="Arial Black"/>
                <a:cs typeface="Arial Black"/>
              </a:rPr>
              <a:t>r</a:t>
            </a:r>
            <a:r>
              <a:rPr sz="1800" b="1" dirty="0">
                <a:latin typeface="Arial Black"/>
                <a:cs typeface="Arial Black"/>
              </a:rPr>
              <a:t>nodes</a:t>
            </a:r>
            <a:endParaRPr sz="1800" dirty="0">
              <a:latin typeface="Arial Black"/>
              <a:cs typeface="Arial Black"/>
            </a:endParaRPr>
          </a:p>
        </p:txBody>
      </p:sp>
      <p:sp>
        <p:nvSpPr>
          <p:cNvPr id="22" name="object 22"/>
          <p:cNvSpPr txBox="1"/>
          <p:nvPr/>
        </p:nvSpPr>
        <p:spPr>
          <a:xfrm>
            <a:off x="7082408" y="4875276"/>
            <a:ext cx="1355471" cy="861694"/>
          </a:xfrm>
          <a:prstGeom prst="rect">
            <a:avLst/>
          </a:prstGeom>
        </p:spPr>
        <p:txBody>
          <a:bodyPr vert="horz" wrap="square" lIns="0" tIns="0" rIns="0" bIns="0" rtlCol="0">
            <a:spAutoFit/>
          </a:bodyPr>
          <a:lstStyle/>
          <a:p>
            <a:pPr marL="12700" marR="5080" indent="635" algn="ctr">
              <a:lnSpc>
                <a:spcPct val="100000"/>
              </a:lnSpc>
            </a:pPr>
            <a:r>
              <a:rPr sz="1800" b="1" spc="10" dirty="0">
                <a:latin typeface="Arial Black"/>
                <a:cs typeface="Arial Black"/>
              </a:rPr>
              <a:t>Thin  </a:t>
            </a:r>
            <a:r>
              <a:rPr sz="1800" b="1" dirty="0">
                <a:latin typeface="Arial Black"/>
                <a:cs typeface="Arial Black"/>
              </a:rPr>
              <a:t>seconda</a:t>
            </a:r>
            <a:r>
              <a:rPr sz="1800" b="1" spc="110" dirty="0">
                <a:latin typeface="Arial Black"/>
                <a:cs typeface="Arial Black"/>
              </a:rPr>
              <a:t>r</a:t>
            </a:r>
            <a:r>
              <a:rPr sz="1800" b="1" dirty="0">
                <a:latin typeface="Arial Black"/>
                <a:cs typeface="Arial Black"/>
              </a:rPr>
              <a:t>y  </a:t>
            </a:r>
            <a:r>
              <a:rPr sz="1800" b="1" spc="-10" dirty="0">
                <a:latin typeface="Arial Black"/>
                <a:cs typeface="Arial Black"/>
              </a:rPr>
              <a:t>wood</a:t>
            </a:r>
            <a:endParaRPr sz="1800" dirty="0">
              <a:latin typeface="Arial Black"/>
              <a:cs typeface="Arial Black"/>
            </a:endParaRPr>
          </a:p>
        </p:txBody>
      </p:sp>
      <p:sp>
        <p:nvSpPr>
          <p:cNvPr id="23" name="object 23"/>
          <p:cNvSpPr/>
          <p:nvPr/>
        </p:nvSpPr>
        <p:spPr>
          <a:xfrm>
            <a:off x="3123181" y="4196917"/>
            <a:ext cx="2872905" cy="2661081"/>
          </a:xfrm>
          <a:custGeom>
            <a:avLst/>
            <a:gdLst/>
            <a:ahLst/>
            <a:cxnLst/>
            <a:rect l="l" t="t" r="r" b="b"/>
            <a:pathLst>
              <a:path w="3531235" h="3262629">
                <a:moveTo>
                  <a:pt x="3530980" y="3262220"/>
                </a:moveTo>
                <a:lnTo>
                  <a:pt x="3530980" y="0"/>
                </a:lnTo>
                <a:lnTo>
                  <a:pt x="0" y="0"/>
                </a:lnTo>
                <a:lnTo>
                  <a:pt x="0" y="3262220"/>
                </a:lnTo>
                <a:lnTo>
                  <a:pt x="3530980" y="3262220"/>
                </a:lnTo>
                <a:close/>
              </a:path>
            </a:pathLst>
          </a:custGeom>
          <a:solidFill>
            <a:srgbClr val="FFFFFF"/>
          </a:solidFill>
        </p:spPr>
        <p:txBody>
          <a:bodyPr wrap="square" lIns="0" tIns="0" rIns="0" bIns="0" rtlCol="0"/>
          <a:lstStyle/>
          <a:p>
            <a:endParaRPr/>
          </a:p>
        </p:txBody>
      </p:sp>
      <p:sp>
        <p:nvSpPr>
          <p:cNvPr id="26" name="TextBox 25"/>
          <p:cNvSpPr txBox="1"/>
          <p:nvPr/>
        </p:nvSpPr>
        <p:spPr>
          <a:xfrm>
            <a:off x="3251995" y="4488029"/>
            <a:ext cx="2615275" cy="2062103"/>
          </a:xfrm>
          <a:prstGeom prst="rect">
            <a:avLst/>
          </a:prstGeom>
          <a:noFill/>
        </p:spPr>
        <p:txBody>
          <a:bodyPr wrap="square" rtlCol="0">
            <a:spAutoFit/>
          </a:bodyPr>
          <a:lstStyle/>
          <a:p>
            <a:pPr marL="80645" marR="73025" indent="635">
              <a:lnSpc>
                <a:spcPct val="100000"/>
              </a:lnSpc>
            </a:pPr>
            <a:r>
              <a:rPr lang="en-US" sz="1600" dirty="0">
                <a:latin typeface="Arial"/>
                <a:cs typeface="Arial"/>
              </a:rPr>
              <a:t>The </a:t>
            </a:r>
            <a:r>
              <a:rPr lang="en-US" sz="1600" spc="-5" dirty="0">
                <a:latin typeface="Arial"/>
                <a:cs typeface="Arial"/>
              </a:rPr>
              <a:t>program has trees </a:t>
            </a:r>
            <a:r>
              <a:rPr lang="en-US" sz="1600" spc="-15" dirty="0">
                <a:latin typeface="Arial"/>
                <a:cs typeface="Arial"/>
              </a:rPr>
              <a:t>with  </a:t>
            </a:r>
            <a:r>
              <a:rPr lang="en-US" sz="1600" spc="-5" dirty="0">
                <a:latin typeface="Arial"/>
                <a:cs typeface="Arial"/>
              </a:rPr>
              <a:t>many </a:t>
            </a:r>
            <a:r>
              <a:rPr lang="en-US" sz="1600" spc="-10" dirty="0">
                <a:latin typeface="Arial"/>
                <a:cs typeface="Arial"/>
              </a:rPr>
              <a:t>different </a:t>
            </a:r>
            <a:r>
              <a:rPr lang="en-US" sz="1600" spc="-5" dirty="0">
                <a:latin typeface="Arial"/>
                <a:cs typeface="Arial"/>
              </a:rPr>
              <a:t>structural</a:t>
            </a:r>
            <a:r>
              <a:rPr lang="en-US" sz="1600" spc="5" dirty="0">
                <a:latin typeface="Arial"/>
                <a:cs typeface="Arial"/>
              </a:rPr>
              <a:t> </a:t>
            </a:r>
            <a:r>
              <a:rPr lang="en-US" sz="1600" spc="-5" dirty="0">
                <a:latin typeface="Arial"/>
                <a:cs typeface="Arial"/>
              </a:rPr>
              <a:t>types</a:t>
            </a:r>
            <a:r>
              <a:rPr lang="en-US" sz="1600" spc="-5" dirty="0" smtClean="0">
                <a:latin typeface="Arial"/>
                <a:cs typeface="Arial"/>
              </a:rPr>
              <a:t>. Some </a:t>
            </a:r>
            <a:r>
              <a:rPr lang="en-US" sz="1600" spc="-5" dirty="0">
                <a:latin typeface="Arial"/>
                <a:cs typeface="Arial"/>
              </a:rPr>
              <a:t>have potential </a:t>
            </a:r>
            <a:r>
              <a:rPr lang="en-US" sz="1600" dirty="0">
                <a:latin typeface="Arial"/>
                <a:cs typeface="Arial"/>
              </a:rPr>
              <a:t>to fit </a:t>
            </a:r>
            <a:r>
              <a:rPr lang="en-US" sz="1600" spc="-10" dirty="0" smtClean="0">
                <a:latin typeface="Arial"/>
                <a:cs typeface="Arial"/>
              </a:rPr>
              <a:t>different </a:t>
            </a:r>
            <a:r>
              <a:rPr lang="en-US" sz="1600" spc="-5" dirty="0">
                <a:latin typeface="Arial"/>
                <a:cs typeface="Arial"/>
              </a:rPr>
              <a:t>management systems </a:t>
            </a:r>
            <a:r>
              <a:rPr lang="en-US" sz="1600" spc="-5" dirty="0" smtClean="0">
                <a:latin typeface="Arial"/>
                <a:cs typeface="Arial"/>
              </a:rPr>
              <a:t>such </a:t>
            </a:r>
            <a:r>
              <a:rPr lang="en-US" sz="1600" dirty="0">
                <a:latin typeface="Arial"/>
                <a:cs typeface="Arial"/>
              </a:rPr>
              <a:t>as </a:t>
            </a:r>
            <a:r>
              <a:rPr lang="en-US" sz="1600" spc="-5" dirty="0">
                <a:latin typeface="Arial"/>
                <a:cs typeface="Arial"/>
              </a:rPr>
              <a:t>mechanical </a:t>
            </a:r>
            <a:r>
              <a:rPr lang="en-US" sz="1600" spc="-10" dirty="0">
                <a:latin typeface="Arial"/>
                <a:cs typeface="Arial"/>
              </a:rPr>
              <a:t>pruning, </a:t>
            </a:r>
            <a:r>
              <a:rPr lang="en-US" sz="1600" spc="-5" dirty="0">
                <a:latin typeface="Arial"/>
                <a:cs typeface="Arial"/>
              </a:rPr>
              <a:t>or  minimal pruning. </a:t>
            </a:r>
          </a:p>
        </p:txBody>
      </p:sp>
    </p:spTree>
    <p:extLst>
      <p:ext uri="{BB962C8B-B14F-4D97-AF65-F5344CB8AC3E}">
        <p14:creationId xmlns:p14="http://schemas.microsoft.com/office/powerpoint/2010/main" val="6622480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UC Prune Breeding Program History</a:t>
            </a:r>
            <a:endParaRPr lang="en-US" dirty="0">
              <a:latin typeface="+mn-lt"/>
            </a:endParaRPr>
          </a:p>
        </p:txBody>
      </p:sp>
      <p:sp>
        <p:nvSpPr>
          <p:cNvPr id="3" name="Content Placeholder 2"/>
          <p:cNvSpPr>
            <a:spLocks noGrp="1"/>
          </p:cNvSpPr>
          <p:nvPr>
            <p:ph idx="1"/>
          </p:nvPr>
        </p:nvSpPr>
        <p:spPr>
          <a:xfrm>
            <a:off x="644083" y="1524000"/>
            <a:ext cx="7886700" cy="4351338"/>
          </a:xfrm>
        </p:spPr>
        <p:txBody>
          <a:bodyPr/>
          <a:lstStyle/>
          <a:p>
            <a:r>
              <a:rPr lang="en-US" b="1" dirty="0" smtClean="0">
                <a:solidFill>
                  <a:schemeClr val="accent2">
                    <a:lumMod val="50000"/>
                  </a:schemeClr>
                </a:solidFill>
              </a:rPr>
              <a:t>Started by Dr. Ted DeJong and Jim Doyle in 1985</a:t>
            </a:r>
          </a:p>
          <a:p>
            <a:r>
              <a:rPr lang="en-US" b="1" dirty="0" smtClean="0">
                <a:solidFill>
                  <a:schemeClr val="accent2">
                    <a:lumMod val="50000"/>
                  </a:schemeClr>
                </a:solidFill>
              </a:rPr>
              <a:t>Jim Retired</a:t>
            </a:r>
          </a:p>
          <a:p>
            <a:pPr lvl="1"/>
            <a:r>
              <a:rPr lang="en-US" b="1" dirty="0" smtClean="0">
                <a:solidFill>
                  <a:schemeClr val="accent2">
                    <a:lumMod val="50000"/>
                  </a:schemeClr>
                </a:solidFill>
              </a:rPr>
              <a:t>Carolyn Debuse took over in 2000</a:t>
            </a:r>
          </a:p>
          <a:p>
            <a:r>
              <a:rPr lang="en-US" b="1" dirty="0" smtClean="0">
                <a:solidFill>
                  <a:schemeClr val="accent2">
                    <a:lumMod val="50000"/>
                  </a:schemeClr>
                </a:solidFill>
              </a:rPr>
              <a:t>Released 2 Cultivars in 2000: Tulare Giant &amp; Sutter </a:t>
            </a:r>
          </a:p>
          <a:p>
            <a:pPr lvl="1"/>
            <a:r>
              <a:rPr lang="en-US" b="1" dirty="0" smtClean="0">
                <a:solidFill>
                  <a:schemeClr val="accent2">
                    <a:lumMod val="50000"/>
                  </a:schemeClr>
                </a:solidFill>
              </a:rPr>
              <a:t>Released pollinizer for Tulare Giant 2004: Muir Beauty</a:t>
            </a:r>
          </a:p>
          <a:p>
            <a:r>
              <a:rPr lang="en-US" b="1" dirty="0" smtClean="0">
                <a:solidFill>
                  <a:schemeClr val="accent2">
                    <a:lumMod val="50000"/>
                  </a:schemeClr>
                </a:solidFill>
              </a:rPr>
              <a:t>Sarah Castro took over in 2008</a:t>
            </a:r>
          </a:p>
          <a:p>
            <a:r>
              <a:rPr lang="en-US" b="1" dirty="0" smtClean="0">
                <a:solidFill>
                  <a:schemeClr val="accent2">
                    <a:lumMod val="50000"/>
                  </a:schemeClr>
                </a:solidFill>
              </a:rPr>
              <a:t>Average evaluation of ~1,000 seedlings per year</a:t>
            </a:r>
          </a:p>
          <a:p>
            <a:r>
              <a:rPr lang="en-US" b="1" dirty="0" smtClean="0">
                <a:solidFill>
                  <a:schemeClr val="accent2">
                    <a:lumMod val="50000"/>
                  </a:schemeClr>
                </a:solidFill>
              </a:rPr>
              <a:t>Last few years have produced a minimum of 25 new selections/year grafted to our selection block</a:t>
            </a:r>
          </a:p>
          <a:p>
            <a:endParaRPr lang="en-US" b="1" dirty="0">
              <a:solidFill>
                <a:schemeClr val="accent2">
                  <a:lumMod val="50000"/>
                </a:schemeClr>
              </a:solidFill>
            </a:endParaRPr>
          </a:p>
          <a:p>
            <a:pPr marL="0" indent="0">
              <a:buNone/>
            </a:pPr>
            <a:r>
              <a:rPr lang="en-US" b="1" dirty="0" smtClean="0">
                <a:solidFill>
                  <a:schemeClr val="accent2">
                    <a:lumMod val="50000"/>
                  </a:schemeClr>
                </a:solidFill>
              </a:rPr>
              <a:t>The project is mainly carried out with funding from the California Prune Board.</a:t>
            </a:r>
          </a:p>
          <a:p>
            <a:pPr marL="457200" lvl="1" indent="0">
              <a:buNone/>
            </a:pPr>
            <a:endParaRPr lang="en-US" b="1" dirty="0" smtClean="0">
              <a:solidFill>
                <a:schemeClr val="accent2">
                  <a:lumMod val="50000"/>
                </a:schemeClr>
              </a:solidFill>
            </a:endParaRPr>
          </a:p>
        </p:txBody>
      </p:sp>
      <p:pic>
        <p:nvPicPr>
          <p:cNvPr id="4" name="Picture 3" descr="C:\Users\sbradley\AppData\Local\Microsoft\Windows\Temporary Internet Files\Content.IE5\XXE32ZOQ\MC900122507[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9000" y="381000"/>
            <a:ext cx="1440333" cy="912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778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76400" y="457200"/>
            <a:ext cx="2286000" cy="677108"/>
          </a:xfrm>
          <a:prstGeom prst="rect">
            <a:avLst/>
          </a:prstGeom>
        </p:spPr>
        <p:txBody>
          <a:bodyPr vert="horz" wrap="square" lIns="0" tIns="0" rIns="0" bIns="0" rtlCol="0">
            <a:spAutoFit/>
          </a:bodyPr>
          <a:lstStyle/>
          <a:p>
            <a:pPr marL="12700">
              <a:lnSpc>
                <a:spcPct val="100000"/>
              </a:lnSpc>
            </a:pPr>
            <a:r>
              <a:rPr sz="4400" b="1" dirty="0">
                <a:latin typeface="Calibri"/>
                <a:cs typeface="Calibri"/>
              </a:rPr>
              <a:t>Pruning</a:t>
            </a:r>
          </a:p>
        </p:txBody>
      </p:sp>
      <p:sp>
        <p:nvSpPr>
          <p:cNvPr id="3" name="object 3"/>
          <p:cNvSpPr txBox="1"/>
          <p:nvPr/>
        </p:nvSpPr>
        <p:spPr>
          <a:xfrm>
            <a:off x="4953000" y="4876800"/>
            <a:ext cx="3877944" cy="732060"/>
          </a:xfrm>
          <a:prstGeom prst="rect">
            <a:avLst/>
          </a:prstGeom>
        </p:spPr>
        <p:txBody>
          <a:bodyPr vert="horz" wrap="square" lIns="0" tIns="0" rIns="0" bIns="0" rtlCol="0">
            <a:spAutoFit/>
          </a:bodyPr>
          <a:lstStyle/>
          <a:p>
            <a:pPr marL="12700" marR="5080">
              <a:lnSpc>
                <a:spcPts val="2880"/>
              </a:lnSpc>
              <a:tabLst>
                <a:tab pos="355600" algn="l"/>
              </a:tabLst>
            </a:pPr>
            <a:r>
              <a:rPr sz="2400" b="1" spc="-10" dirty="0" smtClean="0">
                <a:solidFill>
                  <a:srgbClr val="17375E"/>
                </a:solidFill>
                <a:latin typeface="Calibri"/>
                <a:cs typeface="Calibri"/>
              </a:rPr>
              <a:t>Precoci</a:t>
            </a:r>
            <a:r>
              <a:rPr lang="en-US" sz="2400" b="1" spc="-10" dirty="0" smtClean="0">
                <a:solidFill>
                  <a:srgbClr val="17375E"/>
                </a:solidFill>
                <a:latin typeface="Calibri"/>
                <a:cs typeface="Calibri"/>
              </a:rPr>
              <a:t>ty in</a:t>
            </a:r>
            <a:r>
              <a:rPr sz="2400" b="1" spc="-75" dirty="0" smtClean="0">
                <a:solidFill>
                  <a:srgbClr val="17375E"/>
                </a:solidFill>
                <a:latin typeface="Calibri"/>
                <a:cs typeface="Calibri"/>
              </a:rPr>
              <a:t> </a:t>
            </a:r>
            <a:r>
              <a:rPr sz="2400" b="1" spc="-10" dirty="0">
                <a:solidFill>
                  <a:srgbClr val="17375E"/>
                </a:solidFill>
                <a:latin typeface="Calibri"/>
                <a:cs typeface="Calibri"/>
              </a:rPr>
              <a:t>trees  </a:t>
            </a:r>
            <a:r>
              <a:rPr sz="2400" b="1" spc="-5" dirty="0" smtClean="0">
                <a:solidFill>
                  <a:srgbClr val="17375E"/>
                </a:solidFill>
                <a:latin typeface="Calibri"/>
                <a:cs typeface="Calibri"/>
              </a:rPr>
              <a:t>limits</a:t>
            </a:r>
            <a:r>
              <a:rPr lang="en-US" sz="2400" b="1" spc="-5" dirty="0" smtClean="0">
                <a:solidFill>
                  <a:srgbClr val="17375E"/>
                </a:solidFill>
                <a:latin typeface="Calibri"/>
                <a:cs typeface="Calibri"/>
              </a:rPr>
              <a:t> </a:t>
            </a:r>
            <a:r>
              <a:rPr sz="2400" b="1" spc="-5" dirty="0" smtClean="0">
                <a:solidFill>
                  <a:srgbClr val="17375E"/>
                </a:solidFill>
                <a:latin typeface="Calibri"/>
                <a:cs typeface="Calibri"/>
              </a:rPr>
              <a:t>suitability  </a:t>
            </a:r>
            <a:r>
              <a:rPr sz="2400" b="1" spc="-20" dirty="0">
                <a:solidFill>
                  <a:srgbClr val="17375E"/>
                </a:solidFill>
                <a:latin typeface="Calibri"/>
                <a:cs typeface="Calibri"/>
              </a:rPr>
              <a:t>for </a:t>
            </a:r>
            <a:r>
              <a:rPr sz="2400" b="1" spc="-5" dirty="0">
                <a:solidFill>
                  <a:srgbClr val="17375E"/>
                </a:solidFill>
                <a:latin typeface="Calibri"/>
                <a:cs typeface="Calibri"/>
              </a:rPr>
              <a:t>long</a:t>
            </a:r>
            <a:r>
              <a:rPr sz="2400" b="1" spc="-45" dirty="0">
                <a:solidFill>
                  <a:srgbClr val="17375E"/>
                </a:solidFill>
                <a:latin typeface="Calibri"/>
                <a:cs typeface="Calibri"/>
              </a:rPr>
              <a:t> </a:t>
            </a:r>
            <a:r>
              <a:rPr sz="2400" b="1" spc="-5" dirty="0">
                <a:solidFill>
                  <a:srgbClr val="17375E"/>
                </a:solidFill>
                <a:latin typeface="Calibri"/>
                <a:cs typeface="Calibri"/>
              </a:rPr>
              <a:t>pruning</a:t>
            </a:r>
            <a:endParaRPr sz="2400" dirty="0">
              <a:latin typeface="Calibri"/>
              <a:cs typeface="Calibri"/>
            </a:endParaRPr>
          </a:p>
        </p:txBody>
      </p:sp>
      <p:sp>
        <p:nvSpPr>
          <p:cNvPr id="4" name="object 4"/>
          <p:cNvSpPr/>
          <p:nvPr/>
        </p:nvSpPr>
        <p:spPr>
          <a:xfrm>
            <a:off x="5105400" y="-28575"/>
            <a:ext cx="4038598" cy="4371975"/>
          </a:xfrm>
          <a:prstGeom prst="rect">
            <a:avLst/>
          </a:prstGeom>
          <a:blipFill>
            <a:blip r:embed="rId2" cstate="print"/>
            <a:stretch>
              <a:fillRect/>
            </a:stretch>
          </a:blipFill>
        </p:spPr>
        <p:txBody>
          <a:bodyPr wrap="square" lIns="0" tIns="0" rIns="0" bIns="0" rtlCol="0"/>
          <a:lstStyle/>
          <a:p>
            <a:endParaRPr/>
          </a:p>
        </p:txBody>
      </p:sp>
      <p:pic>
        <p:nvPicPr>
          <p:cNvPr id="3074" name="Picture 2" descr="S:\FacultyData\DEJONG\DEJONGShared\Sarah\Pictures\2017\IMG_57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460500"/>
            <a:ext cx="4019550" cy="535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18055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l="10214" t="23675" r="11901" b="23510"/>
          <a:stretch/>
        </p:blipFill>
        <p:spPr>
          <a:xfrm rot="5400000">
            <a:off x="-1005572" y="1771433"/>
            <a:ext cx="6565628" cy="3339140"/>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8056" r="7776" b="12500"/>
          <a:stretch/>
        </p:blipFill>
        <p:spPr>
          <a:xfrm rot="5400000">
            <a:off x="3472899" y="1594584"/>
            <a:ext cx="6600284" cy="3727495"/>
          </a:xfrm>
          <a:prstGeom prst="rect">
            <a:avLst/>
          </a:prstGeom>
        </p:spPr>
      </p:pic>
      <p:sp>
        <p:nvSpPr>
          <p:cNvPr id="7" name="TextBox 6"/>
          <p:cNvSpPr txBox="1"/>
          <p:nvPr/>
        </p:nvSpPr>
        <p:spPr>
          <a:xfrm>
            <a:off x="5867400" y="254437"/>
            <a:ext cx="1811284" cy="369332"/>
          </a:xfrm>
          <a:prstGeom prst="rect">
            <a:avLst/>
          </a:prstGeom>
          <a:solidFill>
            <a:schemeClr val="bg1"/>
          </a:solidFill>
          <a:ln>
            <a:solidFill>
              <a:schemeClr val="bg1"/>
            </a:solidFill>
          </a:ln>
          <a:effectLst>
            <a:softEdge rad="63500"/>
          </a:effectLst>
        </p:spPr>
        <p:txBody>
          <a:bodyPr wrap="square" rtlCol="0">
            <a:spAutoFit/>
          </a:bodyPr>
          <a:lstStyle/>
          <a:p>
            <a:pPr algn="ctr"/>
            <a:r>
              <a:rPr lang="en-US" b="1" dirty="0" smtClean="0">
                <a:solidFill>
                  <a:schemeClr val="accent1">
                    <a:lumMod val="75000"/>
                  </a:schemeClr>
                </a:solidFill>
              </a:rPr>
              <a:t>Conventional</a:t>
            </a:r>
            <a:endParaRPr lang="en-US" b="1" dirty="0">
              <a:solidFill>
                <a:schemeClr val="accent1">
                  <a:lumMod val="75000"/>
                </a:schemeClr>
              </a:solidFill>
            </a:endParaRPr>
          </a:p>
        </p:txBody>
      </p:sp>
      <p:sp>
        <p:nvSpPr>
          <p:cNvPr id="8" name="TextBox 7"/>
          <p:cNvSpPr txBox="1"/>
          <p:nvPr/>
        </p:nvSpPr>
        <p:spPr>
          <a:xfrm>
            <a:off x="1371600" y="304800"/>
            <a:ext cx="1811284" cy="369332"/>
          </a:xfrm>
          <a:prstGeom prst="rect">
            <a:avLst/>
          </a:prstGeom>
          <a:solidFill>
            <a:schemeClr val="bg1"/>
          </a:solidFill>
          <a:ln>
            <a:solidFill>
              <a:schemeClr val="bg1"/>
            </a:solidFill>
          </a:ln>
          <a:effectLst>
            <a:softEdge rad="63500"/>
          </a:effectLst>
        </p:spPr>
        <p:txBody>
          <a:bodyPr wrap="square" rtlCol="0">
            <a:spAutoFit/>
          </a:bodyPr>
          <a:lstStyle/>
          <a:p>
            <a:pPr algn="ctr"/>
            <a:r>
              <a:rPr lang="en-US" b="1" dirty="0" smtClean="0">
                <a:solidFill>
                  <a:srgbClr val="A50021"/>
                </a:solidFill>
              </a:rPr>
              <a:t>Central leader</a:t>
            </a:r>
            <a:endParaRPr lang="en-US" b="1" dirty="0">
              <a:solidFill>
                <a:srgbClr val="A50021"/>
              </a:solidFill>
            </a:endParaRPr>
          </a:p>
        </p:txBody>
      </p:sp>
    </p:spTree>
    <p:extLst>
      <p:ext uri="{BB962C8B-B14F-4D97-AF65-F5344CB8AC3E}">
        <p14:creationId xmlns:p14="http://schemas.microsoft.com/office/powerpoint/2010/main" val="31856773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00200" y="0"/>
            <a:ext cx="5791200" cy="6857998"/>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3496817" y="446785"/>
            <a:ext cx="2457450" cy="965835"/>
          </a:xfrm>
          <a:prstGeom prst="rect">
            <a:avLst/>
          </a:prstGeom>
        </p:spPr>
        <p:txBody>
          <a:bodyPr vert="horz" wrap="square" lIns="0" tIns="0" rIns="0" bIns="0" rtlCol="0">
            <a:spAutoFit/>
          </a:bodyPr>
          <a:lstStyle/>
          <a:p>
            <a:pPr marL="12700">
              <a:lnSpc>
                <a:spcPct val="100000"/>
              </a:lnSpc>
            </a:pPr>
            <a:r>
              <a:rPr sz="6000" b="1" spc="-30" dirty="0">
                <a:solidFill>
                  <a:srgbClr val="FFFFFF"/>
                </a:solidFill>
                <a:latin typeface="Calibri"/>
                <a:cs typeface="Calibri"/>
              </a:rPr>
              <a:t>BLOOM</a:t>
            </a:r>
            <a:endParaRPr sz="6000">
              <a:latin typeface="Calibri"/>
              <a:cs typeface="Calibri"/>
            </a:endParaRPr>
          </a:p>
        </p:txBody>
      </p:sp>
      <p:sp>
        <p:nvSpPr>
          <p:cNvPr id="4" name="object 4"/>
          <p:cNvSpPr txBox="1"/>
          <p:nvPr/>
        </p:nvSpPr>
        <p:spPr>
          <a:xfrm>
            <a:off x="1907032" y="2819400"/>
            <a:ext cx="5177790" cy="2308860"/>
          </a:xfrm>
          <a:prstGeom prst="rect">
            <a:avLst/>
          </a:prstGeom>
          <a:solidFill>
            <a:srgbClr val="30859C">
              <a:alpha val="83135"/>
            </a:srgbClr>
          </a:solidFill>
        </p:spPr>
        <p:txBody>
          <a:bodyPr vert="horz" wrap="square" lIns="0" tIns="17145" rIns="0" bIns="0" rtlCol="0">
            <a:spAutoFit/>
          </a:bodyPr>
          <a:lstStyle/>
          <a:p>
            <a:pPr marL="337185" marR="328295" indent="-1905" algn="ctr">
              <a:lnSpc>
                <a:spcPct val="100000"/>
              </a:lnSpc>
              <a:spcBef>
                <a:spcPts val="135"/>
              </a:spcBef>
            </a:pPr>
            <a:r>
              <a:rPr sz="3600" b="1" spc="-10" dirty="0">
                <a:solidFill>
                  <a:srgbClr val="FFFFFF"/>
                </a:solidFill>
                <a:latin typeface="Calibri"/>
                <a:cs typeface="Calibri"/>
              </a:rPr>
              <a:t>Spread </a:t>
            </a:r>
            <a:r>
              <a:rPr sz="3600" b="1" dirty="0">
                <a:solidFill>
                  <a:srgbClr val="FFFFFF"/>
                </a:solidFill>
                <a:latin typeface="Calibri"/>
                <a:cs typeface="Calibri"/>
              </a:rPr>
              <a:t>the risk of  </a:t>
            </a:r>
            <a:r>
              <a:rPr sz="3600" b="1" spc="-15" dirty="0">
                <a:solidFill>
                  <a:srgbClr val="FFFFFF"/>
                </a:solidFill>
                <a:latin typeface="Calibri"/>
                <a:cs typeface="Calibri"/>
              </a:rPr>
              <a:t>potential crop failure  from </a:t>
            </a:r>
            <a:r>
              <a:rPr sz="3600" b="1" spc="-10" dirty="0">
                <a:solidFill>
                  <a:srgbClr val="FFFFFF"/>
                </a:solidFill>
                <a:latin typeface="Calibri"/>
                <a:cs typeface="Calibri"/>
              </a:rPr>
              <a:t>weather</a:t>
            </a:r>
            <a:r>
              <a:rPr sz="3600" b="1" spc="-95" dirty="0">
                <a:solidFill>
                  <a:srgbClr val="FFFFFF"/>
                </a:solidFill>
                <a:latin typeface="Calibri"/>
                <a:cs typeface="Calibri"/>
              </a:rPr>
              <a:t> </a:t>
            </a:r>
            <a:r>
              <a:rPr sz="3600" b="1" spc="-5" dirty="0">
                <a:solidFill>
                  <a:srgbClr val="FFFFFF"/>
                </a:solidFill>
                <a:latin typeface="Calibri"/>
                <a:cs typeface="Calibri"/>
              </a:rPr>
              <a:t>problems  </a:t>
            </a:r>
            <a:r>
              <a:rPr sz="3600" b="1" dirty="0">
                <a:solidFill>
                  <a:srgbClr val="FFFFFF"/>
                </a:solidFill>
                <a:latin typeface="Calibri"/>
                <a:cs typeface="Calibri"/>
              </a:rPr>
              <a:t>during</a:t>
            </a:r>
            <a:r>
              <a:rPr sz="3600" b="1" spc="-100" dirty="0">
                <a:solidFill>
                  <a:srgbClr val="FFFFFF"/>
                </a:solidFill>
                <a:latin typeface="Calibri"/>
                <a:cs typeface="Calibri"/>
              </a:rPr>
              <a:t> </a:t>
            </a:r>
            <a:r>
              <a:rPr sz="3600" b="1" dirty="0">
                <a:solidFill>
                  <a:srgbClr val="FFFFFF"/>
                </a:solidFill>
                <a:latin typeface="Calibri"/>
                <a:cs typeface="Calibri"/>
              </a:rPr>
              <a:t>bloom</a:t>
            </a:r>
            <a:endParaRPr sz="3600">
              <a:latin typeface="Calibri"/>
              <a:cs typeface="Calibri"/>
            </a:endParaRPr>
          </a:p>
        </p:txBody>
      </p:sp>
    </p:spTree>
    <p:extLst>
      <p:ext uri="{BB962C8B-B14F-4D97-AF65-F5344CB8AC3E}">
        <p14:creationId xmlns:p14="http://schemas.microsoft.com/office/powerpoint/2010/main" val="29809178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09800" y="533400"/>
            <a:ext cx="4965065" cy="738664"/>
          </a:xfrm>
          <a:prstGeom prst="rect">
            <a:avLst/>
          </a:prstGeom>
        </p:spPr>
        <p:txBody>
          <a:bodyPr vert="horz" wrap="square" lIns="0" tIns="0" rIns="0" bIns="0" rtlCol="0">
            <a:spAutoFit/>
          </a:bodyPr>
          <a:lstStyle/>
          <a:p>
            <a:pPr marL="12700">
              <a:lnSpc>
                <a:spcPct val="100000"/>
              </a:lnSpc>
            </a:pPr>
            <a:r>
              <a:rPr sz="4800" b="1" dirty="0">
                <a:solidFill>
                  <a:srgbClr val="C00000"/>
                </a:solidFill>
              </a:rPr>
              <a:t>Bloom</a:t>
            </a:r>
            <a:r>
              <a:rPr sz="4800" b="1" spc="-65" dirty="0">
                <a:solidFill>
                  <a:srgbClr val="C00000"/>
                </a:solidFill>
              </a:rPr>
              <a:t> </a:t>
            </a:r>
            <a:r>
              <a:rPr sz="4800" b="1" spc="-30" dirty="0">
                <a:solidFill>
                  <a:srgbClr val="C00000"/>
                </a:solidFill>
              </a:rPr>
              <a:t>Data</a:t>
            </a:r>
            <a:endParaRPr sz="4800" b="1" dirty="0"/>
          </a:p>
        </p:txBody>
      </p:sp>
      <p:graphicFrame>
        <p:nvGraphicFramePr>
          <p:cNvPr id="4" name="Table 3"/>
          <p:cNvGraphicFramePr>
            <a:graphicFrameLocks noGrp="1"/>
          </p:cNvGraphicFramePr>
          <p:nvPr>
            <p:extLst/>
          </p:nvPr>
        </p:nvGraphicFramePr>
        <p:xfrm>
          <a:off x="457200" y="1676400"/>
          <a:ext cx="8229600" cy="4785360"/>
        </p:xfrm>
        <a:graphic>
          <a:graphicData uri="http://schemas.openxmlformats.org/drawingml/2006/table">
            <a:tbl>
              <a:tblPr firstRow="1" firstCol="1" bandRow="1"/>
              <a:tblGrid>
                <a:gridCol w="1643906">
                  <a:extLst>
                    <a:ext uri="{9D8B030D-6E8A-4147-A177-3AD203B41FA5}">
                      <a16:colId xmlns:a16="http://schemas.microsoft.com/office/drawing/2014/main" xmlns="" val="20000"/>
                    </a:ext>
                  </a:extLst>
                </a:gridCol>
                <a:gridCol w="1645920">
                  <a:extLst>
                    <a:ext uri="{9D8B030D-6E8A-4147-A177-3AD203B41FA5}">
                      <a16:colId xmlns:a16="http://schemas.microsoft.com/office/drawing/2014/main" xmlns="" val="20001"/>
                    </a:ext>
                  </a:extLst>
                </a:gridCol>
                <a:gridCol w="1645920">
                  <a:extLst>
                    <a:ext uri="{9D8B030D-6E8A-4147-A177-3AD203B41FA5}">
                      <a16:colId xmlns:a16="http://schemas.microsoft.com/office/drawing/2014/main" xmlns="" val="20002"/>
                    </a:ext>
                  </a:extLst>
                </a:gridCol>
                <a:gridCol w="1645920">
                  <a:extLst>
                    <a:ext uri="{9D8B030D-6E8A-4147-A177-3AD203B41FA5}">
                      <a16:colId xmlns:a16="http://schemas.microsoft.com/office/drawing/2014/main" xmlns="" val="20003"/>
                    </a:ext>
                  </a:extLst>
                </a:gridCol>
                <a:gridCol w="1647934">
                  <a:extLst>
                    <a:ext uri="{9D8B030D-6E8A-4147-A177-3AD203B41FA5}">
                      <a16:colId xmlns:a16="http://schemas.microsoft.com/office/drawing/2014/main" xmlns="" val="20004"/>
                    </a:ext>
                  </a:extLst>
                </a:gridCol>
              </a:tblGrid>
              <a:tr h="400567">
                <a:tc>
                  <a:txBody>
                    <a:bodyPr/>
                    <a:lstStyle/>
                    <a:p>
                      <a:pPr marL="0" marR="0" algn="ctr">
                        <a:spcBef>
                          <a:spcPts val="0"/>
                        </a:spcBef>
                        <a:spcAft>
                          <a:spcPts val="0"/>
                        </a:spcAft>
                      </a:pPr>
                      <a:r>
                        <a:rPr lang="en-US" sz="1800" dirty="0">
                          <a:solidFill>
                            <a:srgbClr val="000000"/>
                          </a:solidFill>
                          <a:effectLst/>
                          <a:latin typeface="Arial"/>
                          <a:ea typeface="Times New Roman"/>
                        </a:rPr>
                        <a:t>Item Name</a:t>
                      </a:r>
                      <a:endParaRPr lang="en-US" sz="2400" dirty="0">
                        <a:effectLst/>
                        <a:latin typeface="Times New Roman"/>
                        <a:ea typeface="Times New Roman"/>
                      </a:endParaRPr>
                    </a:p>
                  </a:txBody>
                  <a:tcPr marL="49840" marR="4984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alpha val="71000"/>
                      </a:schemeClr>
                    </a:solidFill>
                  </a:tcPr>
                </a:tc>
                <a:tc>
                  <a:txBody>
                    <a:bodyPr/>
                    <a:lstStyle/>
                    <a:p>
                      <a:pPr marL="0" marR="0" algn="ctr">
                        <a:spcBef>
                          <a:spcPts val="0"/>
                        </a:spcBef>
                        <a:spcAft>
                          <a:spcPts val="0"/>
                        </a:spcAft>
                      </a:pPr>
                      <a:r>
                        <a:rPr lang="en-US" sz="1800" dirty="0">
                          <a:solidFill>
                            <a:srgbClr val="000000"/>
                          </a:solidFill>
                          <a:effectLst/>
                          <a:latin typeface="Arial"/>
                          <a:ea typeface="Times New Roman"/>
                        </a:rPr>
                        <a:t>2017 Full Bloom Date (90%)</a:t>
                      </a:r>
                      <a:endParaRPr lang="en-US" sz="2400" dirty="0">
                        <a:effectLst/>
                        <a:latin typeface="Times New Roman"/>
                        <a:ea typeface="Times New Roman"/>
                      </a:endParaRPr>
                    </a:p>
                  </a:txBody>
                  <a:tcPr marL="49840" marR="4984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alpha val="71000"/>
                      </a:schemeClr>
                    </a:solidFill>
                  </a:tcPr>
                </a:tc>
                <a:tc>
                  <a:txBody>
                    <a:bodyPr/>
                    <a:lstStyle/>
                    <a:p>
                      <a:pPr marL="0" marR="0" algn="ctr">
                        <a:spcBef>
                          <a:spcPts val="0"/>
                        </a:spcBef>
                        <a:spcAft>
                          <a:spcPts val="0"/>
                        </a:spcAft>
                      </a:pPr>
                      <a:r>
                        <a:rPr lang="en-US" sz="1800">
                          <a:solidFill>
                            <a:srgbClr val="000000"/>
                          </a:solidFill>
                          <a:effectLst/>
                          <a:latin typeface="Arial"/>
                          <a:ea typeface="Times New Roman"/>
                        </a:rPr>
                        <a:t>Days in Bloom 2017</a:t>
                      </a:r>
                      <a:endParaRPr lang="en-US" sz="2400">
                        <a:effectLst/>
                        <a:latin typeface="Times New Roman"/>
                        <a:ea typeface="Times New Roman"/>
                      </a:endParaRPr>
                    </a:p>
                  </a:txBody>
                  <a:tcPr marL="49840" marR="4984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alpha val="71000"/>
                      </a:schemeClr>
                    </a:solidFill>
                  </a:tcPr>
                </a:tc>
                <a:tc>
                  <a:txBody>
                    <a:bodyPr/>
                    <a:lstStyle/>
                    <a:p>
                      <a:pPr marL="0" marR="0" algn="ctr">
                        <a:spcBef>
                          <a:spcPts val="0"/>
                        </a:spcBef>
                        <a:spcAft>
                          <a:spcPts val="0"/>
                        </a:spcAft>
                      </a:pPr>
                      <a:r>
                        <a:rPr lang="en-US" sz="1800">
                          <a:solidFill>
                            <a:srgbClr val="000000"/>
                          </a:solidFill>
                          <a:effectLst/>
                          <a:latin typeface="Arial"/>
                          <a:ea typeface="Times New Roman"/>
                        </a:rPr>
                        <a:t>Days from Imp. French 2017</a:t>
                      </a:r>
                      <a:endParaRPr lang="en-US" sz="2400">
                        <a:effectLst/>
                        <a:latin typeface="Times New Roman"/>
                        <a:ea typeface="Times New Roman"/>
                      </a:endParaRPr>
                    </a:p>
                  </a:txBody>
                  <a:tcPr marL="49840" marR="4984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alpha val="71000"/>
                      </a:schemeClr>
                    </a:solidFill>
                  </a:tcPr>
                </a:tc>
                <a:tc>
                  <a:txBody>
                    <a:bodyPr/>
                    <a:lstStyle/>
                    <a:p>
                      <a:pPr marL="0" marR="0" algn="ctr">
                        <a:spcBef>
                          <a:spcPts val="0"/>
                        </a:spcBef>
                        <a:spcAft>
                          <a:spcPts val="0"/>
                        </a:spcAft>
                      </a:pPr>
                      <a:r>
                        <a:rPr lang="en-US" sz="1800" dirty="0">
                          <a:solidFill>
                            <a:srgbClr val="000000"/>
                          </a:solidFill>
                          <a:effectLst/>
                          <a:latin typeface="Arial"/>
                          <a:ea typeface="Times New Roman"/>
                        </a:rPr>
                        <a:t>Average Days from Imp. French</a:t>
                      </a:r>
                      <a:endParaRPr lang="en-US" sz="2400" dirty="0">
                        <a:effectLst/>
                        <a:latin typeface="Times New Roman"/>
                        <a:ea typeface="Times New Roman"/>
                      </a:endParaRPr>
                    </a:p>
                  </a:txBody>
                  <a:tcPr marL="49840" marR="4984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alpha val="71000"/>
                      </a:schemeClr>
                    </a:solidFill>
                  </a:tcPr>
                </a:tc>
                <a:extLst>
                  <a:ext uri="{0D108BD9-81ED-4DB2-BD59-A6C34878D82A}">
                    <a16:rowId xmlns:a16="http://schemas.microsoft.com/office/drawing/2014/main" xmlns="" val="10000"/>
                  </a:ext>
                </a:extLst>
              </a:tr>
              <a:tr h="121831">
                <a:tc>
                  <a:txBody>
                    <a:bodyPr/>
                    <a:lstStyle/>
                    <a:p>
                      <a:pPr marL="0" marR="0" algn="ctr">
                        <a:spcBef>
                          <a:spcPts val="0"/>
                        </a:spcBef>
                        <a:spcAft>
                          <a:spcPts val="0"/>
                        </a:spcAft>
                      </a:pPr>
                      <a:r>
                        <a:rPr lang="en-US" sz="1800">
                          <a:solidFill>
                            <a:srgbClr val="000000"/>
                          </a:solidFill>
                          <a:effectLst/>
                          <a:latin typeface="Arial"/>
                          <a:ea typeface="Times New Roman"/>
                        </a:rPr>
                        <a:t>G37S- 45</a:t>
                      </a:r>
                      <a:endParaRPr lang="en-US" sz="2400">
                        <a:effectLst/>
                        <a:latin typeface="Times New Roman"/>
                        <a:ea typeface="Times New Roman"/>
                      </a:endParaRPr>
                    </a:p>
                  </a:txBody>
                  <a:tcPr marL="49840" marR="49840" marT="0" marB="0" anchor="ctr">
                    <a:lnL>
                      <a:noFill/>
                    </a:lnL>
                    <a:lnR>
                      <a:noFill/>
                    </a:lnR>
                    <a:lnT w="12700" cap="flat" cmpd="sng" algn="ctr">
                      <a:solidFill>
                        <a:srgbClr val="000000"/>
                      </a:solidFill>
                      <a:prstDash val="solid"/>
                      <a:round/>
                      <a:headEnd type="none" w="med" len="med"/>
                      <a:tailEnd type="none" w="med" len="med"/>
                    </a:lnT>
                    <a:lnB>
                      <a:noFill/>
                    </a:lnB>
                    <a:solidFill>
                      <a:schemeClr val="accent1">
                        <a:lumMod val="20000"/>
                        <a:lumOff val="80000"/>
                        <a:alpha val="71000"/>
                      </a:schemeClr>
                    </a:solidFill>
                  </a:tcPr>
                </a:tc>
                <a:tc>
                  <a:txBody>
                    <a:bodyPr/>
                    <a:lstStyle/>
                    <a:p>
                      <a:pPr marL="0" marR="0" algn="ctr">
                        <a:spcBef>
                          <a:spcPts val="0"/>
                        </a:spcBef>
                        <a:spcAft>
                          <a:spcPts val="0"/>
                        </a:spcAft>
                      </a:pPr>
                      <a:r>
                        <a:rPr lang="en-US" sz="2000">
                          <a:solidFill>
                            <a:srgbClr val="000000"/>
                          </a:solidFill>
                          <a:effectLst/>
                          <a:latin typeface="Calibri"/>
                          <a:ea typeface="Times New Roman"/>
                        </a:rPr>
                        <a:t>14-Mar</a:t>
                      </a:r>
                      <a:endParaRPr lang="en-US" sz="2400">
                        <a:effectLst/>
                        <a:latin typeface="Times New Roman"/>
                        <a:ea typeface="Times New Roman"/>
                      </a:endParaRPr>
                    </a:p>
                  </a:txBody>
                  <a:tcPr marL="49840" marR="49840" marT="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20000"/>
                        <a:lumOff val="80000"/>
                        <a:alpha val="71000"/>
                      </a:schemeClr>
                    </a:solidFill>
                  </a:tcPr>
                </a:tc>
                <a:tc>
                  <a:txBody>
                    <a:bodyPr/>
                    <a:lstStyle/>
                    <a:p>
                      <a:pPr marL="0" marR="0" algn="ctr">
                        <a:spcBef>
                          <a:spcPts val="0"/>
                        </a:spcBef>
                        <a:spcAft>
                          <a:spcPts val="0"/>
                        </a:spcAft>
                      </a:pPr>
                      <a:r>
                        <a:rPr lang="en-US" sz="2000">
                          <a:solidFill>
                            <a:srgbClr val="000000"/>
                          </a:solidFill>
                          <a:effectLst/>
                          <a:latin typeface="Calibri"/>
                          <a:ea typeface="Times New Roman"/>
                        </a:rPr>
                        <a:t>9</a:t>
                      </a:r>
                      <a:endParaRPr lang="en-US" sz="2400">
                        <a:effectLst/>
                        <a:latin typeface="Times New Roman"/>
                        <a:ea typeface="Times New Roman"/>
                      </a:endParaRPr>
                    </a:p>
                  </a:txBody>
                  <a:tcPr marL="49840" marR="49840" marT="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20000"/>
                        <a:lumOff val="80000"/>
                        <a:alpha val="71000"/>
                      </a:schemeClr>
                    </a:solidFill>
                  </a:tcPr>
                </a:tc>
                <a:tc>
                  <a:txBody>
                    <a:bodyPr/>
                    <a:lstStyle/>
                    <a:p>
                      <a:pPr marL="0" marR="0" algn="ctr">
                        <a:spcBef>
                          <a:spcPts val="0"/>
                        </a:spcBef>
                        <a:spcAft>
                          <a:spcPts val="0"/>
                        </a:spcAft>
                      </a:pPr>
                      <a:r>
                        <a:rPr lang="en-US" sz="2000">
                          <a:solidFill>
                            <a:srgbClr val="000000"/>
                          </a:solidFill>
                          <a:effectLst/>
                          <a:latin typeface="Calibri"/>
                          <a:ea typeface="Times New Roman"/>
                        </a:rPr>
                        <a:t>-5</a:t>
                      </a:r>
                      <a:endParaRPr lang="en-US" sz="2400">
                        <a:effectLst/>
                        <a:latin typeface="Times New Roman"/>
                        <a:ea typeface="Times New Roman"/>
                      </a:endParaRPr>
                    </a:p>
                  </a:txBody>
                  <a:tcPr marL="49840" marR="49840" marT="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20000"/>
                        <a:lumOff val="80000"/>
                        <a:alpha val="71000"/>
                      </a:schemeClr>
                    </a:solidFill>
                  </a:tcPr>
                </a:tc>
                <a:tc>
                  <a:txBody>
                    <a:bodyPr/>
                    <a:lstStyle/>
                    <a:p>
                      <a:pPr marL="0" marR="0" algn="ctr">
                        <a:spcBef>
                          <a:spcPts val="0"/>
                        </a:spcBef>
                        <a:spcAft>
                          <a:spcPts val="0"/>
                        </a:spcAft>
                      </a:pPr>
                      <a:r>
                        <a:rPr lang="en-US" sz="2000">
                          <a:solidFill>
                            <a:srgbClr val="000000"/>
                          </a:solidFill>
                          <a:effectLst/>
                          <a:latin typeface="Calibri"/>
                          <a:ea typeface="Times New Roman"/>
                        </a:rPr>
                        <a:t>-6</a:t>
                      </a:r>
                      <a:endParaRPr lang="en-US" sz="2400">
                        <a:effectLst/>
                        <a:latin typeface="Times New Roman"/>
                        <a:ea typeface="Times New Roman"/>
                      </a:endParaRPr>
                    </a:p>
                  </a:txBody>
                  <a:tcPr marL="49840" marR="49840" marT="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20000"/>
                        <a:lumOff val="80000"/>
                        <a:alpha val="71000"/>
                      </a:schemeClr>
                    </a:solidFill>
                  </a:tcPr>
                </a:tc>
                <a:extLst>
                  <a:ext uri="{0D108BD9-81ED-4DB2-BD59-A6C34878D82A}">
                    <a16:rowId xmlns:a16="http://schemas.microsoft.com/office/drawing/2014/main" xmlns="" val="10001"/>
                  </a:ext>
                </a:extLst>
              </a:tr>
              <a:tr h="121831">
                <a:tc>
                  <a:txBody>
                    <a:bodyPr/>
                    <a:lstStyle/>
                    <a:p>
                      <a:pPr marL="0" marR="0" algn="ctr">
                        <a:spcBef>
                          <a:spcPts val="0"/>
                        </a:spcBef>
                        <a:spcAft>
                          <a:spcPts val="0"/>
                        </a:spcAft>
                      </a:pPr>
                      <a:r>
                        <a:rPr lang="en-US" sz="1800">
                          <a:solidFill>
                            <a:srgbClr val="000000"/>
                          </a:solidFill>
                          <a:effectLst/>
                          <a:latin typeface="Arial"/>
                          <a:ea typeface="Times New Roman"/>
                        </a:rPr>
                        <a:t>F11S- 38</a:t>
                      </a:r>
                      <a:endParaRPr lang="en-US" sz="2400">
                        <a:effectLst/>
                        <a:latin typeface="Times New Roman"/>
                        <a:ea typeface="Times New Roman"/>
                      </a:endParaRPr>
                    </a:p>
                  </a:txBody>
                  <a:tcPr marL="49840" marR="49840" marT="0" marB="0" anchor="ctr">
                    <a:lnL>
                      <a:noFill/>
                    </a:lnL>
                    <a:lnR>
                      <a:noFill/>
                    </a:lnR>
                    <a:lnT>
                      <a:noFill/>
                    </a:lnT>
                    <a:lnB>
                      <a:noFill/>
                    </a:lnB>
                    <a:solidFill>
                      <a:schemeClr val="accent1">
                        <a:lumMod val="20000"/>
                        <a:lumOff val="80000"/>
                        <a:alpha val="71000"/>
                      </a:schemeClr>
                    </a:solidFill>
                  </a:tcPr>
                </a:tc>
                <a:tc>
                  <a:txBody>
                    <a:bodyPr/>
                    <a:lstStyle/>
                    <a:p>
                      <a:pPr marL="0" marR="0" algn="ctr">
                        <a:spcBef>
                          <a:spcPts val="0"/>
                        </a:spcBef>
                        <a:spcAft>
                          <a:spcPts val="0"/>
                        </a:spcAft>
                      </a:pPr>
                      <a:r>
                        <a:rPr lang="en-US" sz="2000">
                          <a:solidFill>
                            <a:srgbClr val="000000"/>
                          </a:solidFill>
                          <a:effectLst/>
                          <a:latin typeface="Calibri"/>
                          <a:ea typeface="Times New Roman"/>
                        </a:rPr>
                        <a:t>16-Mar</a:t>
                      </a:r>
                      <a:endParaRPr lang="en-US" sz="2400">
                        <a:effectLst/>
                        <a:latin typeface="Times New Roman"/>
                        <a:ea typeface="Times New Roman"/>
                      </a:endParaRPr>
                    </a:p>
                  </a:txBody>
                  <a:tcPr marL="49840" marR="49840" marT="0" marB="0" anchor="b">
                    <a:lnL>
                      <a:noFill/>
                    </a:lnL>
                    <a:lnR>
                      <a:noFill/>
                    </a:lnR>
                    <a:lnT>
                      <a:noFill/>
                    </a:lnT>
                    <a:lnB>
                      <a:noFill/>
                    </a:lnB>
                    <a:solidFill>
                      <a:schemeClr val="accent1">
                        <a:lumMod val="20000"/>
                        <a:lumOff val="80000"/>
                        <a:alpha val="71000"/>
                      </a:schemeClr>
                    </a:solidFill>
                  </a:tcPr>
                </a:tc>
                <a:tc>
                  <a:txBody>
                    <a:bodyPr/>
                    <a:lstStyle/>
                    <a:p>
                      <a:pPr marL="0" marR="0" algn="ctr">
                        <a:spcBef>
                          <a:spcPts val="0"/>
                        </a:spcBef>
                        <a:spcAft>
                          <a:spcPts val="0"/>
                        </a:spcAft>
                      </a:pPr>
                      <a:r>
                        <a:rPr lang="en-US" sz="2000">
                          <a:solidFill>
                            <a:srgbClr val="000000"/>
                          </a:solidFill>
                          <a:effectLst/>
                          <a:latin typeface="Calibri"/>
                          <a:ea typeface="Times New Roman"/>
                        </a:rPr>
                        <a:t>9</a:t>
                      </a:r>
                      <a:endParaRPr lang="en-US" sz="2400">
                        <a:effectLst/>
                        <a:latin typeface="Times New Roman"/>
                        <a:ea typeface="Times New Roman"/>
                      </a:endParaRPr>
                    </a:p>
                  </a:txBody>
                  <a:tcPr marL="49840" marR="49840" marT="0" marB="0" anchor="b">
                    <a:lnL>
                      <a:noFill/>
                    </a:lnL>
                    <a:lnR>
                      <a:noFill/>
                    </a:lnR>
                    <a:lnT>
                      <a:noFill/>
                    </a:lnT>
                    <a:lnB>
                      <a:noFill/>
                    </a:lnB>
                    <a:solidFill>
                      <a:schemeClr val="accent1">
                        <a:lumMod val="20000"/>
                        <a:lumOff val="80000"/>
                        <a:alpha val="71000"/>
                      </a:schemeClr>
                    </a:solidFill>
                  </a:tcPr>
                </a:tc>
                <a:tc>
                  <a:txBody>
                    <a:bodyPr/>
                    <a:lstStyle/>
                    <a:p>
                      <a:pPr marL="0" marR="0" algn="ctr">
                        <a:spcBef>
                          <a:spcPts val="0"/>
                        </a:spcBef>
                        <a:spcAft>
                          <a:spcPts val="0"/>
                        </a:spcAft>
                      </a:pPr>
                      <a:r>
                        <a:rPr lang="en-US" sz="2000">
                          <a:solidFill>
                            <a:srgbClr val="000000"/>
                          </a:solidFill>
                          <a:effectLst/>
                          <a:latin typeface="Calibri"/>
                          <a:ea typeface="Times New Roman"/>
                        </a:rPr>
                        <a:t>-3</a:t>
                      </a:r>
                      <a:endParaRPr lang="en-US" sz="2400">
                        <a:effectLst/>
                        <a:latin typeface="Times New Roman"/>
                        <a:ea typeface="Times New Roman"/>
                      </a:endParaRPr>
                    </a:p>
                  </a:txBody>
                  <a:tcPr marL="49840" marR="49840" marT="0" marB="0" anchor="b">
                    <a:lnL>
                      <a:noFill/>
                    </a:lnL>
                    <a:lnR>
                      <a:noFill/>
                    </a:lnR>
                    <a:lnT>
                      <a:noFill/>
                    </a:lnT>
                    <a:lnB>
                      <a:noFill/>
                    </a:lnB>
                    <a:solidFill>
                      <a:schemeClr val="accent1">
                        <a:lumMod val="20000"/>
                        <a:lumOff val="80000"/>
                        <a:alpha val="71000"/>
                      </a:schemeClr>
                    </a:solidFill>
                  </a:tcPr>
                </a:tc>
                <a:tc>
                  <a:txBody>
                    <a:bodyPr/>
                    <a:lstStyle/>
                    <a:p>
                      <a:pPr marL="0" marR="0" algn="ctr">
                        <a:spcBef>
                          <a:spcPts val="0"/>
                        </a:spcBef>
                        <a:spcAft>
                          <a:spcPts val="0"/>
                        </a:spcAft>
                      </a:pPr>
                      <a:r>
                        <a:rPr lang="en-US" sz="2000">
                          <a:solidFill>
                            <a:srgbClr val="000000"/>
                          </a:solidFill>
                          <a:effectLst/>
                          <a:latin typeface="Calibri"/>
                          <a:ea typeface="Times New Roman"/>
                        </a:rPr>
                        <a:t>-10</a:t>
                      </a:r>
                      <a:endParaRPr lang="en-US" sz="2400">
                        <a:effectLst/>
                        <a:latin typeface="Times New Roman"/>
                        <a:ea typeface="Times New Roman"/>
                      </a:endParaRPr>
                    </a:p>
                  </a:txBody>
                  <a:tcPr marL="49840" marR="49840" marT="0" marB="0" anchor="b">
                    <a:lnL>
                      <a:noFill/>
                    </a:lnL>
                    <a:lnR>
                      <a:noFill/>
                    </a:lnR>
                    <a:lnT>
                      <a:noFill/>
                    </a:lnT>
                    <a:lnB>
                      <a:noFill/>
                    </a:lnB>
                    <a:solidFill>
                      <a:schemeClr val="accent1">
                        <a:lumMod val="20000"/>
                        <a:lumOff val="80000"/>
                        <a:alpha val="71000"/>
                      </a:schemeClr>
                    </a:solidFill>
                  </a:tcPr>
                </a:tc>
                <a:extLst>
                  <a:ext uri="{0D108BD9-81ED-4DB2-BD59-A6C34878D82A}">
                    <a16:rowId xmlns:a16="http://schemas.microsoft.com/office/drawing/2014/main" xmlns="" val="10002"/>
                  </a:ext>
                </a:extLst>
              </a:tr>
              <a:tr h="121831">
                <a:tc>
                  <a:txBody>
                    <a:bodyPr/>
                    <a:lstStyle/>
                    <a:p>
                      <a:pPr marL="0" marR="0" algn="ctr">
                        <a:spcBef>
                          <a:spcPts val="0"/>
                        </a:spcBef>
                        <a:spcAft>
                          <a:spcPts val="0"/>
                        </a:spcAft>
                      </a:pPr>
                      <a:r>
                        <a:rPr lang="en-US" sz="1800">
                          <a:solidFill>
                            <a:srgbClr val="000000"/>
                          </a:solidFill>
                          <a:effectLst/>
                          <a:latin typeface="Arial"/>
                          <a:ea typeface="Times New Roman"/>
                        </a:rPr>
                        <a:t>G43S- 15</a:t>
                      </a:r>
                      <a:endParaRPr lang="en-US" sz="2400">
                        <a:effectLst/>
                        <a:latin typeface="Times New Roman"/>
                        <a:ea typeface="Times New Roman"/>
                      </a:endParaRPr>
                    </a:p>
                  </a:txBody>
                  <a:tcPr marL="49840" marR="49840" marT="0" marB="0" anchor="ctr">
                    <a:lnL>
                      <a:noFill/>
                    </a:lnL>
                    <a:lnR>
                      <a:noFill/>
                    </a:lnR>
                    <a:lnT>
                      <a:noFill/>
                    </a:lnT>
                    <a:lnB>
                      <a:noFill/>
                    </a:lnB>
                    <a:solidFill>
                      <a:schemeClr val="accent1">
                        <a:lumMod val="20000"/>
                        <a:lumOff val="80000"/>
                        <a:alpha val="71000"/>
                      </a:schemeClr>
                    </a:solidFill>
                  </a:tcPr>
                </a:tc>
                <a:tc>
                  <a:txBody>
                    <a:bodyPr/>
                    <a:lstStyle/>
                    <a:p>
                      <a:pPr marL="0" marR="0" algn="ctr">
                        <a:spcBef>
                          <a:spcPts val="0"/>
                        </a:spcBef>
                        <a:spcAft>
                          <a:spcPts val="0"/>
                        </a:spcAft>
                      </a:pPr>
                      <a:r>
                        <a:rPr lang="en-US" sz="2000">
                          <a:solidFill>
                            <a:srgbClr val="000000"/>
                          </a:solidFill>
                          <a:effectLst/>
                          <a:latin typeface="Calibri"/>
                          <a:ea typeface="Times New Roman"/>
                        </a:rPr>
                        <a:t>15-Mar</a:t>
                      </a:r>
                      <a:endParaRPr lang="en-US" sz="2400">
                        <a:effectLst/>
                        <a:latin typeface="Times New Roman"/>
                        <a:ea typeface="Times New Roman"/>
                      </a:endParaRPr>
                    </a:p>
                  </a:txBody>
                  <a:tcPr marL="49840" marR="49840" marT="0" marB="0" anchor="b">
                    <a:lnL>
                      <a:noFill/>
                    </a:lnL>
                    <a:lnR>
                      <a:noFill/>
                    </a:lnR>
                    <a:lnT>
                      <a:noFill/>
                    </a:lnT>
                    <a:lnB>
                      <a:noFill/>
                    </a:lnB>
                    <a:solidFill>
                      <a:schemeClr val="accent1">
                        <a:lumMod val="20000"/>
                        <a:lumOff val="80000"/>
                        <a:alpha val="71000"/>
                      </a:schemeClr>
                    </a:solidFill>
                  </a:tcPr>
                </a:tc>
                <a:tc>
                  <a:txBody>
                    <a:bodyPr/>
                    <a:lstStyle/>
                    <a:p>
                      <a:pPr marL="0" marR="0" algn="ctr">
                        <a:spcBef>
                          <a:spcPts val="0"/>
                        </a:spcBef>
                        <a:spcAft>
                          <a:spcPts val="0"/>
                        </a:spcAft>
                      </a:pPr>
                      <a:r>
                        <a:rPr lang="en-US" sz="2000">
                          <a:solidFill>
                            <a:srgbClr val="000000"/>
                          </a:solidFill>
                          <a:effectLst/>
                          <a:latin typeface="Calibri"/>
                          <a:ea typeface="Times New Roman"/>
                        </a:rPr>
                        <a:t>11</a:t>
                      </a:r>
                      <a:endParaRPr lang="en-US" sz="2400">
                        <a:effectLst/>
                        <a:latin typeface="Times New Roman"/>
                        <a:ea typeface="Times New Roman"/>
                      </a:endParaRPr>
                    </a:p>
                  </a:txBody>
                  <a:tcPr marL="49840" marR="49840" marT="0" marB="0" anchor="b">
                    <a:lnL>
                      <a:noFill/>
                    </a:lnL>
                    <a:lnR>
                      <a:noFill/>
                    </a:lnR>
                    <a:lnT>
                      <a:noFill/>
                    </a:lnT>
                    <a:lnB>
                      <a:noFill/>
                    </a:lnB>
                    <a:solidFill>
                      <a:schemeClr val="accent1">
                        <a:lumMod val="20000"/>
                        <a:lumOff val="80000"/>
                        <a:alpha val="71000"/>
                      </a:schemeClr>
                    </a:solidFill>
                  </a:tcPr>
                </a:tc>
                <a:tc>
                  <a:txBody>
                    <a:bodyPr/>
                    <a:lstStyle/>
                    <a:p>
                      <a:pPr marL="0" marR="0" algn="ctr">
                        <a:spcBef>
                          <a:spcPts val="0"/>
                        </a:spcBef>
                        <a:spcAft>
                          <a:spcPts val="0"/>
                        </a:spcAft>
                      </a:pPr>
                      <a:r>
                        <a:rPr lang="en-US" sz="2000">
                          <a:solidFill>
                            <a:srgbClr val="000000"/>
                          </a:solidFill>
                          <a:effectLst/>
                          <a:latin typeface="Calibri"/>
                          <a:ea typeface="Times New Roman"/>
                        </a:rPr>
                        <a:t>-4</a:t>
                      </a:r>
                      <a:endParaRPr lang="en-US" sz="2400">
                        <a:effectLst/>
                        <a:latin typeface="Times New Roman"/>
                        <a:ea typeface="Times New Roman"/>
                      </a:endParaRPr>
                    </a:p>
                  </a:txBody>
                  <a:tcPr marL="49840" marR="49840" marT="0" marB="0" anchor="b">
                    <a:lnL>
                      <a:noFill/>
                    </a:lnL>
                    <a:lnR>
                      <a:noFill/>
                    </a:lnR>
                    <a:lnT>
                      <a:noFill/>
                    </a:lnT>
                    <a:lnB>
                      <a:noFill/>
                    </a:lnB>
                    <a:solidFill>
                      <a:schemeClr val="accent1">
                        <a:lumMod val="20000"/>
                        <a:lumOff val="80000"/>
                        <a:alpha val="71000"/>
                      </a:schemeClr>
                    </a:solidFill>
                  </a:tcPr>
                </a:tc>
                <a:tc>
                  <a:txBody>
                    <a:bodyPr/>
                    <a:lstStyle/>
                    <a:p>
                      <a:pPr marL="0" marR="0" algn="ctr">
                        <a:spcBef>
                          <a:spcPts val="0"/>
                        </a:spcBef>
                        <a:spcAft>
                          <a:spcPts val="0"/>
                        </a:spcAft>
                      </a:pPr>
                      <a:r>
                        <a:rPr lang="en-US" sz="2000">
                          <a:solidFill>
                            <a:srgbClr val="000000"/>
                          </a:solidFill>
                          <a:effectLst/>
                          <a:latin typeface="Calibri"/>
                          <a:ea typeface="Times New Roman"/>
                        </a:rPr>
                        <a:t>-7</a:t>
                      </a:r>
                      <a:endParaRPr lang="en-US" sz="2400">
                        <a:effectLst/>
                        <a:latin typeface="Times New Roman"/>
                        <a:ea typeface="Times New Roman"/>
                      </a:endParaRPr>
                    </a:p>
                  </a:txBody>
                  <a:tcPr marL="49840" marR="49840" marT="0" marB="0" anchor="b">
                    <a:lnL>
                      <a:noFill/>
                    </a:lnL>
                    <a:lnR>
                      <a:noFill/>
                    </a:lnR>
                    <a:lnT>
                      <a:noFill/>
                    </a:lnT>
                    <a:lnB>
                      <a:noFill/>
                    </a:lnB>
                    <a:solidFill>
                      <a:schemeClr val="accent1">
                        <a:lumMod val="20000"/>
                        <a:lumOff val="80000"/>
                        <a:alpha val="71000"/>
                      </a:schemeClr>
                    </a:solidFill>
                  </a:tcPr>
                </a:tc>
                <a:extLst>
                  <a:ext uri="{0D108BD9-81ED-4DB2-BD59-A6C34878D82A}">
                    <a16:rowId xmlns:a16="http://schemas.microsoft.com/office/drawing/2014/main" xmlns="" val="10003"/>
                  </a:ext>
                </a:extLst>
              </a:tr>
              <a:tr h="121831">
                <a:tc>
                  <a:txBody>
                    <a:bodyPr/>
                    <a:lstStyle/>
                    <a:p>
                      <a:pPr marL="0" marR="0" algn="ctr">
                        <a:spcBef>
                          <a:spcPts val="0"/>
                        </a:spcBef>
                        <a:spcAft>
                          <a:spcPts val="0"/>
                        </a:spcAft>
                      </a:pPr>
                      <a:r>
                        <a:rPr lang="en-US" sz="1800">
                          <a:solidFill>
                            <a:srgbClr val="000000"/>
                          </a:solidFill>
                          <a:effectLst/>
                          <a:latin typeface="Arial"/>
                          <a:ea typeface="Times New Roman"/>
                        </a:rPr>
                        <a:t>H13S- 65</a:t>
                      </a:r>
                      <a:endParaRPr lang="en-US" sz="2400">
                        <a:effectLst/>
                        <a:latin typeface="Times New Roman"/>
                        <a:ea typeface="Times New Roman"/>
                      </a:endParaRPr>
                    </a:p>
                  </a:txBody>
                  <a:tcPr marL="49840" marR="49840" marT="0" marB="0" anchor="ctr">
                    <a:lnL>
                      <a:noFill/>
                    </a:lnL>
                    <a:lnR>
                      <a:noFill/>
                    </a:lnR>
                    <a:lnT>
                      <a:noFill/>
                    </a:lnT>
                    <a:lnB>
                      <a:noFill/>
                    </a:lnB>
                    <a:solidFill>
                      <a:schemeClr val="accent1">
                        <a:lumMod val="20000"/>
                        <a:lumOff val="80000"/>
                        <a:alpha val="71000"/>
                      </a:schemeClr>
                    </a:solidFill>
                  </a:tcPr>
                </a:tc>
                <a:tc>
                  <a:txBody>
                    <a:bodyPr/>
                    <a:lstStyle/>
                    <a:p>
                      <a:pPr marL="0" marR="0" algn="ctr">
                        <a:spcBef>
                          <a:spcPts val="0"/>
                        </a:spcBef>
                        <a:spcAft>
                          <a:spcPts val="0"/>
                        </a:spcAft>
                      </a:pPr>
                      <a:r>
                        <a:rPr lang="en-US" sz="2000">
                          <a:solidFill>
                            <a:srgbClr val="000000"/>
                          </a:solidFill>
                          <a:effectLst/>
                          <a:latin typeface="Calibri"/>
                          <a:ea typeface="Times New Roman"/>
                        </a:rPr>
                        <a:t>13-Mar</a:t>
                      </a:r>
                      <a:endParaRPr lang="en-US" sz="2400">
                        <a:effectLst/>
                        <a:latin typeface="Times New Roman"/>
                        <a:ea typeface="Times New Roman"/>
                      </a:endParaRPr>
                    </a:p>
                  </a:txBody>
                  <a:tcPr marL="49840" marR="49840" marT="0" marB="0" anchor="b">
                    <a:lnL>
                      <a:noFill/>
                    </a:lnL>
                    <a:lnR>
                      <a:noFill/>
                    </a:lnR>
                    <a:lnT>
                      <a:noFill/>
                    </a:lnT>
                    <a:lnB>
                      <a:noFill/>
                    </a:lnB>
                    <a:solidFill>
                      <a:schemeClr val="accent1">
                        <a:lumMod val="20000"/>
                        <a:lumOff val="80000"/>
                        <a:alpha val="71000"/>
                      </a:schemeClr>
                    </a:solidFill>
                  </a:tcPr>
                </a:tc>
                <a:tc>
                  <a:txBody>
                    <a:bodyPr/>
                    <a:lstStyle/>
                    <a:p>
                      <a:pPr marL="0" marR="0" algn="ctr">
                        <a:spcBef>
                          <a:spcPts val="0"/>
                        </a:spcBef>
                        <a:spcAft>
                          <a:spcPts val="0"/>
                        </a:spcAft>
                      </a:pPr>
                      <a:r>
                        <a:rPr lang="en-US" sz="2000">
                          <a:solidFill>
                            <a:srgbClr val="000000"/>
                          </a:solidFill>
                          <a:effectLst/>
                          <a:latin typeface="Calibri"/>
                          <a:ea typeface="Times New Roman"/>
                        </a:rPr>
                        <a:t>12</a:t>
                      </a:r>
                      <a:endParaRPr lang="en-US" sz="2400">
                        <a:effectLst/>
                        <a:latin typeface="Times New Roman"/>
                        <a:ea typeface="Times New Roman"/>
                      </a:endParaRPr>
                    </a:p>
                  </a:txBody>
                  <a:tcPr marL="49840" marR="49840" marT="0" marB="0" anchor="b">
                    <a:lnL>
                      <a:noFill/>
                    </a:lnL>
                    <a:lnR>
                      <a:noFill/>
                    </a:lnR>
                    <a:lnT>
                      <a:noFill/>
                    </a:lnT>
                    <a:lnB>
                      <a:noFill/>
                    </a:lnB>
                    <a:solidFill>
                      <a:schemeClr val="accent1">
                        <a:lumMod val="20000"/>
                        <a:lumOff val="80000"/>
                        <a:alpha val="71000"/>
                      </a:schemeClr>
                    </a:solidFill>
                  </a:tcPr>
                </a:tc>
                <a:tc>
                  <a:txBody>
                    <a:bodyPr/>
                    <a:lstStyle/>
                    <a:p>
                      <a:pPr marL="0" marR="0" algn="ctr">
                        <a:spcBef>
                          <a:spcPts val="0"/>
                        </a:spcBef>
                        <a:spcAft>
                          <a:spcPts val="0"/>
                        </a:spcAft>
                      </a:pPr>
                      <a:r>
                        <a:rPr lang="en-US" sz="2000">
                          <a:solidFill>
                            <a:srgbClr val="000000"/>
                          </a:solidFill>
                          <a:effectLst/>
                          <a:latin typeface="Calibri"/>
                          <a:ea typeface="Times New Roman"/>
                        </a:rPr>
                        <a:t>-6</a:t>
                      </a:r>
                      <a:endParaRPr lang="en-US" sz="2400">
                        <a:effectLst/>
                        <a:latin typeface="Times New Roman"/>
                        <a:ea typeface="Times New Roman"/>
                      </a:endParaRPr>
                    </a:p>
                  </a:txBody>
                  <a:tcPr marL="49840" marR="49840" marT="0" marB="0" anchor="b">
                    <a:lnL>
                      <a:noFill/>
                    </a:lnL>
                    <a:lnR>
                      <a:noFill/>
                    </a:lnR>
                    <a:lnT>
                      <a:noFill/>
                    </a:lnT>
                    <a:lnB>
                      <a:noFill/>
                    </a:lnB>
                    <a:solidFill>
                      <a:schemeClr val="accent1">
                        <a:lumMod val="20000"/>
                        <a:lumOff val="80000"/>
                        <a:alpha val="71000"/>
                      </a:schemeClr>
                    </a:solidFill>
                  </a:tcPr>
                </a:tc>
                <a:tc>
                  <a:txBody>
                    <a:bodyPr/>
                    <a:lstStyle/>
                    <a:p>
                      <a:pPr marL="0" marR="0" algn="ctr">
                        <a:spcBef>
                          <a:spcPts val="0"/>
                        </a:spcBef>
                        <a:spcAft>
                          <a:spcPts val="0"/>
                        </a:spcAft>
                      </a:pPr>
                      <a:r>
                        <a:rPr lang="en-US" sz="2000">
                          <a:solidFill>
                            <a:srgbClr val="000000"/>
                          </a:solidFill>
                          <a:effectLst/>
                          <a:latin typeface="Calibri"/>
                          <a:ea typeface="Times New Roman"/>
                        </a:rPr>
                        <a:t>-10</a:t>
                      </a:r>
                      <a:endParaRPr lang="en-US" sz="2400">
                        <a:effectLst/>
                        <a:latin typeface="Times New Roman"/>
                        <a:ea typeface="Times New Roman"/>
                      </a:endParaRPr>
                    </a:p>
                  </a:txBody>
                  <a:tcPr marL="49840" marR="49840" marT="0" marB="0" anchor="b">
                    <a:lnL>
                      <a:noFill/>
                    </a:lnL>
                    <a:lnR>
                      <a:noFill/>
                    </a:lnR>
                    <a:lnT>
                      <a:noFill/>
                    </a:lnT>
                    <a:lnB>
                      <a:noFill/>
                    </a:lnB>
                    <a:solidFill>
                      <a:schemeClr val="accent1">
                        <a:lumMod val="20000"/>
                        <a:lumOff val="80000"/>
                        <a:alpha val="71000"/>
                      </a:schemeClr>
                    </a:solidFill>
                  </a:tcPr>
                </a:tc>
                <a:extLst>
                  <a:ext uri="{0D108BD9-81ED-4DB2-BD59-A6C34878D82A}">
                    <a16:rowId xmlns:a16="http://schemas.microsoft.com/office/drawing/2014/main" xmlns="" val="10004"/>
                  </a:ext>
                </a:extLst>
              </a:tr>
              <a:tr h="121831">
                <a:tc>
                  <a:txBody>
                    <a:bodyPr/>
                    <a:lstStyle/>
                    <a:p>
                      <a:pPr marL="0" marR="0" algn="ctr">
                        <a:spcBef>
                          <a:spcPts val="0"/>
                        </a:spcBef>
                        <a:spcAft>
                          <a:spcPts val="0"/>
                        </a:spcAft>
                      </a:pPr>
                      <a:r>
                        <a:rPr lang="en-US" sz="1800">
                          <a:solidFill>
                            <a:srgbClr val="000000"/>
                          </a:solidFill>
                          <a:effectLst/>
                          <a:latin typeface="Arial"/>
                          <a:ea typeface="Times New Roman"/>
                        </a:rPr>
                        <a:t>H13S- 58</a:t>
                      </a:r>
                      <a:endParaRPr lang="en-US" sz="2400">
                        <a:effectLst/>
                        <a:latin typeface="Times New Roman"/>
                        <a:ea typeface="Times New Roman"/>
                      </a:endParaRPr>
                    </a:p>
                  </a:txBody>
                  <a:tcPr marL="49840" marR="49840" marT="0" marB="0" anchor="ctr">
                    <a:lnL>
                      <a:noFill/>
                    </a:lnL>
                    <a:lnR>
                      <a:noFill/>
                    </a:lnR>
                    <a:lnT>
                      <a:noFill/>
                    </a:lnT>
                    <a:lnB>
                      <a:noFill/>
                    </a:lnB>
                    <a:solidFill>
                      <a:schemeClr val="accent1">
                        <a:lumMod val="20000"/>
                        <a:lumOff val="80000"/>
                        <a:alpha val="71000"/>
                      </a:schemeClr>
                    </a:solidFill>
                  </a:tcPr>
                </a:tc>
                <a:tc>
                  <a:txBody>
                    <a:bodyPr/>
                    <a:lstStyle/>
                    <a:p>
                      <a:pPr marL="0" marR="0" algn="ctr">
                        <a:spcBef>
                          <a:spcPts val="0"/>
                        </a:spcBef>
                        <a:spcAft>
                          <a:spcPts val="0"/>
                        </a:spcAft>
                      </a:pPr>
                      <a:r>
                        <a:rPr lang="en-US" sz="2000">
                          <a:solidFill>
                            <a:srgbClr val="000000"/>
                          </a:solidFill>
                          <a:effectLst/>
                          <a:latin typeface="Calibri"/>
                          <a:ea typeface="Times New Roman"/>
                        </a:rPr>
                        <a:t>19-Mar</a:t>
                      </a:r>
                      <a:endParaRPr lang="en-US" sz="2400">
                        <a:effectLst/>
                        <a:latin typeface="Times New Roman"/>
                        <a:ea typeface="Times New Roman"/>
                      </a:endParaRPr>
                    </a:p>
                  </a:txBody>
                  <a:tcPr marL="49840" marR="49840" marT="0" marB="0" anchor="b">
                    <a:lnL>
                      <a:noFill/>
                    </a:lnL>
                    <a:lnR>
                      <a:noFill/>
                    </a:lnR>
                    <a:lnT>
                      <a:noFill/>
                    </a:lnT>
                    <a:lnB>
                      <a:noFill/>
                    </a:lnB>
                    <a:solidFill>
                      <a:schemeClr val="accent1">
                        <a:lumMod val="20000"/>
                        <a:lumOff val="80000"/>
                        <a:alpha val="71000"/>
                      </a:schemeClr>
                    </a:solidFill>
                  </a:tcPr>
                </a:tc>
                <a:tc>
                  <a:txBody>
                    <a:bodyPr/>
                    <a:lstStyle/>
                    <a:p>
                      <a:pPr marL="0" marR="0" algn="ctr">
                        <a:spcBef>
                          <a:spcPts val="0"/>
                        </a:spcBef>
                        <a:spcAft>
                          <a:spcPts val="0"/>
                        </a:spcAft>
                      </a:pPr>
                      <a:r>
                        <a:rPr lang="en-US" sz="2000">
                          <a:solidFill>
                            <a:srgbClr val="000000"/>
                          </a:solidFill>
                          <a:effectLst/>
                          <a:latin typeface="Calibri"/>
                          <a:ea typeface="Times New Roman"/>
                        </a:rPr>
                        <a:t>11</a:t>
                      </a:r>
                      <a:endParaRPr lang="en-US" sz="2400">
                        <a:effectLst/>
                        <a:latin typeface="Times New Roman"/>
                        <a:ea typeface="Times New Roman"/>
                      </a:endParaRPr>
                    </a:p>
                  </a:txBody>
                  <a:tcPr marL="49840" marR="49840" marT="0" marB="0" anchor="b">
                    <a:lnL>
                      <a:noFill/>
                    </a:lnL>
                    <a:lnR>
                      <a:noFill/>
                    </a:lnR>
                    <a:lnT>
                      <a:noFill/>
                    </a:lnT>
                    <a:lnB>
                      <a:noFill/>
                    </a:lnB>
                    <a:solidFill>
                      <a:schemeClr val="accent1">
                        <a:lumMod val="20000"/>
                        <a:lumOff val="80000"/>
                        <a:alpha val="71000"/>
                      </a:schemeClr>
                    </a:solidFill>
                  </a:tcPr>
                </a:tc>
                <a:tc>
                  <a:txBody>
                    <a:bodyPr/>
                    <a:lstStyle/>
                    <a:p>
                      <a:pPr marL="0" marR="0" algn="ctr">
                        <a:spcBef>
                          <a:spcPts val="0"/>
                        </a:spcBef>
                        <a:spcAft>
                          <a:spcPts val="0"/>
                        </a:spcAft>
                      </a:pPr>
                      <a:r>
                        <a:rPr lang="en-US" sz="2000">
                          <a:solidFill>
                            <a:srgbClr val="000000"/>
                          </a:solidFill>
                          <a:effectLst/>
                          <a:latin typeface="Calibri"/>
                          <a:ea typeface="Times New Roman"/>
                        </a:rPr>
                        <a:t>0</a:t>
                      </a:r>
                      <a:endParaRPr lang="en-US" sz="2400">
                        <a:effectLst/>
                        <a:latin typeface="Times New Roman"/>
                        <a:ea typeface="Times New Roman"/>
                      </a:endParaRPr>
                    </a:p>
                  </a:txBody>
                  <a:tcPr marL="49840" marR="49840" marT="0" marB="0" anchor="b">
                    <a:lnL>
                      <a:noFill/>
                    </a:lnL>
                    <a:lnR>
                      <a:noFill/>
                    </a:lnR>
                    <a:lnT>
                      <a:noFill/>
                    </a:lnT>
                    <a:lnB>
                      <a:noFill/>
                    </a:lnB>
                    <a:solidFill>
                      <a:schemeClr val="accent1">
                        <a:lumMod val="20000"/>
                        <a:lumOff val="80000"/>
                        <a:alpha val="71000"/>
                      </a:schemeClr>
                    </a:solidFill>
                  </a:tcPr>
                </a:tc>
                <a:tc>
                  <a:txBody>
                    <a:bodyPr/>
                    <a:lstStyle/>
                    <a:p>
                      <a:pPr marL="0" marR="0" algn="ctr">
                        <a:spcBef>
                          <a:spcPts val="0"/>
                        </a:spcBef>
                        <a:spcAft>
                          <a:spcPts val="0"/>
                        </a:spcAft>
                      </a:pPr>
                      <a:r>
                        <a:rPr lang="en-US" sz="2000">
                          <a:solidFill>
                            <a:srgbClr val="000000"/>
                          </a:solidFill>
                          <a:effectLst/>
                          <a:latin typeface="Calibri"/>
                          <a:ea typeface="Times New Roman"/>
                        </a:rPr>
                        <a:t>-4</a:t>
                      </a:r>
                      <a:endParaRPr lang="en-US" sz="2400">
                        <a:effectLst/>
                        <a:latin typeface="Times New Roman"/>
                        <a:ea typeface="Times New Roman"/>
                      </a:endParaRPr>
                    </a:p>
                  </a:txBody>
                  <a:tcPr marL="49840" marR="49840" marT="0" marB="0" anchor="b">
                    <a:lnL>
                      <a:noFill/>
                    </a:lnL>
                    <a:lnR>
                      <a:noFill/>
                    </a:lnR>
                    <a:lnT>
                      <a:noFill/>
                    </a:lnT>
                    <a:lnB>
                      <a:noFill/>
                    </a:lnB>
                    <a:solidFill>
                      <a:schemeClr val="accent1">
                        <a:lumMod val="20000"/>
                        <a:lumOff val="80000"/>
                        <a:alpha val="71000"/>
                      </a:schemeClr>
                    </a:solidFill>
                  </a:tcPr>
                </a:tc>
                <a:extLst>
                  <a:ext uri="{0D108BD9-81ED-4DB2-BD59-A6C34878D82A}">
                    <a16:rowId xmlns:a16="http://schemas.microsoft.com/office/drawing/2014/main" xmlns="" val="10005"/>
                  </a:ext>
                </a:extLst>
              </a:tr>
              <a:tr h="121831">
                <a:tc>
                  <a:txBody>
                    <a:bodyPr/>
                    <a:lstStyle/>
                    <a:p>
                      <a:pPr marL="0" marR="0" algn="ctr">
                        <a:spcBef>
                          <a:spcPts val="0"/>
                        </a:spcBef>
                        <a:spcAft>
                          <a:spcPts val="0"/>
                        </a:spcAft>
                      </a:pPr>
                      <a:r>
                        <a:rPr lang="en-US" sz="1800">
                          <a:solidFill>
                            <a:srgbClr val="000000"/>
                          </a:solidFill>
                          <a:effectLst/>
                          <a:latin typeface="Arial"/>
                          <a:ea typeface="Times New Roman"/>
                        </a:rPr>
                        <a:t>H21N-101</a:t>
                      </a:r>
                      <a:endParaRPr lang="en-US" sz="2400">
                        <a:effectLst/>
                        <a:latin typeface="Times New Roman"/>
                        <a:ea typeface="Times New Roman"/>
                      </a:endParaRPr>
                    </a:p>
                  </a:txBody>
                  <a:tcPr marL="49840" marR="49840" marT="0" marB="0" anchor="ctr">
                    <a:lnL>
                      <a:noFill/>
                    </a:lnL>
                    <a:lnR>
                      <a:noFill/>
                    </a:lnR>
                    <a:lnT>
                      <a:noFill/>
                    </a:lnT>
                    <a:lnB>
                      <a:noFill/>
                    </a:lnB>
                    <a:solidFill>
                      <a:schemeClr val="accent1">
                        <a:lumMod val="20000"/>
                        <a:lumOff val="80000"/>
                        <a:alpha val="71000"/>
                      </a:schemeClr>
                    </a:solidFill>
                  </a:tcPr>
                </a:tc>
                <a:tc>
                  <a:txBody>
                    <a:bodyPr/>
                    <a:lstStyle/>
                    <a:p>
                      <a:pPr marL="0" marR="0" algn="ctr">
                        <a:spcBef>
                          <a:spcPts val="0"/>
                        </a:spcBef>
                        <a:spcAft>
                          <a:spcPts val="0"/>
                        </a:spcAft>
                      </a:pPr>
                      <a:r>
                        <a:rPr lang="en-US" sz="2000">
                          <a:solidFill>
                            <a:srgbClr val="000000"/>
                          </a:solidFill>
                          <a:effectLst/>
                          <a:latin typeface="Calibri"/>
                          <a:ea typeface="Times New Roman"/>
                        </a:rPr>
                        <a:t>12-Mar</a:t>
                      </a:r>
                      <a:endParaRPr lang="en-US" sz="2400">
                        <a:effectLst/>
                        <a:latin typeface="Times New Roman"/>
                        <a:ea typeface="Times New Roman"/>
                      </a:endParaRPr>
                    </a:p>
                  </a:txBody>
                  <a:tcPr marL="49840" marR="49840" marT="0" marB="0" anchor="b">
                    <a:lnL>
                      <a:noFill/>
                    </a:lnL>
                    <a:lnR>
                      <a:noFill/>
                    </a:lnR>
                    <a:lnT>
                      <a:noFill/>
                    </a:lnT>
                    <a:lnB>
                      <a:noFill/>
                    </a:lnB>
                    <a:solidFill>
                      <a:schemeClr val="accent1">
                        <a:lumMod val="20000"/>
                        <a:lumOff val="80000"/>
                        <a:alpha val="71000"/>
                      </a:schemeClr>
                    </a:solidFill>
                  </a:tcPr>
                </a:tc>
                <a:tc>
                  <a:txBody>
                    <a:bodyPr/>
                    <a:lstStyle/>
                    <a:p>
                      <a:pPr marL="0" marR="0" algn="ctr">
                        <a:spcBef>
                          <a:spcPts val="0"/>
                        </a:spcBef>
                        <a:spcAft>
                          <a:spcPts val="0"/>
                        </a:spcAft>
                      </a:pPr>
                      <a:r>
                        <a:rPr lang="en-US" sz="2000">
                          <a:solidFill>
                            <a:srgbClr val="000000"/>
                          </a:solidFill>
                          <a:effectLst/>
                          <a:latin typeface="Calibri"/>
                          <a:ea typeface="Times New Roman"/>
                        </a:rPr>
                        <a:t>11</a:t>
                      </a:r>
                      <a:endParaRPr lang="en-US" sz="2400">
                        <a:effectLst/>
                        <a:latin typeface="Times New Roman"/>
                        <a:ea typeface="Times New Roman"/>
                      </a:endParaRPr>
                    </a:p>
                  </a:txBody>
                  <a:tcPr marL="49840" marR="49840" marT="0" marB="0" anchor="b">
                    <a:lnL>
                      <a:noFill/>
                    </a:lnL>
                    <a:lnR>
                      <a:noFill/>
                    </a:lnR>
                    <a:lnT>
                      <a:noFill/>
                    </a:lnT>
                    <a:lnB>
                      <a:noFill/>
                    </a:lnB>
                    <a:solidFill>
                      <a:schemeClr val="accent1">
                        <a:lumMod val="20000"/>
                        <a:lumOff val="80000"/>
                        <a:alpha val="71000"/>
                      </a:schemeClr>
                    </a:solidFill>
                  </a:tcPr>
                </a:tc>
                <a:tc>
                  <a:txBody>
                    <a:bodyPr/>
                    <a:lstStyle/>
                    <a:p>
                      <a:pPr marL="0" marR="0" algn="ctr">
                        <a:spcBef>
                          <a:spcPts val="0"/>
                        </a:spcBef>
                        <a:spcAft>
                          <a:spcPts val="0"/>
                        </a:spcAft>
                      </a:pPr>
                      <a:r>
                        <a:rPr lang="en-US" sz="2000">
                          <a:solidFill>
                            <a:srgbClr val="000000"/>
                          </a:solidFill>
                          <a:effectLst/>
                          <a:latin typeface="Calibri"/>
                          <a:ea typeface="Times New Roman"/>
                        </a:rPr>
                        <a:t>-7</a:t>
                      </a:r>
                      <a:endParaRPr lang="en-US" sz="2400">
                        <a:effectLst/>
                        <a:latin typeface="Times New Roman"/>
                        <a:ea typeface="Times New Roman"/>
                      </a:endParaRPr>
                    </a:p>
                  </a:txBody>
                  <a:tcPr marL="49840" marR="49840" marT="0" marB="0" anchor="b">
                    <a:lnL>
                      <a:noFill/>
                    </a:lnL>
                    <a:lnR>
                      <a:noFill/>
                    </a:lnR>
                    <a:lnT>
                      <a:noFill/>
                    </a:lnT>
                    <a:lnB>
                      <a:noFill/>
                    </a:lnB>
                    <a:solidFill>
                      <a:schemeClr val="accent1">
                        <a:lumMod val="20000"/>
                        <a:lumOff val="80000"/>
                        <a:alpha val="71000"/>
                      </a:schemeClr>
                    </a:solidFill>
                  </a:tcPr>
                </a:tc>
                <a:tc>
                  <a:txBody>
                    <a:bodyPr/>
                    <a:lstStyle/>
                    <a:p>
                      <a:pPr marL="0" marR="0" algn="ctr">
                        <a:spcBef>
                          <a:spcPts val="0"/>
                        </a:spcBef>
                        <a:spcAft>
                          <a:spcPts val="0"/>
                        </a:spcAft>
                      </a:pPr>
                      <a:r>
                        <a:rPr lang="en-US" sz="2000">
                          <a:solidFill>
                            <a:srgbClr val="000000"/>
                          </a:solidFill>
                          <a:effectLst/>
                          <a:latin typeface="Calibri"/>
                          <a:ea typeface="Times New Roman"/>
                        </a:rPr>
                        <a:t>-9</a:t>
                      </a:r>
                      <a:endParaRPr lang="en-US" sz="2400">
                        <a:effectLst/>
                        <a:latin typeface="Times New Roman"/>
                        <a:ea typeface="Times New Roman"/>
                      </a:endParaRPr>
                    </a:p>
                  </a:txBody>
                  <a:tcPr marL="49840" marR="49840" marT="0" marB="0" anchor="b">
                    <a:lnL>
                      <a:noFill/>
                    </a:lnL>
                    <a:lnR>
                      <a:noFill/>
                    </a:lnR>
                    <a:lnT>
                      <a:noFill/>
                    </a:lnT>
                    <a:lnB>
                      <a:noFill/>
                    </a:lnB>
                    <a:solidFill>
                      <a:schemeClr val="accent1">
                        <a:lumMod val="20000"/>
                        <a:lumOff val="80000"/>
                        <a:alpha val="71000"/>
                      </a:schemeClr>
                    </a:solidFill>
                  </a:tcPr>
                </a:tc>
                <a:extLst>
                  <a:ext uri="{0D108BD9-81ED-4DB2-BD59-A6C34878D82A}">
                    <a16:rowId xmlns:a16="http://schemas.microsoft.com/office/drawing/2014/main" xmlns="" val="10006"/>
                  </a:ext>
                </a:extLst>
              </a:tr>
              <a:tr h="121831">
                <a:tc>
                  <a:txBody>
                    <a:bodyPr/>
                    <a:lstStyle/>
                    <a:p>
                      <a:pPr marL="0" marR="0" algn="ctr">
                        <a:spcBef>
                          <a:spcPts val="0"/>
                        </a:spcBef>
                        <a:spcAft>
                          <a:spcPts val="0"/>
                        </a:spcAft>
                      </a:pPr>
                      <a:r>
                        <a:rPr lang="en-US" sz="1800">
                          <a:solidFill>
                            <a:srgbClr val="000000"/>
                          </a:solidFill>
                          <a:effectLst/>
                          <a:latin typeface="Arial"/>
                          <a:ea typeface="Times New Roman"/>
                        </a:rPr>
                        <a:t>H9S-27</a:t>
                      </a:r>
                      <a:endParaRPr lang="en-US" sz="2400">
                        <a:effectLst/>
                        <a:latin typeface="Times New Roman"/>
                        <a:ea typeface="Times New Roman"/>
                      </a:endParaRPr>
                    </a:p>
                  </a:txBody>
                  <a:tcPr marL="49840" marR="49840" marT="0" marB="0" anchor="ctr">
                    <a:lnL>
                      <a:noFill/>
                    </a:lnL>
                    <a:lnR>
                      <a:noFill/>
                    </a:lnR>
                    <a:lnT>
                      <a:noFill/>
                    </a:lnT>
                    <a:lnB>
                      <a:noFill/>
                    </a:lnB>
                    <a:solidFill>
                      <a:schemeClr val="accent1">
                        <a:lumMod val="20000"/>
                        <a:lumOff val="80000"/>
                        <a:alpha val="71000"/>
                      </a:schemeClr>
                    </a:solidFill>
                  </a:tcPr>
                </a:tc>
                <a:tc>
                  <a:txBody>
                    <a:bodyPr/>
                    <a:lstStyle/>
                    <a:p>
                      <a:pPr marL="0" marR="0" algn="ctr">
                        <a:spcBef>
                          <a:spcPts val="0"/>
                        </a:spcBef>
                        <a:spcAft>
                          <a:spcPts val="0"/>
                        </a:spcAft>
                      </a:pPr>
                      <a:r>
                        <a:rPr lang="en-US" sz="2000" dirty="0">
                          <a:solidFill>
                            <a:srgbClr val="000000"/>
                          </a:solidFill>
                          <a:effectLst/>
                          <a:latin typeface="Calibri"/>
                          <a:ea typeface="Times New Roman"/>
                        </a:rPr>
                        <a:t>15-Mar</a:t>
                      </a:r>
                      <a:endParaRPr lang="en-US" sz="2400" dirty="0">
                        <a:effectLst/>
                        <a:latin typeface="Times New Roman"/>
                        <a:ea typeface="Times New Roman"/>
                      </a:endParaRPr>
                    </a:p>
                  </a:txBody>
                  <a:tcPr marL="49840" marR="49840" marT="0" marB="0" anchor="b">
                    <a:lnL>
                      <a:noFill/>
                    </a:lnL>
                    <a:lnR>
                      <a:noFill/>
                    </a:lnR>
                    <a:lnT>
                      <a:noFill/>
                    </a:lnT>
                    <a:lnB>
                      <a:noFill/>
                    </a:lnB>
                    <a:solidFill>
                      <a:schemeClr val="accent1">
                        <a:lumMod val="20000"/>
                        <a:lumOff val="80000"/>
                        <a:alpha val="71000"/>
                      </a:schemeClr>
                    </a:solidFill>
                  </a:tcPr>
                </a:tc>
                <a:tc>
                  <a:txBody>
                    <a:bodyPr/>
                    <a:lstStyle/>
                    <a:p>
                      <a:pPr marL="0" marR="0" algn="ctr">
                        <a:spcBef>
                          <a:spcPts val="0"/>
                        </a:spcBef>
                        <a:spcAft>
                          <a:spcPts val="0"/>
                        </a:spcAft>
                      </a:pPr>
                      <a:r>
                        <a:rPr lang="en-US" sz="2000">
                          <a:solidFill>
                            <a:srgbClr val="000000"/>
                          </a:solidFill>
                          <a:effectLst/>
                          <a:latin typeface="Calibri"/>
                          <a:ea typeface="Times New Roman"/>
                        </a:rPr>
                        <a:t>7</a:t>
                      </a:r>
                      <a:endParaRPr lang="en-US" sz="2400">
                        <a:effectLst/>
                        <a:latin typeface="Times New Roman"/>
                        <a:ea typeface="Times New Roman"/>
                      </a:endParaRPr>
                    </a:p>
                  </a:txBody>
                  <a:tcPr marL="49840" marR="49840" marT="0" marB="0" anchor="b">
                    <a:lnL>
                      <a:noFill/>
                    </a:lnL>
                    <a:lnR>
                      <a:noFill/>
                    </a:lnR>
                    <a:lnT>
                      <a:noFill/>
                    </a:lnT>
                    <a:lnB>
                      <a:noFill/>
                    </a:lnB>
                    <a:solidFill>
                      <a:schemeClr val="accent1">
                        <a:lumMod val="20000"/>
                        <a:lumOff val="80000"/>
                        <a:alpha val="71000"/>
                      </a:schemeClr>
                    </a:solidFill>
                  </a:tcPr>
                </a:tc>
                <a:tc>
                  <a:txBody>
                    <a:bodyPr/>
                    <a:lstStyle/>
                    <a:p>
                      <a:pPr marL="0" marR="0" algn="ctr">
                        <a:spcBef>
                          <a:spcPts val="0"/>
                        </a:spcBef>
                        <a:spcAft>
                          <a:spcPts val="0"/>
                        </a:spcAft>
                      </a:pPr>
                      <a:r>
                        <a:rPr lang="en-US" sz="2000">
                          <a:solidFill>
                            <a:srgbClr val="000000"/>
                          </a:solidFill>
                          <a:effectLst/>
                          <a:latin typeface="Calibri"/>
                          <a:ea typeface="Times New Roman"/>
                        </a:rPr>
                        <a:t>-4</a:t>
                      </a:r>
                      <a:endParaRPr lang="en-US" sz="2400">
                        <a:effectLst/>
                        <a:latin typeface="Times New Roman"/>
                        <a:ea typeface="Times New Roman"/>
                      </a:endParaRPr>
                    </a:p>
                  </a:txBody>
                  <a:tcPr marL="49840" marR="49840" marT="0" marB="0" anchor="b">
                    <a:lnL>
                      <a:noFill/>
                    </a:lnL>
                    <a:lnR>
                      <a:noFill/>
                    </a:lnR>
                    <a:lnT>
                      <a:noFill/>
                    </a:lnT>
                    <a:lnB>
                      <a:noFill/>
                    </a:lnB>
                    <a:solidFill>
                      <a:schemeClr val="accent1">
                        <a:lumMod val="20000"/>
                        <a:lumOff val="80000"/>
                        <a:alpha val="71000"/>
                      </a:schemeClr>
                    </a:solidFill>
                  </a:tcPr>
                </a:tc>
                <a:tc>
                  <a:txBody>
                    <a:bodyPr/>
                    <a:lstStyle/>
                    <a:p>
                      <a:pPr marL="0" marR="0" algn="ctr">
                        <a:spcBef>
                          <a:spcPts val="0"/>
                        </a:spcBef>
                        <a:spcAft>
                          <a:spcPts val="0"/>
                        </a:spcAft>
                      </a:pPr>
                      <a:r>
                        <a:rPr lang="en-US" sz="2000">
                          <a:solidFill>
                            <a:srgbClr val="000000"/>
                          </a:solidFill>
                          <a:effectLst/>
                          <a:latin typeface="Calibri"/>
                          <a:ea typeface="Times New Roman"/>
                        </a:rPr>
                        <a:t>-6</a:t>
                      </a:r>
                      <a:endParaRPr lang="en-US" sz="2400">
                        <a:effectLst/>
                        <a:latin typeface="Times New Roman"/>
                        <a:ea typeface="Times New Roman"/>
                      </a:endParaRPr>
                    </a:p>
                  </a:txBody>
                  <a:tcPr marL="49840" marR="49840" marT="0" marB="0" anchor="b">
                    <a:lnL>
                      <a:noFill/>
                    </a:lnL>
                    <a:lnR>
                      <a:noFill/>
                    </a:lnR>
                    <a:lnT>
                      <a:noFill/>
                    </a:lnT>
                    <a:lnB>
                      <a:noFill/>
                    </a:lnB>
                    <a:solidFill>
                      <a:schemeClr val="accent1">
                        <a:lumMod val="20000"/>
                        <a:lumOff val="80000"/>
                        <a:alpha val="71000"/>
                      </a:schemeClr>
                    </a:solidFill>
                  </a:tcPr>
                </a:tc>
                <a:extLst>
                  <a:ext uri="{0D108BD9-81ED-4DB2-BD59-A6C34878D82A}">
                    <a16:rowId xmlns:a16="http://schemas.microsoft.com/office/drawing/2014/main" xmlns="" val="10007"/>
                  </a:ext>
                </a:extLst>
              </a:tr>
              <a:tr h="121831">
                <a:tc>
                  <a:txBody>
                    <a:bodyPr/>
                    <a:lstStyle/>
                    <a:p>
                      <a:pPr marL="0" marR="0" algn="ctr">
                        <a:spcBef>
                          <a:spcPts val="0"/>
                        </a:spcBef>
                        <a:spcAft>
                          <a:spcPts val="0"/>
                        </a:spcAft>
                      </a:pPr>
                      <a:r>
                        <a:rPr lang="en-US" sz="1800">
                          <a:solidFill>
                            <a:srgbClr val="000000"/>
                          </a:solidFill>
                          <a:effectLst/>
                          <a:latin typeface="Arial"/>
                          <a:ea typeface="Times New Roman"/>
                        </a:rPr>
                        <a:t>H16N- 83</a:t>
                      </a:r>
                      <a:endParaRPr lang="en-US" sz="2400">
                        <a:effectLst/>
                        <a:latin typeface="Times New Roman"/>
                        <a:ea typeface="Times New Roman"/>
                      </a:endParaRPr>
                    </a:p>
                  </a:txBody>
                  <a:tcPr marL="49840" marR="49840" marT="0" marB="0" anchor="ctr">
                    <a:lnL>
                      <a:noFill/>
                    </a:lnL>
                    <a:lnR>
                      <a:noFill/>
                    </a:lnR>
                    <a:lnT>
                      <a:noFill/>
                    </a:lnT>
                    <a:lnB>
                      <a:noFill/>
                    </a:lnB>
                    <a:solidFill>
                      <a:schemeClr val="accent1">
                        <a:lumMod val="20000"/>
                        <a:lumOff val="80000"/>
                        <a:alpha val="71000"/>
                      </a:schemeClr>
                    </a:solidFill>
                  </a:tcPr>
                </a:tc>
                <a:tc>
                  <a:txBody>
                    <a:bodyPr/>
                    <a:lstStyle/>
                    <a:p>
                      <a:pPr marL="0" marR="0" algn="ctr">
                        <a:spcBef>
                          <a:spcPts val="0"/>
                        </a:spcBef>
                        <a:spcAft>
                          <a:spcPts val="0"/>
                        </a:spcAft>
                      </a:pPr>
                      <a:r>
                        <a:rPr lang="en-US" sz="2000">
                          <a:solidFill>
                            <a:srgbClr val="000000"/>
                          </a:solidFill>
                          <a:effectLst/>
                          <a:latin typeface="Calibri"/>
                          <a:ea typeface="Times New Roman"/>
                        </a:rPr>
                        <a:t>15-Mar</a:t>
                      </a:r>
                      <a:endParaRPr lang="en-US" sz="2400">
                        <a:effectLst/>
                        <a:latin typeface="Times New Roman"/>
                        <a:ea typeface="Times New Roman"/>
                      </a:endParaRPr>
                    </a:p>
                  </a:txBody>
                  <a:tcPr marL="49840" marR="49840" marT="0" marB="0" anchor="b">
                    <a:lnL>
                      <a:noFill/>
                    </a:lnL>
                    <a:lnR>
                      <a:noFill/>
                    </a:lnR>
                    <a:lnT>
                      <a:noFill/>
                    </a:lnT>
                    <a:lnB>
                      <a:noFill/>
                    </a:lnB>
                    <a:solidFill>
                      <a:schemeClr val="accent1">
                        <a:lumMod val="20000"/>
                        <a:lumOff val="80000"/>
                        <a:alpha val="71000"/>
                      </a:schemeClr>
                    </a:solidFill>
                  </a:tcPr>
                </a:tc>
                <a:tc>
                  <a:txBody>
                    <a:bodyPr/>
                    <a:lstStyle/>
                    <a:p>
                      <a:pPr marL="0" marR="0" algn="ctr">
                        <a:spcBef>
                          <a:spcPts val="0"/>
                        </a:spcBef>
                        <a:spcAft>
                          <a:spcPts val="0"/>
                        </a:spcAft>
                      </a:pPr>
                      <a:r>
                        <a:rPr lang="en-US" sz="2000">
                          <a:solidFill>
                            <a:srgbClr val="000000"/>
                          </a:solidFill>
                          <a:effectLst/>
                          <a:latin typeface="Calibri"/>
                          <a:ea typeface="Times New Roman"/>
                        </a:rPr>
                        <a:t>11</a:t>
                      </a:r>
                      <a:endParaRPr lang="en-US" sz="2400">
                        <a:effectLst/>
                        <a:latin typeface="Times New Roman"/>
                        <a:ea typeface="Times New Roman"/>
                      </a:endParaRPr>
                    </a:p>
                  </a:txBody>
                  <a:tcPr marL="49840" marR="49840" marT="0" marB="0" anchor="b">
                    <a:lnL>
                      <a:noFill/>
                    </a:lnL>
                    <a:lnR>
                      <a:noFill/>
                    </a:lnR>
                    <a:lnT>
                      <a:noFill/>
                    </a:lnT>
                    <a:lnB>
                      <a:noFill/>
                    </a:lnB>
                    <a:solidFill>
                      <a:schemeClr val="accent1">
                        <a:lumMod val="20000"/>
                        <a:lumOff val="80000"/>
                        <a:alpha val="71000"/>
                      </a:schemeClr>
                    </a:solidFill>
                  </a:tcPr>
                </a:tc>
                <a:tc>
                  <a:txBody>
                    <a:bodyPr/>
                    <a:lstStyle/>
                    <a:p>
                      <a:pPr marL="0" marR="0" algn="ctr">
                        <a:spcBef>
                          <a:spcPts val="0"/>
                        </a:spcBef>
                        <a:spcAft>
                          <a:spcPts val="0"/>
                        </a:spcAft>
                      </a:pPr>
                      <a:r>
                        <a:rPr lang="en-US" sz="2000">
                          <a:solidFill>
                            <a:srgbClr val="000000"/>
                          </a:solidFill>
                          <a:effectLst/>
                          <a:latin typeface="Calibri"/>
                          <a:ea typeface="Times New Roman"/>
                        </a:rPr>
                        <a:t>-4</a:t>
                      </a:r>
                      <a:endParaRPr lang="en-US" sz="2400">
                        <a:effectLst/>
                        <a:latin typeface="Times New Roman"/>
                        <a:ea typeface="Times New Roman"/>
                      </a:endParaRPr>
                    </a:p>
                  </a:txBody>
                  <a:tcPr marL="49840" marR="49840" marT="0" marB="0" anchor="b">
                    <a:lnL>
                      <a:noFill/>
                    </a:lnL>
                    <a:lnR>
                      <a:noFill/>
                    </a:lnR>
                    <a:lnT>
                      <a:noFill/>
                    </a:lnT>
                    <a:lnB>
                      <a:noFill/>
                    </a:lnB>
                    <a:solidFill>
                      <a:schemeClr val="accent1">
                        <a:lumMod val="20000"/>
                        <a:lumOff val="80000"/>
                        <a:alpha val="71000"/>
                      </a:schemeClr>
                    </a:solidFill>
                  </a:tcPr>
                </a:tc>
                <a:tc>
                  <a:txBody>
                    <a:bodyPr/>
                    <a:lstStyle/>
                    <a:p>
                      <a:pPr marL="0" marR="0" algn="ctr">
                        <a:spcBef>
                          <a:spcPts val="0"/>
                        </a:spcBef>
                        <a:spcAft>
                          <a:spcPts val="0"/>
                        </a:spcAft>
                      </a:pPr>
                      <a:r>
                        <a:rPr lang="en-US" sz="2000">
                          <a:solidFill>
                            <a:srgbClr val="000000"/>
                          </a:solidFill>
                          <a:effectLst/>
                          <a:latin typeface="Calibri"/>
                          <a:ea typeface="Times New Roman"/>
                        </a:rPr>
                        <a:t>-10</a:t>
                      </a:r>
                      <a:endParaRPr lang="en-US" sz="2400">
                        <a:effectLst/>
                        <a:latin typeface="Times New Roman"/>
                        <a:ea typeface="Times New Roman"/>
                      </a:endParaRPr>
                    </a:p>
                  </a:txBody>
                  <a:tcPr marL="49840" marR="49840" marT="0" marB="0" anchor="b">
                    <a:lnL>
                      <a:noFill/>
                    </a:lnL>
                    <a:lnR>
                      <a:noFill/>
                    </a:lnR>
                    <a:lnT>
                      <a:noFill/>
                    </a:lnT>
                    <a:lnB>
                      <a:noFill/>
                    </a:lnB>
                    <a:solidFill>
                      <a:schemeClr val="accent1">
                        <a:lumMod val="20000"/>
                        <a:lumOff val="80000"/>
                        <a:alpha val="71000"/>
                      </a:schemeClr>
                    </a:solidFill>
                  </a:tcPr>
                </a:tc>
                <a:extLst>
                  <a:ext uri="{0D108BD9-81ED-4DB2-BD59-A6C34878D82A}">
                    <a16:rowId xmlns:a16="http://schemas.microsoft.com/office/drawing/2014/main" xmlns="" val="10008"/>
                  </a:ext>
                </a:extLst>
              </a:tr>
              <a:tr h="121831">
                <a:tc>
                  <a:txBody>
                    <a:bodyPr/>
                    <a:lstStyle/>
                    <a:p>
                      <a:pPr marL="0" marR="0" algn="ctr">
                        <a:spcBef>
                          <a:spcPts val="0"/>
                        </a:spcBef>
                        <a:spcAft>
                          <a:spcPts val="0"/>
                        </a:spcAft>
                      </a:pPr>
                      <a:r>
                        <a:rPr lang="en-US" sz="1800">
                          <a:solidFill>
                            <a:srgbClr val="000000"/>
                          </a:solidFill>
                          <a:effectLst/>
                          <a:latin typeface="Arial"/>
                          <a:ea typeface="Times New Roman"/>
                        </a:rPr>
                        <a:t>H3S- 70</a:t>
                      </a:r>
                      <a:endParaRPr lang="en-US" sz="2400">
                        <a:effectLst/>
                        <a:latin typeface="Times New Roman"/>
                        <a:ea typeface="Times New Roman"/>
                      </a:endParaRPr>
                    </a:p>
                  </a:txBody>
                  <a:tcPr marL="49840" marR="49840" marT="0" marB="0" anchor="ctr">
                    <a:lnL>
                      <a:noFill/>
                    </a:lnL>
                    <a:lnR>
                      <a:noFill/>
                    </a:lnR>
                    <a:lnT>
                      <a:noFill/>
                    </a:lnT>
                    <a:lnB>
                      <a:noFill/>
                    </a:lnB>
                    <a:solidFill>
                      <a:schemeClr val="accent1">
                        <a:lumMod val="20000"/>
                        <a:lumOff val="80000"/>
                        <a:alpha val="71000"/>
                      </a:schemeClr>
                    </a:solidFill>
                  </a:tcPr>
                </a:tc>
                <a:tc>
                  <a:txBody>
                    <a:bodyPr/>
                    <a:lstStyle/>
                    <a:p>
                      <a:pPr marL="0" marR="0" algn="ctr">
                        <a:spcBef>
                          <a:spcPts val="0"/>
                        </a:spcBef>
                        <a:spcAft>
                          <a:spcPts val="0"/>
                        </a:spcAft>
                      </a:pPr>
                      <a:r>
                        <a:rPr lang="en-US" sz="2000">
                          <a:solidFill>
                            <a:srgbClr val="000000"/>
                          </a:solidFill>
                          <a:effectLst/>
                          <a:latin typeface="Calibri"/>
                          <a:ea typeface="Times New Roman"/>
                        </a:rPr>
                        <a:t>14-Mar</a:t>
                      </a:r>
                      <a:endParaRPr lang="en-US" sz="2400">
                        <a:effectLst/>
                        <a:latin typeface="Times New Roman"/>
                        <a:ea typeface="Times New Roman"/>
                      </a:endParaRPr>
                    </a:p>
                  </a:txBody>
                  <a:tcPr marL="49840" marR="49840" marT="0" marB="0" anchor="b">
                    <a:lnL>
                      <a:noFill/>
                    </a:lnL>
                    <a:lnR>
                      <a:noFill/>
                    </a:lnR>
                    <a:lnT>
                      <a:noFill/>
                    </a:lnT>
                    <a:lnB>
                      <a:noFill/>
                    </a:lnB>
                    <a:solidFill>
                      <a:schemeClr val="accent1">
                        <a:lumMod val="20000"/>
                        <a:lumOff val="80000"/>
                        <a:alpha val="71000"/>
                      </a:schemeClr>
                    </a:solidFill>
                  </a:tcPr>
                </a:tc>
                <a:tc>
                  <a:txBody>
                    <a:bodyPr/>
                    <a:lstStyle/>
                    <a:p>
                      <a:pPr marL="0" marR="0" algn="ctr">
                        <a:spcBef>
                          <a:spcPts val="0"/>
                        </a:spcBef>
                        <a:spcAft>
                          <a:spcPts val="0"/>
                        </a:spcAft>
                      </a:pPr>
                      <a:r>
                        <a:rPr lang="en-US" sz="2000">
                          <a:solidFill>
                            <a:srgbClr val="000000"/>
                          </a:solidFill>
                          <a:effectLst/>
                          <a:latin typeface="Calibri"/>
                          <a:ea typeface="Times New Roman"/>
                        </a:rPr>
                        <a:t>15</a:t>
                      </a:r>
                      <a:endParaRPr lang="en-US" sz="2400">
                        <a:effectLst/>
                        <a:latin typeface="Times New Roman"/>
                        <a:ea typeface="Times New Roman"/>
                      </a:endParaRPr>
                    </a:p>
                  </a:txBody>
                  <a:tcPr marL="49840" marR="49840" marT="0" marB="0" anchor="b">
                    <a:lnL>
                      <a:noFill/>
                    </a:lnL>
                    <a:lnR>
                      <a:noFill/>
                    </a:lnR>
                    <a:lnT>
                      <a:noFill/>
                    </a:lnT>
                    <a:lnB>
                      <a:noFill/>
                    </a:lnB>
                    <a:solidFill>
                      <a:schemeClr val="accent1">
                        <a:lumMod val="20000"/>
                        <a:lumOff val="80000"/>
                        <a:alpha val="71000"/>
                      </a:schemeClr>
                    </a:solidFill>
                  </a:tcPr>
                </a:tc>
                <a:tc>
                  <a:txBody>
                    <a:bodyPr/>
                    <a:lstStyle/>
                    <a:p>
                      <a:pPr marL="0" marR="0" algn="ctr">
                        <a:spcBef>
                          <a:spcPts val="0"/>
                        </a:spcBef>
                        <a:spcAft>
                          <a:spcPts val="0"/>
                        </a:spcAft>
                      </a:pPr>
                      <a:r>
                        <a:rPr lang="en-US" sz="2000">
                          <a:solidFill>
                            <a:srgbClr val="000000"/>
                          </a:solidFill>
                          <a:effectLst/>
                          <a:latin typeface="Calibri"/>
                          <a:ea typeface="Times New Roman"/>
                        </a:rPr>
                        <a:t>-5</a:t>
                      </a:r>
                      <a:endParaRPr lang="en-US" sz="2400">
                        <a:effectLst/>
                        <a:latin typeface="Times New Roman"/>
                        <a:ea typeface="Times New Roman"/>
                      </a:endParaRPr>
                    </a:p>
                  </a:txBody>
                  <a:tcPr marL="49840" marR="49840" marT="0" marB="0" anchor="b">
                    <a:lnL>
                      <a:noFill/>
                    </a:lnL>
                    <a:lnR>
                      <a:noFill/>
                    </a:lnR>
                    <a:lnT>
                      <a:noFill/>
                    </a:lnT>
                    <a:lnB>
                      <a:noFill/>
                    </a:lnB>
                    <a:solidFill>
                      <a:schemeClr val="accent1">
                        <a:lumMod val="20000"/>
                        <a:lumOff val="80000"/>
                        <a:alpha val="71000"/>
                      </a:schemeClr>
                    </a:solidFill>
                  </a:tcPr>
                </a:tc>
                <a:tc>
                  <a:txBody>
                    <a:bodyPr/>
                    <a:lstStyle/>
                    <a:p>
                      <a:pPr marL="0" marR="0" algn="ctr">
                        <a:spcBef>
                          <a:spcPts val="0"/>
                        </a:spcBef>
                        <a:spcAft>
                          <a:spcPts val="0"/>
                        </a:spcAft>
                      </a:pPr>
                      <a:r>
                        <a:rPr lang="en-US" sz="2000">
                          <a:solidFill>
                            <a:srgbClr val="000000"/>
                          </a:solidFill>
                          <a:effectLst/>
                          <a:latin typeface="Calibri"/>
                          <a:ea typeface="Times New Roman"/>
                        </a:rPr>
                        <a:t>-9</a:t>
                      </a:r>
                      <a:endParaRPr lang="en-US" sz="2400">
                        <a:effectLst/>
                        <a:latin typeface="Times New Roman"/>
                        <a:ea typeface="Times New Roman"/>
                      </a:endParaRPr>
                    </a:p>
                  </a:txBody>
                  <a:tcPr marL="49840" marR="49840" marT="0" marB="0" anchor="b">
                    <a:lnL>
                      <a:noFill/>
                    </a:lnL>
                    <a:lnR>
                      <a:noFill/>
                    </a:lnR>
                    <a:lnT>
                      <a:noFill/>
                    </a:lnT>
                    <a:lnB>
                      <a:noFill/>
                    </a:lnB>
                    <a:solidFill>
                      <a:schemeClr val="accent1">
                        <a:lumMod val="20000"/>
                        <a:lumOff val="80000"/>
                        <a:alpha val="71000"/>
                      </a:schemeClr>
                    </a:solidFill>
                  </a:tcPr>
                </a:tc>
                <a:extLst>
                  <a:ext uri="{0D108BD9-81ED-4DB2-BD59-A6C34878D82A}">
                    <a16:rowId xmlns:a16="http://schemas.microsoft.com/office/drawing/2014/main" xmlns="" val="10009"/>
                  </a:ext>
                </a:extLst>
              </a:tr>
              <a:tr h="121831">
                <a:tc>
                  <a:txBody>
                    <a:bodyPr/>
                    <a:lstStyle/>
                    <a:p>
                      <a:pPr marL="0" marR="0" algn="ctr">
                        <a:spcBef>
                          <a:spcPts val="0"/>
                        </a:spcBef>
                        <a:spcAft>
                          <a:spcPts val="0"/>
                        </a:spcAft>
                      </a:pPr>
                      <a:r>
                        <a:rPr lang="en-US" sz="1800" dirty="0">
                          <a:solidFill>
                            <a:srgbClr val="000000"/>
                          </a:solidFill>
                          <a:effectLst/>
                          <a:latin typeface="Arial"/>
                          <a:ea typeface="Times New Roman"/>
                        </a:rPr>
                        <a:t>H18N- 42</a:t>
                      </a:r>
                      <a:endParaRPr lang="en-US" sz="2400" dirty="0">
                        <a:effectLst/>
                        <a:latin typeface="Times New Roman"/>
                        <a:ea typeface="Times New Roman"/>
                      </a:endParaRPr>
                    </a:p>
                  </a:txBody>
                  <a:tcPr marL="49840" marR="49840" marT="0" marB="0" anchor="ctr">
                    <a:lnL>
                      <a:noFill/>
                    </a:lnL>
                    <a:lnR>
                      <a:noFill/>
                    </a:lnR>
                    <a:lnT>
                      <a:noFill/>
                    </a:lnT>
                    <a:lnB>
                      <a:noFill/>
                    </a:lnB>
                    <a:solidFill>
                      <a:schemeClr val="accent1">
                        <a:lumMod val="20000"/>
                        <a:lumOff val="80000"/>
                        <a:alpha val="71000"/>
                      </a:schemeClr>
                    </a:solidFill>
                  </a:tcPr>
                </a:tc>
                <a:tc>
                  <a:txBody>
                    <a:bodyPr/>
                    <a:lstStyle/>
                    <a:p>
                      <a:pPr marL="0" marR="0" algn="ctr">
                        <a:spcBef>
                          <a:spcPts val="0"/>
                        </a:spcBef>
                        <a:spcAft>
                          <a:spcPts val="0"/>
                        </a:spcAft>
                      </a:pPr>
                      <a:r>
                        <a:rPr lang="en-US" sz="2000">
                          <a:solidFill>
                            <a:srgbClr val="000000"/>
                          </a:solidFill>
                          <a:effectLst/>
                          <a:latin typeface="Calibri"/>
                          <a:ea typeface="Times New Roman"/>
                        </a:rPr>
                        <a:t>15-Mar</a:t>
                      </a:r>
                      <a:endParaRPr lang="en-US" sz="2400">
                        <a:effectLst/>
                        <a:latin typeface="Times New Roman"/>
                        <a:ea typeface="Times New Roman"/>
                      </a:endParaRPr>
                    </a:p>
                  </a:txBody>
                  <a:tcPr marL="49840" marR="49840" marT="0" marB="0" anchor="b">
                    <a:lnL>
                      <a:noFill/>
                    </a:lnL>
                    <a:lnR>
                      <a:noFill/>
                    </a:lnR>
                    <a:lnT>
                      <a:noFill/>
                    </a:lnT>
                    <a:lnB>
                      <a:noFill/>
                    </a:lnB>
                    <a:solidFill>
                      <a:schemeClr val="accent1">
                        <a:lumMod val="20000"/>
                        <a:lumOff val="80000"/>
                        <a:alpha val="71000"/>
                      </a:schemeClr>
                    </a:solidFill>
                  </a:tcPr>
                </a:tc>
                <a:tc>
                  <a:txBody>
                    <a:bodyPr/>
                    <a:lstStyle/>
                    <a:p>
                      <a:pPr marL="0" marR="0" algn="ctr">
                        <a:spcBef>
                          <a:spcPts val="0"/>
                        </a:spcBef>
                        <a:spcAft>
                          <a:spcPts val="0"/>
                        </a:spcAft>
                      </a:pPr>
                      <a:r>
                        <a:rPr lang="en-US" sz="2000">
                          <a:solidFill>
                            <a:srgbClr val="000000"/>
                          </a:solidFill>
                          <a:effectLst/>
                          <a:latin typeface="Calibri"/>
                          <a:ea typeface="Times New Roman"/>
                        </a:rPr>
                        <a:t>13</a:t>
                      </a:r>
                      <a:endParaRPr lang="en-US" sz="2400">
                        <a:effectLst/>
                        <a:latin typeface="Times New Roman"/>
                        <a:ea typeface="Times New Roman"/>
                      </a:endParaRPr>
                    </a:p>
                  </a:txBody>
                  <a:tcPr marL="49840" marR="49840" marT="0" marB="0" anchor="b">
                    <a:lnL>
                      <a:noFill/>
                    </a:lnL>
                    <a:lnR>
                      <a:noFill/>
                    </a:lnR>
                    <a:lnT>
                      <a:noFill/>
                    </a:lnT>
                    <a:lnB>
                      <a:noFill/>
                    </a:lnB>
                    <a:solidFill>
                      <a:schemeClr val="accent1">
                        <a:lumMod val="20000"/>
                        <a:lumOff val="80000"/>
                        <a:alpha val="71000"/>
                      </a:schemeClr>
                    </a:solidFill>
                  </a:tcPr>
                </a:tc>
                <a:tc>
                  <a:txBody>
                    <a:bodyPr/>
                    <a:lstStyle/>
                    <a:p>
                      <a:pPr marL="0" marR="0" algn="ctr">
                        <a:spcBef>
                          <a:spcPts val="0"/>
                        </a:spcBef>
                        <a:spcAft>
                          <a:spcPts val="0"/>
                        </a:spcAft>
                      </a:pPr>
                      <a:r>
                        <a:rPr lang="en-US" sz="2000">
                          <a:solidFill>
                            <a:srgbClr val="000000"/>
                          </a:solidFill>
                          <a:effectLst/>
                          <a:latin typeface="Calibri"/>
                          <a:ea typeface="Times New Roman"/>
                        </a:rPr>
                        <a:t>-4</a:t>
                      </a:r>
                      <a:endParaRPr lang="en-US" sz="2400">
                        <a:effectLst/>
                        <a:latin typeface="Times New Roman"/>
                        <a:ea typeface="Times New Roman"/>
                      </a:endParaRPr>
                    </a:p>
                  </a:txBody>
                  <a:tcPr marL="49840" marR="49840" marT="0" marB="0" anchor="b">
                    <a:lnL>
                      <a:noFill/>
                    </a:lnL>
                    <a:lnR>
                      <a:noFill/>
                    </a:lnR>
                    <a:lnT>
                      <a:noFill/>
                    </a:lnT>
                    <a:lnB>
                      <a:noFill/>
                    </a:lnB>
                    <a:solidFill>
                      <a:schemeClr val="accent1">
                        <a:lumMod val="20000"/>
                        <a:lumOff val="80000"/>
                        <a:alpha val="71000"/>
                      </a:schemeClr>
                    </a:solidFill>
                  </a:tcPr>
                </a:tc>
                <a:tc>
                  <a:txBody>
                    <a:bodyPr/>
                    <a:lstStyle/>
                    <a:p>
                      <a:pPr marL="0" marR="0" algn="ctr">
                        <a:spcBef>
                          <a:spcPts val="0"/>
                        </a:spcBef>
                        <a:spcAft>
                          <a:spcPts val="0"/>
                        </a:spcAft>
                      </a:pPr>
                      <a:r>
                        <a:rPr lang="en-US" sz="2000">
                          <a:solidFill>
                            <a:srgbClr val="000000"/>
                          </a:solidFill>
                          <a:effectLst/>
                          <a:latin typeface="Calibri"/>
                          <a:ea typeface="Times New Roman"/>
                        </a:rPr>
                        <a:t>-8</a:t>
                      </a:r>
                      <a:endParaRPr lang="en-US" sz="2400">
                        <a:effectLst/>
                        <a:latin typeface="Times New Roman"/>
                        <a:ea typeface="Times New Roman"/>
                      </a:endParaRPr>
                    </a:p>
                  </a:txBody>
                  <a:tcPr marL="49840" marR="49840" marT="0" marB="0" anchor="b">
                    <a:lnL>
                      <a:noFill/>
                    </a:lnL>
                    <a:lnR>
                      <a:noFill/>
                    </a:lnR>
                    <a:lnT>
                      <a:noFill/>
                    </a:lnT>
                    <a:lnB>
                      <a:noFill/>
                    </a:lnB>
                    <a:solidFill>
                      <a:schemeClr val="accent1">
                        <a:lumMod val="20000"/>
                        <a:lumOff val="80000"/>
                        <a:alpha val="71000"/>
                      </a:schemeClr>
                    </a:solidFill>
                  </a:tcPr>
                </a:tc>
                <a:extLst>
                  <a:ext uri="{0D108BD9-81ED-4DB2-BD59-A6C34878D82A}">
                    <a16:rowId xmlns:a16="http://schemas.microsoft.com/office/drawing/2014/main" xmlns="" val="10010"/>
                  </a:ext>
                </a:extLst>
              </a:tr>
              <a:tr h="121831">
                <a:tc>
                  <a:txBody>
                    <a:bodyPr/>
                    <a:lstStyle/>
                    <a:p>
                      <a:pPr marL="0" marR="0" algn="ctr">
                        <a:spcBef>
                          <a:spcPts val="0"/>
                        </a:spcBef>
                        <a:spcAft>
                          <a:spcPts val="0"/>
                        </a:spcAft>
                      </a:pPr>
                      <a:r>
                        <a:rPr lang="en-US" sz="1800">
                          <a:solidFill>
                            <a:srgbClr val="000000"/>
                          </a:solidFill>
                          <a:effectLst/>
                          <a:latin typeface="Arial"/>
                          <a:ea typeface="Times New Roman"/>
                        </a:rPr>
                        <a:t>G21N-20</a:t>
                      </a:r>
                      <a:endParaRPr lang="en-US" sz="2400">
                        <a:effectLst/>
                        <a:latin typeface="Times New Roman"/>
                        <a:ea typeface="Times New Roman"/>
                      </a:endParaRPr>
                    </a:p>
                  </a:txBody>
                  <a:tcPr marL="49840" marR="49840" marT="0" marB="0" anchor="ctr">
                    <a:lnL>
                      <a:noFill/>
                    </a:lnL>
                    <a:lnR>
                      <a:noFill/>
                    </a:lnR>
                    <a:lnT>
                      <a:noFill/>
                    </a:lnT>
                    <a:lnB>
                      <a:noFill/>
                    </a:lnB>
                    <a:solidFill>
                      <a:schemeClr val="accent1">
                        <a:lumMod val="20000"/>
                        <a:lumOff val="80000"/>
                        <a:alpha val="71000"/>
                      </a:schemeClr>
                    </a:solidFill>
                  </a:tcPr>
                </a:tc>
                <a:tc>
                  <a:txBody>
                    <a:bodyPr/>
                    <a:lstStyle/>
                    <a:p>
                      <a:pPr marL="0" marR="0" algn="ctr">
                        <a:spcBef>
                          <a:spcPts val="0"/>
                        </a:spcBef>
                        <a:spcAft>
                          <a:spcPts val="0"/>
                        </a:spcAft>
                      </a:pPr>
                      <a:r>
                        <a:rPr lang="en-US" sz="2000">
                          <a:solidFill>
                            <a:srgbClr val="000000"/>
                          </a:solidFill>
                          <a:effectLst/>
                          <a:latin typeface="Calibri"/>
                          <a:ea typeface="Times New Roman"/>
                        </a:rPr>
                        <a:t>20-Mar</a:t>
                      </a:r>
                      <a:endParaRPr lang="en-US" sz="2400">
                        <a:effectLst/>
                        <a:latin typeface="Times New Roman"/>
                        <a:ea typeface="Times New Roman"/>
                      </a:endParaRPr>
                    </a:p>
                  </a:txBody>
                  <a:tcPr marL="49840" marR="49840" marT="0" marB="0" anchor="b">
                    <a:lnL>
                      <a:noFill/>
                    </a:lnL>
                    <a:lnR>
                      <a:noFill/>
                    </a:lnR>
                    <a:lnT>
                      <a:noFill/>
                    </a:lnT>
                    <a:lnB>
                      <a:noFill/>
                    </a:lnB>
                    <a:solidFill>
                      <a:schemeClr val="accent1">
                        <a:lumMod val="20000"/>
                        <a:lumOff val="80000"/>
                        <a:alpha val="71000"/>
                      </a:schemeClr>
                    </a:solidFill>
                  </a:tcPr>
                </a:tc>
                <a:tc>
                  <a:txBody>
                    <a:bodyPr/>
                    <a:lstStyle/>
                    <a:p>
                      <a:pPr marL="0" marR="0" algn="ctr">
                        <a:spcBef>
                          <a:spcPts val="0"/>
                        </a:spcBef>
                        <a:spcAft>
                          <a:spcPts val="0"/>
                        </a:spcAft>
                      </a:pPr>
                      <a:r>
                        <a:rPr lang="en-US" sz="2000">
                          <a:solidFill>
                            <a:srgbClr val="000000"/>
                          </a:solidFill>
                          <a:effectLst/>
                          <a:latin typeface="Calibri"/>
                          <a:ea typeface="Times New Roman"/>
                        </a:rPr>
                        <a:t>11</a:t>
                      </a:r>
                      <a:endParaRPr lang="en-US" sz="2400">
                        <a:effectLst/>
                        <a:latin typeface="Times New Roman"/>
                        <a:ea typeface="Times New Roman"/>
                      </a:endParaRPr>
                    </a:p>
                  </a:txBody>
                  <a:tcPr marL="49840" marR="49840" marT="0" marB="0" anchor="b">
                    <a:lnL>
                      <a:noFill/>
                    </a:lnL>
                    <a:lnR>
                      <a:noFill/>
                    </a:lnR>
                    <a:lnT>
                      <a:noFill/>
                    </a:lnT>
                    <a:lnB>
                      <a:noFill/>
                    </a:lnB>
                    <a:solidFill>
                      <a:schemeClr val="accent1">
                        <a:lumMod val="20000"/>
                        <a:lumOff val="80000"/>
                        <a:alpha val="71000"/>
                      </a:schemeClr>
                    </a:solidFill>
                  </a:tcPr>
                </a:tc>
                <a:tc>
                  <a:txBody>
                    <a:bodyPr/>
                    <a:lstStyle/>
                    <a:p>
                      <a:pPr marL="0" marR="0" algn="ctr">
                        <a:spcBef>
                          <a:spcPts val="0"/>
                        </a:spcBef>
                        <a:spcAft>
                          <a:spcPts val="0"/>
                        </a:spcAft>
                      </a:pPr>
                      <a:r>
                        <a:rPr lang="en-US" sz="2000">
                          <a:solidFill>
                            <a:srgbClr val="000000"/>
                          </a:solidFill>
                          <a:effectLst/>
                          <a:latin typeface="Calibri"/>
                          <a:ea typeface="Times New Roman"/>
                        </a:rPr>
                        <a:t>+1</a:t>
                      </a:r>
                      <a:endParaRPr lang="en-US" sz="2400">
                        <a:effectLst/>
                        <a:latin typeface="Times New Roman"/>
                        <a:ea typeface="Times New Roman"/>
                      </a:endParaRPr>
                    </a:p>
                  </a:txBody>
                  <a:tcPr marL="49840" marR="49840" marT="0" marB="0" anchor="b">
                    <a:lnL>
                      <a:noFill/>
                    </a:lnL>
                    <a:lnR>
                      <a:noFill/>
                    </a:lnR>
                    <a:lnT>
                      <a:noFill/>
                    </a:lnT>
                    <a:lnB>
                      <a:noFill/>
                    </a:lnB>
                    <a:solidFill>
                      <a:schemeClr val="accent1">
                        <a:lumMod val="20000"/>
                        <a:lumOff val="80000"/>
                        <a:alpha val="71000"/>
                      </a:schemeClr>
                    </a:solidFill>
                  </a:tcPr>
                </a:tc>
                <a:tc>
                  <a:txBody>
                    <a:bodyPr/>
                    <a:lstStyle/>
                    <a:p>
                      <a:pPr marL="0" marR="0" algn="ctr">
                        <a:spcBef>
                          <a:spcPts val="0"/>
                        </a:spcBef>
                        <a:spcAft>
                          <a:spcPts val="0"/>
                        </a:spcAft>
                      </a:pPr>
                      <a:r>
                        <a:rPr lang="en-US" sz="2000">
                          <a:solidFill>
                            <a:srgbClr val="000000"/>
                          </a:solidFill>
                          <a:effectLst/>
                          <a:latin typeface="Calibri"/>
                          <a:ea typeface="Times New Roman"/>
                        </a:rPr>
                        <a:t>+2</a:t>
                      </a:r>
                      <a:endParaRPr lang="en-US" sz="2400">
                        <a:effectLst/>
                        <a:latin typeface="Times New Roman"/>
                        <a:ea typeface="Times New Roman"/>
                      </a:endParaRPr>
                    </a:p>
                  </a:txBody>
                  <a:tcPr marL="49840" marR="49840" marT="0" marB="0" anchor="b">
                    <a:lnL>
                      <a:noFill/>
                    </a:lnL>
                    <a:lnR>
                      <a:noFill/>
                    </a:lnR>
                    <a:lnT>
                      <a:noFill/>
                    </a:lnT>
                    <a:lnB>
                      <a:noFill/>
                    </a:lnB>
                    <a:solidFill>
                      <a:schemeClr val="accent1">
                        <a:lumMod val="20000"/>
                        <a:lumOff val="80000"/>
                        <a:alpha val="71000"/>
                      </a:schemeClr>
                    </a:solidFill>
                  </a:tcPr>
                </a:tc>
                <a:extLst>
                  <a:ext uri="{0D108BD9-81ED-4DB2-BD59-A6C34878D82A}">
                    <a16:rowId xmlns:a16="http://schemas.microsoft.com/office/drawing/2014/main" xmlns="" val="10011"/>
                  </a:ext>
                </a:extLst>
              </a:tr>
              <a:tr h="121831">
                <a:tc>
                  <a:txBody>
                    <a:bodyPr/>
                    <a:lstStyle/>
                    <a:p>
                      <a:pPr marL="0" marR="0" algn="ctr">
                        <a:spcBef>
                          <a:spcPts val="0"/>
                        </a:spcBef>
                        <a:spcAft>
                          <a:spcPts val="0"/>
                        </a:spcAft>
                      </a:pPr>
                      <a:r>
                        <a:rPr lang="en-US" sz="1800">
                          <a:solidFill>
                            <a:srgbClr val="000000"/>
                          </a:solidFill>
                          <a:effectLst/>
                          <a:latin typeface="Arial"/>
                          <a:ea typeface="Times New Roman"/>
                        </a:rPr>
                        <a:t>H7S- 1</a:t>
                      </a:r>
                      <a:endParaRPr lang="en-US" sz="2400">
                        <a:effectLst/>
                        <a:latin typeface="Times New Roman"/>
                        <a:ea typeface="Times New Roman"/>
                      </a:endParaRPr>
                    </a:p>
                  </a:txBody>
                  <a:tcPr marL="49840" marR="49840" marT="0" marB="0" anchor="ctr">
                    <a:lnL>
                      <a:noFill/>
                    </a:lnL>
                    <a:lnR>
                      <a:noFill/>
                    </a:lnR>
                    <a:lnT>
                      <a:noFill/>
                    </a:lnT>
                    <a:lnB>
                      <a:noFill/>
                    </a:lnB>
                    <a:solidFill>
                      <a:schemeClr val="accent1">
                        <a:lumMod val="20000"/>
                        <a:lumOff val="80000"/>
                        <a:alpha val="71000"/>
                      </a:schemeClr>
                    </a:solidFill>
                  </a:tcPr>
                </a:tc>
                <a:tc>
                  <a:txBody>
                    <a:bodyPr/>
                    <a:lstStyle/>
                    <a:p>
                      <a:pPr marL="0" marR="0" algn="ctr">
                        <a:spcBef>
                          <a:spcPts val="0"/>
                        </a:spcBef>
                        <a:spcAft>
                          <a:spcPts val="0"/>
                        </a:spcAft>
                      </a:pPr>
                      <a:r>
                        <a:rPr lang="en-US" sz="2000">
                          <a:solidFill>
                            <a:srgbClr val="000000"/>
                          </a:solidFill>
                          <a:effectLst/>
                          <a:latin typeface="Calibri"/>
                          <a:ea typeface="Times New Roman"/>
                        </a:rPr>
                        <a:t>19-Mar</a:t>
                      </a:r>
                      <a:endParaRPr lang="en-US" sz="2400">
                        <a:effectLst/>
                        <a:latin typeface="Times New Roman"/>
                        <a:ea typeface="Times New Roman"/>
                      </a:endParaRPr>
                    </a:p>
                  </a:txBody>
                  <a:tcPr marL="49840" marR="49840" marT="0" marB="0" anchor="b">
                    <a:lnL>
                      <a:noFill/>
                    </a:lnL>
                    <a:lnR>
                      <a:noFill/>
                    </a:lnR>
                    <a:lnT>
                      <a:noFill/>
                    </a:lnT>
                    <a:lnB>
                      <a:noFill/>
                    </a:lnB>
                    <a:solidFill>
                      <a:schemeClr val="accent1">
                        <a:lumMod val="20000"/>
                        <a:lumOff val="80000"/>
                        <a:alpha val="71000"/>
                      </a:schemeClr>
                    </a:solidFill>
                  </a:tcPr>
                </a:tc>
                <a:tc>
                  <a:txBody>
                    <a:bodyPr/>
                    <a:lstStyle/>
                    <a:p>
                      <a:pPr marL="0" marR="0" algn="ctr">
                        <a:spcBef>
                          <a:spcPts val="0"/>
                        </a:spcBef>
                        <a:spcAft>
                          <a:spcPts val="0"/>
                        </a:spcAft>
                      </a:pPr>
                      <a:r>
                        <a:rPr lang="en-US" sz="2000">
                          <a:solidFill>
                            <a:srgbClr val="000000"/>
                          </a:solidFill>
                          <a:effectLst/>
                          <a:latin typeface="Calibri"/>
                          <a:ea typeface="Times New Roman"/>
                        </a:rPr>
                        <a:t>9</a:t>
                      </a:r>
                      <a:endParaRPr lang="en-US" sz="2400">
                        <a:effectLst/>
                        <a:latin typeface="Times New Roman"/>
                        <a:ea typeface="Times New Roman"/>
                      </a:endParaRPr>
                    </a:p>
                  </a:txBody>
                  <a:tcPr marL="49840" marR="49840" marT="0" marB="0" anchor="b">
                    <a:lnL>
                      <a:noFill/>
                    </a:lnL>
                    <a:lnR>
                      <a:noFill/>
                    </a:lnR>
                    <a:lnT>
                      <a:noFill/>
                    </a:lnT>
                    <a:lnB>
                      <a:noFill/>
                    </a:lnB>
                    <a:solidFill>
                      <a:schemeClr val="accent1">
                        <a:lumMod val="20000"/>
                        <a:lumOff val="80000"/>
                        <a:alpha val="71000"/>
                      </a:schemeClr>
                    </a:solidFill>
                  </a:tcPr>
                </a:tc>
                <a:tc>
                  <a:txBody>
                    <a:bodyPr/>
                    <a:lstStyle/>
                    <a:p>
                      <a:pPr marL="0" marR="0" algn="ctr">
                        <a:spcBef>
                          <a:spcPts val="0"/>
                        </a:spcBef>
                        <a:spcAft>
                          <a:spcPts val="0"/>
                        </a:spcAft>
                      </a:pPr>
                      <a:r>
                        <a:rPr lang="en-US" sz="2000">
                          <a:solidFill>
                            <a:srgbClr val="000000"/>
                          </a:solidFill>
                          <a:effectLst/>
                          <a:latin typeface="Calibri"/>
                          <a:ea typeface="Times New Roman"/>
                        </a:rPr>
                        <a:t>0</a:t>
                      </a:r>
                      <a:endParaRPr lang="en-US" sz="2400">
                        <a:effectLst/>
                        <a:latin typeface="Times New Roman"/>
                        <a:ea typeface="Times New Roman"/>
                      </a:endParaRPr>
                    </a:p>
                  </a:txBody>
                  <a:tcPr marL="49840" marR="49840" marT="0" marB="0" anchor="b">
                    <a:lnL>
                      <a:noFill/>
                    </a:lnL>
                    <a:lnR>
                      <a:noFill/>
                    </a:lnR>
                    <a:lnT>
                      <a:noFill/>
                    </a:lnT>
                    <a:lnB>
                      <a:noFill/>
                    </a:lnB>
                    <a:solidFill>
                      <a:schemeClr val="accent1">
                        <a:lumMod val="20000"/>
                        <a:lumOff val="80000"/>
                        <a:alpha val="71000"/>
                      </a:schemeClr>
                    </a:solidFill>
                  </a:tcPr>
                </a:tc>
                <a:tc>
                  <a:txBody>
                    <a:bodyPr/>
                    <a:lstStyle/>
                    <a:p>
                      <a:pPr marL="0" marR="0" algn="ctr">
                        <a:spcBef>
                          <a:spcPts val="0"/>
                        </a:spcBef>
                        <a:spcAft>
                          <a:spcPts val="0"/>
                        </a:spcAft>
                      </a:pPr>
                      <a:r>
                        <a:rPr lang="en-US" sz="2000">
                          <a:solidFill>
                            <a:srgbClr val="000000"/>
                          </a:solidFill>
                          <a:effectLst/>
                          <a:latin typeface="Calibri"/>
                          <a:ea typeface="Times New Roman"/>
                        </a:rPr>
                        <a:t>0</a:t>
                      </a:r>
                      <a:endParaRPr lang="en-US" sz="2400">
                        <a:effectLst/>
                        <a:latin typeface="Times New Roman"/>
                        <a:ea typeface="Times New Roman"/>
                      </a:endParaRPr>
                    </a:p>
                  </a:txBody>
                  <a:tcPr marL="49840" marR="49840" marT="0" marB="0" anchor="b">
                    <a:lnL>
                      <a:noFill/>
                    </a:lnL>
                    <a:lnR>
                      <a:noFill/>
                    </a:lnR>
                    <a:lnT>
                      <a:noFill/>
                    </a:lnT>
                    <a:lnB>
                      <a:noFill/>
                    </a:lnB>
                    <a:solidFill>
                      <a:schemeClr val="accent1">
                        <a:lumMod val="20000"/>
                        <a:lumOff val="80000"/>
                        <a:alpha val="71000"/>
                      </a:schemeClr>
                    </a:solidFill>
                  </a:tcPr>
                </a:tc>
                <a:extLst>
                  <a:ext uri="{0D108BD9-81ED-4DB2-BD59-A6C34878D82A}">
                    <a16:rowId xmlns:a16="http://schemas.microsoft.com/office/drawing/2014/main" xmlns="" val="10012"/>
                  </a:ext>
                </a:extLst>
              </a:tr>
              <a:tr h="121831">
                <a:tc>
                  <a:txBody>
                    <a:bodyPr/>
                    <a:lstStyle/>
                    <a:p>
                      <a:pPr marL="0" marR="0" algn="ctr">
                        <a:spcBef>
                          <a:spcPts val="0"/>
                        </a:spcBef>
                        <a:spcAft>
                          <a:spcPts val="0"/>
                        </a:spcAft>
                      </a:pPr>
                      <a:r>
                        <a:rPr lang="en-US" sz="1800">
                          <a:solidFill>
                            <a:srgbClr val="000000"/>
                          </a:solidFill>
                          <a:effectLst/>
                          <a:latin typeface="Arial"/>
                          <a:ea typeface="Times New Roman"/>
                        </a:rPr>
                        <a:t>H10N- 88</a:t>
                      </a:r>
                      <a:endParaRPr lang="en-US" sz="2400">
                        <a:effectLst/>
                        <a:latin typeface="Times New Roman"/>
                        <a:ea typeface="Times New Roman"/>
                      </a:endParaRPr>
                    </a:p>
                  </a:txBody>
                  <a:tcPr marL="49840" marR="49840" marT="0" marB="0" anchor="ctr">
                    <a:lnL>
                      <a:noFill/>
                    </a:lnL>
                    <a:lnR>
                      <a:noFill/>
                    </a:lnR>
                    <a:lnT>
                      <a:noFill/>
                    </a:lnT>
                    <a:lnB w="12700" cap="flat" cmpd="sng" algn="ctr">
                      <a:solidFill>
                        <a:srgbClr val="000000"/>
                      </a:solidFill>
                      <a:prstDash val="solid"/>
                      <a:round/>
                      <a:headEnd type="none" w="med" len="med"/>
                      <a:tailEnd type="none" w="med" len="med"/>
                    </a:lnB>
                    <a:solidFill>
                      <a:schemeClr val="accent1">
                        <a:lumMod val="20000"/>
                        <a:lumOff val="80000"/>
                        <a:alpha val="71000"/>
                      </a:schemeClr>
                    </a:solidFill>
                  </a:tcPr>
                </a:tc>
                <a:tc>
                  <a:txBody>
                    <a:bodyPr/>
                    <a:lstStyle/>
                    <a:p>
                      <a:pPr marL="0" marR="0" algn="ctr">
                        <a:spcBef>
                          <a:spcPts val="0"/>
                        </a:spcBef>
                        <a:spcAft>
                          <a:spcPts val="0"/>
                        </a:spcAft>
                      </a:pPr>
                      <a:r>
                        <a:rPr lang="en-US" sz="2000">
                          <a:solidFill>
                            <a:srgbClr val="000000"/>
                          </a:solidFill>
                          <a:effectLst/>
                          <a:latin typeface="Calibri"/>
                          <a:ea typeface="Times New Roman"/>
                        </a:rPr>
                        <a:t>12-Mar</a:t>
                      </a:r>
                      <a:endParaRPr lang="en-US" sz="2400">
                        <a:effectLst/>
                        <a:latin typeface="Times New Roman"/>
                        <a:ea typeface="Times New Roman"/>
                      </a:endParaRPr>
                    </a:p>
                  </a:txBody>
                  <a:tcPr marL="49840" marR="49840"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20000"/>
                        <a:lumOff val="80000"/>
                        <a:alpha val="71000"/>
                      </a:schemeClr>
                    </a:solidFill>
                  </a:tcPr>
                </a:tc>
                <a:tc>
                  <a:txBody>
                    <a:bodyPr/>
                    <a:lstStyle/>
                    <a:p>
                      <a:pPr marL="0" marR="0" algn="ctr">
                        <a:spcBef>
                          <a:spcPts val="0"/>
                        </a:spcBef>
                        <a:spcAft>
                          <a:spcPts val="0"/>
                        </a:spcAft>
                      </a:pPr>
                      <a:r>
                        <a:rPr lang="en-US" sz="2000">
                          <a:solidFill>
                            <a:srgbClr val="000000"/>
                          </a:solidFill>
                          <a:effectLst/>
                          <a:latin typeface="Calibri"/>
                          <a:ea typeface="Times New Roman"/>
                        </a:rPr>
                        <a:t>9</a:t>
                      </a:r>
                      <a:endParaRPr lang="en-US" sz="2400">
                        <a:effectLst/>
                        <a:latin typeface="Times New Roman"/>
                        <a:ea typeface="Times New Roman"/>
                      </a:endParaRPr>
                    </a:p>
                  </a:txBody>
                  <a:tcPr marL="49840" marR="49840"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20000"/>
                        <a:lumOff val="80000"/>
                        <a:alpha val="71000"/>
                      </a:schemeClr>
                    </a:solidFill>
                  </a:tcPr>
                </a:tc>
                <a:tc>
                  <a:txBody>
                    <a:bodyPr/>
                    <a:lstStyle/>
                    <a:p>
                      <a:pPr marL="0" marR="0" algn="ctr">
                        <a:spcBef>
                          <a:spcPts val="0"/>
                        </a:spcBef>
                        <a:spcAft>
                          <a:spcPts val="0"/>
                        </a:spcAft>
                      </a:pPr>
                      <a:r>
                        <a:rPr lang="en-US" sz="2000">
                          <a:solidFill>
                            <a:srgbClr val="000000"/>
                          </a:solidFill>
                          <a:effectLst/>
                          <a:latin typeface="Calibri"/>
                          <a:ea typeface="Times New Roman"/>
                        </a:rPr>
                        <a:t>-7</a:t>
                      </a:r>
                      <a:endParaRPr lang="en-US" sz="2400">
                        <a:effectLst/>
                        <a:latin typeface="Times New Roman"/>
                        <a:ea typeface="Times New Roman"/>
                      </a:endParaRPr>
                    </a:p>
                  </a:txBody>
                  <a:tcPr marL="49840" marR="49840"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20000"/>
                        <a:lumOff val="80000"/>
                        <a:alpha val="71000"/>
                      </a:schemeClr>
                    </a:solidFill>
                  </a:tcPr>
                </a:tc>
                <a:tc>
                  <a:txBody>
                    <a:bodyPr/>
                    <a:lstStyle/>
                    <a:p>
                      <a:pPr marL="0" marR="0" algn="ctr">
                        <a:spcBef>
                          <a:spcPts val="0"/>
                        </a:spcBef>
                        <a:spcAft>
                          <a:spcPts val="0"/>
                        </a:spcAft>
                      </a:pPr>
                      <a:r>
                        <a:rPr lang="en-US" sz="2000" dirty="0">
                          <a:solidFill>
                            <a:srgbClr val="000000"/>
                          </a:solidFill>
                          <a:effectLst/>
                          <a:latin typeface="Calibri"/>
                          <a:ea typeface="Times New Roman"/>
                        </a:rPr>
                        <a:t>-9</a:t>
                      </a:r>
                      <a:endParaRPr lang="en-US" sz="2400" dirty="0">
                        <a:effectLst/>
                        <a:latin typeface="Times New Roman"/>
                        <a:ea typeface="Times New Roman"/>
                      </a:endParaRPr>
                    </a:p>
                  </a:txBody>
                  <a:tcPr marL="49840" marR="49840"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20000"/>
                        <a:lumOff val="80000"/>
                        <a:alpha val="71000"/>
                      </a:schemeClr>
                    </a:solidFill>
                  </a:tcPr>
                </a:tc>
                <a:extLst>
                  <a:ext uri="{0D108BD9-81ED-4DB2-BD59-A6C34878D82A}">
                    <a16:rowId xmlns:a16="http://schemas.microsoft.com/office/drawing/2014/main" xmlns="" val="10013"/>
                  </a:ext>
                </a:extLst>
              </a:tr>
            </a:tbl>
          </a:graphicData>
        </a:graphic>
      </p:graphicFrame>
    </p:spTree>
    <p:extLst>
      <p:ext uri="{BB962C8B-B14F-4D97-AF65-F5344CB8AC3E}">
        <p14:creationId xmlns:p14="http://schemas.microsoft.com/office/powerpoint/2010/main" val="23680670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2867" y="533400"/>
            <a:ext cx="8027764" cy="1661993"/>
          </a:xfrm>
        </p:spPr>
        <p:txBody>
          <a:bodyPr anchor="t">
            <a:normAutofit/>
          </a:bodyPr>
          <a:lstStyle/>
          <a:p>
            <a:r>
              <a:rPr lang="en-US" sz="4000" b="1" dirty="0" smtClean="0"/>
              <a:t>Bloom Spread 2016 &amp; 2017</a:t>
            </a:r>
            <a:endParaRPr lang="en-US" sz="4000" b="1" dirty="0"/>
          </a:p>
        </p:txBody>
      </p:sp>
      <p:sp>
        <p:nvSpPr>
          <p:cNvPr id="3" name="Text Placeholder 2"/>
          <p:cNvSpPr>
            <a:spLocks noGrp="1"/>
          </p:cNvSpPr>
          <p:nvPr>
            <p:ph idx="1"/>
          </p:nvPr>
        </p:nvSpPr>
        <p:spPr/>
        <p:txBody>
          <a:bodyPr/>
          <a:lstStyle/>
          <a:p>
            <a:endParaRPr lang="en-US"/>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10596"/>
          <a:stretch/>
        </p:blipFill>
        <p:spPr bwMode="auto">
          <a:xfrm>
            <a:off x="304800" y="1295400"/>
            <a:ext cx="8559392" cy="539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21715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19200" y="-10633"/>
            <a:ext cx="6934200" cy="996950"/>
          </a:xfrm>
        </p:spPr>
        <p:txBody>
          <a:bodyPr>
            <a:noAutofit/>
          </a:bodyPr>
          <a:lstStyle/>
          <a:p>
            <a:pPr algn="ctr"/>
            <a:r>
              <a:rPr lang="en-US" sz="2800" b="1" dirty="0" smtClean="0">
                <a:solidFill>
                  <a:schemeClr val="tx1"/>
                </a:solidFill>
              </a:rPr>
              <a:t>Bloom Spread 2013-2017</a:t>
            </a:r>
            <a:br>
              <a:rPr lang="en-US" sz="2800" b="1" dirty="0" smtClean="0">
                <a:solidFill>
                  <a:schemeClr val="tx1"/>
                </a:solidFill>
              </a:rPr>
            </a:br>
            <a:r>
              <a:rPr lang="en-US" sz="2000" b="1" dirty="0" smtClean="0">
                <a:solidFill>
                  <a:schemeClr val="tx1"/>
                </a:solidFill>
              </a:rPr>
              <a:t>With chill portions &amp; Chill hours</a:t>
            </a:r>
            <a:endParaRPr lang="en-US" sz="2000" b="1" dirty="0">
              <a:solidFill>
                <a:schemeClr val="tx1"/>
              </a:solidFill>
            </a:endParaRPr>
          </a:p>
        </p:txBody>
      </p:sp>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r="6124"/>
          <a:stretch/>
        </p:blipFill>
        <p:spPr bwMode="auto">
          <a:xfrm>
            <a:off x="76200" y="919717"/>
            <a:ext cx="9067800" cy="590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66425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381000" y="4419600"/>
            <a:ext cx="4953000" cy="738664"/>
          </a:xfrm>
          <a:prstGeom prst="rect">
            <a:avLst/>
          </a:prstGeom>
          <a:noFill/>
        </p:spPr>
        <p:txBody>
          <a:bodyPr vert="horz" wrap="square" lIns="0" tIns="0" rIns="0" bIns="0" rtlCol="0">
            <a:spAutoFit/>
          </a:bodyPr>
          <a:lstStyle/>
          <a:p>
            <a:pPr marL="12700" algn="ctr">
              <a:lnSpc>
                <a:spcPct val="100000"/>
              </a:lnSpc>
            </a:pPr>
            <a:r>
              <a:rPr sz="2400" u="sng" spc="-10" dirty="0">
                <a:latin typeface="Calibri"/>
                <a:cs typeface="Calibri"/>
              </a:rPr>
              <a:t>Items </a:t>
            </a:r>
            <a:r>
              <a:rPr sz="2400" u="sng" spc="-15" dirty="0">
                <a:latin typeface="Calibri"/>
                <a:cs typeface="Calibri"/>
              </a:rPr>
              <a:t>to cage </a:t>
            </a:r>
            <a:r>
              <a:rPr lang="en-US" sz="2400" u="sng" spc="-15" dirty="0" smtClean="0">
                <a:latin typeface="Calibri"/>
                <a:cs typeface="Calibri"/>
              </a:rPr>
              <a:t>2018</a:t>
            </a:r>
            <a:r>
              <a:rPr sz="2400" spc="-5" dirty="0" smtClean="0">
                <a:latin typeface="Calibri"/>
                <a:cs typeface="Calibri"/>
              </a:rPr>
              <a:t>:</a:t>
            </a:r>
            <a:r>
              <a:rPr sz="2400" spc="-65" dirty="0" smtClean="0">
                <a:latin typeface="Calibri"/>
                <a:cs typeface="Calibri"/>
              </a:rPr>
              <a:t> </a:t>
            </a:r>
            <a:r>
              <a:rPr lang="en-US" sz="2400" spc="-5" dirty="0" smtClean="0">
                <a:latin typeface="Calibri"/>
                <a:cs typeface="Calibri"/>
              </a:rPr>
              <a:t>G37S-45, G43S-15, H13S-65, &amp; H13S-58</a:t>
            </a:r>
            <a:endParaRPr sz="2400" dirty="0">
              <a:latin typeface="Calibri"/>
              <a:cs typeface="Calibri"/>
            </a:endParaRPr>
          </a:p>
        </p:txBody>
      </p:sp>
      <p:sp>
        <p:nvSpPr>
          <p:cNvPr id="5" name="object 5"/>
          <p:cNvSpPr/>
          <p:nvPr/>
        </p:nvSpPr>
        <p:spPr>
          <a:xfrm>
            <a:off x="5486400" y="2161564"/>
            <a:ext cx="3524250" cy="4572000"/>
          </a:xfrm>
          <a:prstGeom prst="rect">
            <a:avLst/>
          </a:prstGeom>
          <a:blipFill>
            <a:blip r:embed="rId2" cstate="print"/>
            <a:stretch>
              <a:fillRect/>
            </a:stretch>
          </a:blipFill>
        </p:spPr>
        <p:txBody>
          <a:bodyPr wrap="square" lIns="0" tIns="0" rIns="0" bIns="0" rtlCol="0"/>
          <a:lstStyle/>
          <a:p>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19200"/>
            <a:ext cx="5624916" cy="311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52400" y="5333999"/>
            <a:ext cx="5181600" cy="1323439"/>
          </a:xfrm>
          <a:prstGeom prst="rect">
            <a:avLst/>
          </a:prstGeom>
          <a:noFill/>
        </p:spPr>
        <p:txBody>
          <a:bodyPr wrap="square" rtlCol="0">
            <a:spAutoFit/>
          </a:bodyPr>
          <a:lstStyle/>
          <a:p>
            <a:r>
              <a:rPr lang="en-US" sz="2000" dirty="0" smtClean="0">
                <a:latin typeface="Calibri" panose="020F0502020204030204" pitchFamily="34" charset="0"/>
              </a:rPr>
              <a:t>Pollen compatibility issues has inspired a USDA SCRI grant preproposal (Submitted 12/8/17) that would be a collaboration between UCD, UCB, USDA-ARS, Clemson &amp; Oklahoma State</a:t>
            </a:r>
            <a:endParaRPr lang="en-US" sz="2000" dirty="0">
              <a:latin typeface="Calibri" panose="020F0502020204030204" pitchFamily="34" charset="0"/>
            </a:endParaRPr>
          </a:p>
        </p:txBody>
      </p:sp>
      <p:pic>
        <p:nvPicPr>
          <p:cNvPr id="1029" name="Picture 5" descr="S:\FacultyData\DEJONG\DEJONGShared\Sarah\Pictures\2017\IMG_527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418" t="21667" r="21353" b="1527"/>
          <a:stretch/>
        </p:blipFill>
        <p:spPr bwMode="auto">
          <a:xfrm>
            <a:off x="6934200" y="911573"/>
            <a:ext cx="2209800" cy="1865679"/>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2"/>
          <p:cNvSpPr txBox="1">
            <a:spLocks noGrp="1"/>
          </p:cNvSpPr>
          <p:nvPr>
            <p:ph type="title" idx="4294967295"/>
          </p:nvPr>
        </p:nvSpPr>
        <p:spPr>
          <a:xfrm>
            <a:off x="228600" y="304800"/>
            <a:ext cx="7107238" cy="492443"/>
          </a:xfrm>
          <a:prstGeom prst="rect">
            <a:avLst/>
          </a:prstGeom>
          <a:solidFill>
            <a:srgbClr val="0070C0">
              <a:alpha val="20000"/>
            </a:srgbClr>
          </a:solidFill>
        </p:spPr>
        <p:txBody>
          <a:bodyPr vert="horz" wrap="square" lIns="0" tIns="0" rIns="0" bIns="0" rtlCol="0">
            <a:spAutoFit/>
          </a:bodyPr>
          <a:lstStyle/>
          <a:p>
            <a:pPr marL="635" algn="ctr">
              <a:lnSpc>
                <a:spcPct val="100000"/>
              </a:lnSpc>
            </a:pPr>
            <a:r>
              <a:rPr sz="3200" b="1" spc="-15" dirty="0" smtClean="0">
                <a:solidFill>
                  <a:srgbClr val="000000"/>
                </a:solidFill>
              </a:rPr>
              <a:t>Pollination</a:t>
            </a:r>
            <a:r>
              <a:rPr lang="en-US" sz="3200" b="1" spc="-15" dirty="0" smtClean="0">
                <a:solidFill>
                  <a:srgbClr val="000000"/>
                </a:solidFill>
              </a:rPr>
              <a:t>  </a:t>
            </a:r>
            <a:r>
              <a:rPr sz="3200" b="1" spc="-5" dirty="0" smtClean="0">
                <a:solidFill>
                  <a:srgbClr val="000000"/>
                </a:solidFill>
              </a:rPr>
              <a:t>Compatibility</a:t>
            </a:r>
            <a:endParaRPr sz="3200" b="1" spc="-5" dirty="0">
              <a:solidFill>
                <a:srgbClr val="000000"/>
              </a:solidFill>
            </a:endParaRPr>
          </a:p>
        </p:txBody>
      </p:sp>
    </p:spTree>
    <p:extLst>
      <p:ext uri="{BB962C8B-B14F-4D97-AF65-F5344CB8AC3E}">
        <p14:creationId xmlns:p14="http://schemas.microsoft.com/office/powerpoint/2010/main" val="12792616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6225443" y="228600"/>
            <a:ext cx="2739392" cy="1023357"/>
          </a:xfrm>
          <a:prstGeom prst="rect">
            <a:avLst/>
          </a:prstGeom>
        </p:spPr>
        <p:txBody>
          <a:bodyPr vert="horz" wrap="square" lIns="0" tIns="0" rIns="0" bIns="0" rtlCol="0">
            <a:spAutoFit/>
          </a:bodyPr>
          <a:lstStyle/>
          <a:p>
            <a:pPr algn="ctr">
              <a:lnSpc>
                <a:spcPct val="100000"/>
              </a:lnSpc>
            </a:pPr>
            <a:r>
              <a:rPr lang="en-US" sz="3200" spc="-10" dirty="0" smtClean="0">
                <a:solidFill>
                  <a:srgbClr val="000000"/>
                </a:solidFill>
              </a:rPr>
              <a:t>Seedling</a:t>
            </a:r>
            <a:endParaRPr sz="3200" dirty="0"/>
          </a:p>
          <a:p>
            <a:pPr algn="ctr">
              <a:lnSpc>
                <a:spcPct val="100000"/>
              </a:lnSpc>
              <a:spcBef>
                <a:spcPts val="325"/>
              </a:spcBef>
            </a:pPr>
            <a:r>
              <a:rPr sz="3200" spc="-5" dirty="0">
                <a:solidFill>
                  <a:srgbClr val="000000"/>
                </a:solidFill>
              </a:rPr>
              <a:t>Selections</a:t>
            </a:r>
            <a:endParaRPr sz="3200" dirty="0"/>
          </a:p>
        </p:txBody>
      </p:sp>
      <p:sp>
        <p:nvSpPr>
          <p:cNvPr id="3" name="object 3"/>
          <p:cNvSpPr txBox="1"/>
          <p:nvPr/>
        </p:nvSpPr>
        <p:spPr>
          <a:xfrm>
            <a:off x="6432962" y="1371600"/>
            <a:ext cx="2221230" cy="1292662"/>
          </a:xfrm>
          <a:prstGeom prst="rect">
            <a:avLst/>
          </a:prstGeom>
        </p:spPr>
        <p:txBody>
          <a:bodyPr vert="horz" wrap="square" lIns="0" tIns="0" rIns="0" bIns="0" rtlCol="0">
            <a:spAutoFit/>
          </a:bodyPr>
          <a:lstStyle/>
          <a:p>
            <a:pPr marL="12700" marR="64135" algn="ctr">
              <a:lnSpc>
                <a:spcPct val="100000"/>
              </a:lnSpc>
              <a:tabLst>
                <a:tab pos="299085" algn="l"/>
                <a:tab pos="299720" algn="l"/>
              </a:tabLst>
            </a:pPr>
            <a:r>
              <a:rPr sz="2800" dirty="0" smtClean="0">
                <a:latin typeface="Calibri"/>
                <a:cs typeface="Calibri"/>
              </a:rPr>
              <a:t>33 </a:t>
            </a:r>
            <a:r>
              <a:rPr sz="2800" spc="-5" dirty="0">
                <a:latin typeface="Calibri"/>
                <a:cs typeface="Calibri"/>
              </a:rPr>
              <a:t>selected </a:t>
            </a:r>
            <a:r>
              <a:rPr sz="2800" dirty="0">
                <a:latin typeface="Calibri"/>
                <a:cs typeface="Calibri"/>
              </a:rPr>
              <a:t>as  </a:t>
            </a:r>
            <a:r>
              <a:rPr sz="2800" spc="-5" dirty="0">
                <a:latin typeface="Calibri"/>
                <a:cs typeface="Calibri"/>
              </a:rPr>
              <a:t>potential</a:t>
            </a:r>
            <a:r>
              <a:rPr sz="2800" spc="-65" dirty="0">
                <a:latin typeface="Calibri"/>
                <a:cs typeface="Calibri"/>
              </a:rPr>
              <a:t> </a:t>
            </a:r>
            <a:r>
              <a:rPr sz="2800" spc="-10" dirty="0">
                <a:latin typeface="Calibri"/>
                <a:cs typeface="Calibri"/>
              </a:rPr>
              <a:t>cultivars</a:t>
            </a:r>
            <a:endParaRPr sz="2800" dirty="0">
              <a:latin typeface="Calibri"/>
              <a:cs typeface="Calibri"/>
            </a:endParaRPr>
          </a:p>
        </p:txBody>
      </p:sp>
      <p:graphicFrame>
        <p:nvGraphicFramePr>
          <p:cNvPr id="6" name="Table 5"/>
          <p:cNvGraphicFramePr>
            <a:graphicFrameLocks noGrp="1"/>
          </p:cNvGraphicFramePr>
          <p:nvPr>
            <p:extLst/>
          </p:nvPr>
        </p:nvGraphicFramePr>
        <p:xfrm>
          <a:off x="76199" y="76205"/>
          <a:ext cx="6106081" cy="6738716"/>
        </p:xfrm>
        <a:graphic>
          <a:graphicData uri="http://schemas.openxmlformats.org/drawingml/2006/table">
            <a:tbl>
              <a:tblPr>
                <a:tableStyleId>{5C22544A-7EE6-4342-B048-85BDC9FD1C3A}</a:tableStyleId>
              </a:tblPr>
              <a:tblGrid>
                <a:gridCol w="697352">
                  <a:extLst>
                    <a:ext uri="{9D8B030D-6E8A-4147-A177-3AD203B41FA5}">
                      <a16:colId xmlns:a16="http://schemas.microsoft.com/office/drawing/2014/main" xmlns="" val="20000"/>
                    </a:ext>
                  </a:extLst>
                </a:gridCol>
                <a:gridCol w="969490">
                  <a:extLst>
                    <a:ext uri="{9D8B030D-6E8A-4147-A177-3AD203B41FA5}">
                      <a16:colId xmlns:a16="http://schemas.microsoft.com/office/drawing/2014/main" xmlns="" val="20001"/>
                    </a:ext>
                  </a:extLst>
                </a:gridCol>
                <a:gridCol w="748377">
                  <a:extLst>
                    <a:ext uri="{9D8B030D-6E8A-4147-A177-3AD203B41FA5}">
                      <a16:colId xmlns:a16="http://schemas.microsoft.com/office/drawing/2014/main" xmlns="" val="20002"/>
                    </a:ext>
                  </a:extLst>
                </a:gridCol>
                <a:gridCol w="731369">
                  <a:extLst>
                    <a:ext uri="{9D8B030D-6E8A-4147-A177-3AD203B41FA5}">
                      <a16:colId xmlns:a16="http://schemas.microsoft.com/office/drawing/2014/main" xmlns="" val="20003"/>
                    </a:ext>
                  </a:extLst>
                </a:gridCol>
                <a:gridCol w="765386">
                  <a:extLst>
                    <a:ext uri="{9D8B030D-6E8A-4147-A177-3AD203B41FA5}">
                      <a16:colId xmlns:a16="http://schemas.microsoft.com/office/drawing/2014/main" xmlns="" val="20004"/>
                    </a:ext>
                  </a:extLst>
                </a:gridCol>
                <a:gridCol w="731369">
                  <a:extLst>
                    <a:ext uri="{9D8B030D-6E8A-4147-A177-3AD203B41FA5}">
                      <a16:colId xmlns:a16="http://schemas.microsoft.com/office/drawing/2014/main" xmlns="" val="20005"/>
                    </a:ext>
                  </a:extLst>
                </a:gridCol>
                <a:gridCol w="731369">
                  <a:extLst>
                    <a:ext uri="{9D8B030D-6E8A-4147-A177-3AD203B41FA5}">
                      <a16:colId xmlns:a16="http://schemas.microsoft.com/office/drawing/2014/main" xmlns="" val="20006"/>
                    </a:ext>
                  </a:extLst>
                </a:gridCol>
                <a:gridCol w="731369">
                  <a:extLst>
                    <a:ext uri="{9D8B030D-6E8A-4147-A177-3AD203B41FA5}">
                      <a16:colId xmlns:a16="http://schemas.microsoft.com/office/drawing/2014/main" xmlns="" val="20007"/>
                    </a:ext>
                  </a:extLst>
                </a:gridCol>
              </a:tblGrid>
              <a:tr h="585974">
                <a:tc>
                  <a:txBody>
                    <a:bodyPr/>
                    <a:lstStyle/>
                    <a:p>
                      <a:pPr algn="ctr" fontAlgn="ctr"/>
                      <a:r>
                        <a:rPr lang="en-US" sz="1100" u="none" strike="noStrike">
                          <a:effectLst/>
                        </a:rPr>
                        <a:t>Harvest date</a:t>
                      </a:r>
                      <a:endParaRPr lang="en-US" sz="1100" b="1" i="0" u="none" strike="noStrike">
                        <a:solidFill>
                          <a:srgbClr val="000000"/>
                        </a:solidFill>
                        <a:effectLst/>
                        <a:latin typeface="Arial"/>
                      </a:endParaRPr>
                    </a:p>
                  </a:txBody>
                  <a:tcPr marL="5593" marR="5593" marT="5593" marB="0" anchor="ctr"/>
                </a:tc>
                <a:tc>
                  <a:txBody>
                    <a:bodyPr/>
                    <a:lstStyle/>
                    <a:p>
                      <a:pPr algn="ctr" fontAlgn="ctr"/>
                      <a:r>
                        <a:rPr lang="en-US" sz="1100" u="none" strike="noStrike">
                          <a:effectLst/>
                        </a:rPr>
                        <a:t>Item name</a:t>
                      </a:r>
                      <a:endParaRPr lang="en-US" sz="1100" b="1" i="0" u="none" strike="noStrike">
                        <a:solidFill>
                          <a:srgbClr val="000000"/>
                        </a:solidFill>
                        <a:effectLst/>
                        <a:latin typeface="Arial Narrow"/>
                      </a:endParaRPr>
                    </a:p>
                  </a:txBody>
                  <a:tcPr marL="5593" marR="5593" marT="5593" marB="0" anchor="ctr"/>
                </a:tc>
                <a:tc>
                  <a:txBody>
                    <a:bodyPr/>
                    <a:lstStyle/>
                    <a:p>
                      <a:pPr algn="ctr" fontAlgn="ctr"/>
                      <a:r>
                        <a:rPr lang="en-US" sz="1100" u="none" strike="noStrike">
                          <a:effectLst/>
                        </a:rPr>
                        <a:t>Days +/- French</a:t>
                      </a:r>
                      <a:endParaRPr lang="en-US" sz="1100" b="1" i="0" u="none" strike="noStrike">
                        <a:solidFill>
                          <a:srgbClr val="000000"/>
                        </a:solidFill>
                        <a:effectLst/>
                        <a:latin typeface="Arial"/>
                      </a:endParaRPr>
                    </a:p>
                  </a:txBody>
                  <a:tcPr marL="5593" marR="5593" marT="5593" marB="0" anchor="ctr"/>
                </a:tc>
                <a:tc>
                  <a:txBody>
                    <a:bodyPr/>
                    <a:lstStyle/>
                    <a:p>
                      <a:pPr algn="ctr" fontAlgn="ctr"/>
                      <a:r>
                        <a:rPr lang="en-US" sz="1100" u="none" strike="noStrike">
                          <a:effectLst/>
                        </a:rPr>
                        <a:t>Weight (g/frt)</a:t>
                      </a:r>
                      <a:endParaRPr lang="en-US" sz="1100" b="1" i="0" u="none" strike="noStrike">
                        <a:solidFill>
                          <a:srgbClr val="000000"/>
                        </a:solidFill>
                        <a:effectLst/>
                        <a:latin typeface="Arial"/>
                      </a:endParaRPr>
                    </a:p>
                  </a:txBody>
                  <a:tcPr marL="5593" marR="5593" marT="5593" marB="0" anchor="ctr"/>
                </a:tc>
                <a:tc>
                  <a:txBody>
                    <a:bodyPr/>
                    <a:lstStyle/>
                    <a:p>
                      <a:pPr algn="ctr" fontAlgn="ctr"/>
                      <a:r>
                        <a:rPr lang="en-US" sz="1100" u="none" strike="noStrike">
                          <a:effectLst/>
                        </a:rPr>
                        <a:t>Pressure</a:t>
                      </a:r>
                      <a:endParaRPr lang="en-US" sz="1100" b="1" i="0" u="none" strike="noStrike">
                        <a:solidFill>
                          <a:srgbClr val="000000"/>
                        </a:solidFill>
                        <a:effectLst/>
                        <a:latin typeface="Arial"/>
                      </a:endParaRPr>
                    </a:p>
                  </a:txBody>
                  <a:tcPr marL="5593" marR="5593" marT="5593" marB="0" anchor="ctr"/>
                </a:tc>
                <a:tc>
                  <a:txBody>
                    <a:bodyPr/>
                    <a:lstStyle/>
                    <a:p>
                      <a:pPr algn="ctr" fontAlgn="ctr"/>
                      <a:r>
                        <a:rPr lang="en-US" sz="1100" u="none" strike="noStrike">
                          <a:effectLst/>
                        </a:rPr>
                        <a:t>Sugar in Brix</a:t>
                      </a:r>
                      <a:endParaRPr lang="en-US" sz="1100" b="1" i="0" u="none" strike="noStrike">
                        <a:solidFill>
                          <a:srgbClr val="000000"/>
                        </a:solidFill>
                        <a:effectLst/>
                        <a:latin typeface="Arial"/>
                      </a:endParaRPr>
                    </a:p>
                  </a:txBody>
                  <a:tcPr marL="5593" marR="5593" marT="5593" marB="0" anchor="ctr"/>
                </a:tc>
                <a:tc>
                  <a:txBody>
                    <a:bodyPr/>
                    <a:lstStyle/>
                    <a:p>
                      <a:pPr algn="ctr" fontAlgn="ctr"/>
                      <a:r>
                        <a:rPr lang="en-US" sz="1100" u="none" strike="noStrike">
                          <a:effectLst/>
                        </a:rPr>
                        <a:t>Dry away ratio</a:t>
                      </a:r>
                      <a:endParaRPr lang="en-US" sz="1100" b="1" i="0" u="none" strike="noStrike">
                        <a:solidFill>
                          <a:srgbClr val="000000"/>
                        </a:solidFill>
                        <a:effectLst/>
                        <a:latin typeface="Arial"/>
                      </a:endParaRPr>
                    </a:p>
                  </a:txBody>
                  <a:tcPr marL="5593" marR="5593" marT="5593" marB="0" anchor="ctr"/>
                </a:tc>
                <a:tc>
                  <a:txBody>
                    <a:bodyPr/>
                    <a:lstStyle/>
                    <a:p>
                      <a:pPr algn="ctr" fontAlgn="ctr"/>
                      <a:r>
                        <a:rPr lang="en-US" sz="1100" u="none" strike="noStrike">
                          <a:effectLst/>
                        </a:rPr>
                        <a:t>Dry count per lb.</a:t>
                      </a:r>
                      <a:endParaRPr lang="en-US" sz="1100" b="1" i="0" u="none" strike="noStrike">
                        <a:solidFill>
                          <a:srgbClr val="000000"/>
                        </a:solidFill>
                        <a:effectLst/>
                        <a:latin typeface="Arial"/>
                      </a:endParaRPr>
                    </a:p>
                  </a:txBody>
                  <a:tcPr marL="5593" marR="5593" marT="5593" marB="0" anchor="ctr"/>
                </a:tc>
                <a:extLst>
                  <a:ext uri="{0D108BD9-81ED-4DB2-BD59-A6C34878D82A}">
                    <a16:rowId xmlns:a16="http://schemas.microsoft.com/office/drawing/2014/main" xmlns="" val="10000"/>
                  </a:ext>
                </a:extLst>
              </a:tr>
              <a:tr h="180963">
                <a:tc>
                  <a:txBody>
                    <a:bodyPr/>
                    <a:lstStyle/>
                    <a:p>
                      <a:pPr algn="ctr" fontAlgn="ctr"/>
                      <a:r>
                        <a:rPr lang="en-US" sz="1100" u="none" strike="noStrike">
                          <a:effectLst/>
                        </a:rPr>
                        <a:t>7/18</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I1S- 39</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-37</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26.4</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3.8</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23.2</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2.9</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51.7</a:t>
                      </a:r>
                      <a:endParaRPr lang="en-US" sz="1100" b="0" i="0" u="none" strike="noStrike">
                        <a:solidFill>
                          <a:srgbClr val="000000"/>
                        </a:solidFill>
                        <a:effectLst/>
                        <a:latin typeface="Calibri"/>
                      </a:endParaRPr>
                    </a:p>
                  </a:txBody>
                  <a:tcPr marL="5593" marR="5593" marT="5593" marB="0" anchor="ctr"/>
                </a:tc>
                <a:extLst>
                  <a:ext uri="{0D108BD9-81ED-4DB2-BD59-A6C34878D82A}">
                    <a16:rowId xmlns:a16="http://schemas.microsoft.com/office/drawing/2014/main" xmlns="" val="10001"/>
                  </a:ext>
                </a:extLst>
              </a:tr>
              <a:tr h="180963">
                <a:tc>
                  <a:txBody>
                    <a:bodyPr/>
                    <a:lstStyle/>
                    <a:p>
                      <a:pPr algn="ctr" fontAlgn="ctr"/>
                      <a:r>
                        <a:rPr lang="en-US" sz="1100" u="none" strike="noStrike">
                          <a:effectLst/>
                        </a:rPr>
                        <a:t>7/30</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I15S- 33</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-26</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30.8</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4.4</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24.8</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3.0</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50.9</a:t>
                      </a:r>
                      <a:endParaRPr lang="en-US" sz="1100" b="0" i="0" u="none" strike="noStrike">
                        <a:solidFill>
                          <a:srgbClr val="000000"/>
                        </a:solidFill>
                        <a:effectLst/>
                        <a:latin typeface="Calibri"/>
                      </a:endParaRPr>
                    </a:p>
                  </a:txBody>
                  <a:tcPr marL="5593" marR="5593" marT="5593" marB="0" anchor="ctr"/>
                </a:tc>
                <a:extLst>
                  <a:ext uri="{0D108BD9-81ED-4DB2-BD59-A6C34878D82A}">
                    <a16:rowId xmlns:a16="http://schemas.microsoft.com/office/drawing/2014/main" xmlns="" val="10002"/>
                  </a:ext>
                </a:extLst>
              </a:tr>
              <a:tr h="180963">
                <a:tc>
                  <a:txBody>
                    <a:bodyPr/>
                    <a:lstStyle/>
                    <a:p>
                      <a:pPr algn="ctr" fontAlgn="ctr"/>
                      <a:r>
                        <a:rPr lang="en-US" sz="1100" u="none" strike="noStrike">
                          <a:effectLst/>
                        </a:rPr>
                        <a:t>8/8</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J1S- 96</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-17</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30.0</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5.0</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26.5</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2.7</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42.8</a:t>
                      </a:r>
                      <a:endParaRPr lang="en-US" sz="1100" b="0" i="0" u="none" strike="noStrike">
                        <a:solidFill>
                          <a:srgbClr val="000000"/>
                        </a:solidFill>
                        <a:effectLst/>
                        <a:latin typeface="Calibri"/>
                      </a:endParaRPr>
                    </a:p>
                  </a:txBody>
                  <a:tcPr marL="5593" marR="5593" marT="5593" marB="0" anchor="ctr"/>
                </a:tc>
                <a:extLst>
                  <a:ext uri="{0D108BD9-81ED-4DB2-BD59-A6C34878D82A}">
                    <a16:rowId xmlns:a16="http://schemas.microsoft.com/office/drawing/2014/main" xmlns="" val="10003"/>
                  </a:ext>
                </a:extLst>
              </a:tr>
              <a:tr h="180963">
                <a:tc>
                  <a:txBody>
                    <a:bodyPr/>
                    <a:lstStyle/>
                    <a:p>
                      <a:pPr algn="ctr" fontAlgn="ctr"/>
                      <a:r>
                        <a:rPr lang="en-US" sz="1100" u="none" strike="noStrike">
                          <a:effectLst/>
                        </a:rPr>
                        <a:t>8/10</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I13N-18</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-15</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28.0</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2.7</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22.1</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3.0</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49.9</a:t>
                      </a:r>
                      <a:endParaRPr lang="en-US" sz="1100" b="0" i="0" u="none" strike="noStrike">
                        <a:solidFill>
                          <a:srgbClr val="000000"/>
                        </a:solidFill>
                        <a:effectLst/>
                        <a:latin typeface="Calibri"/>
                      </a:endParaRPr>
                    </a:p>
                  </a:txBody>
                  <a:tcPr marL="5593" marR="5593" marT="5593" marB="0" anchor="ctr"/>
                </a:tc>
                <a:extLst>
                  <a:ext uri="{0D108BD9-81ED-4DB2-BD59-A6C34878D82A}">
                    <a16:rowId xmlns:a16="http://schemas.microsoft.com/office/drawing/2014/main" xmlns="" val="10004"/>
                  </a:ext>
                </a:extLst>
              </a:tr>
              <a:tr h="180963">
                <a:tc>
                  <a:txBody>
                    <a:bodyPr/>
                    <a:lstStyle/>
                    <a:p>
                      <a:pPr algn="ctr" fontAlgn="ctr"/>
                      <a:r>
                        <a:rPr lang="en-US" sz="1100" u="none" strike="noStrike">
                          <a:effectLst/>
                        </a:rPr>
                        <a:t>8/10</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I11N-  4</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-15</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21.6</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1.8</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24.2</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2.8</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56.9</a:t>
                      </a:r>
                      <a:endParaRPr lang="en-US" sz="1100" b="0" i="0" u="none" strike="noStrike">
                        <a:solidFill>
                          <a:srgbClr val="000000"/>
                        </a:solidFill>
                        <a:effectLst/>
                        <a:latin typeface="Calibri"/>
                      </a:endParaRPr>
                    </a:p>
                  </a:txBody>
                  <a:tcPr marL="5593" marR="5593" marT="5593" marB="0" anchor="ctr"/>
                </a:tc>
                <a:extLst>
                  <a:ext uri="{0D108BD9-81ED-4DB2-BD59-A6C34878D82A}">
                    <a16:rowId xmlns:a16="http://schemas.microsoft.com/office/drawing/2014/main" xmlns="" val="10005"/>
                  </a:ext>
                </a:extLst>
              </a:tr>
              <a:tr h="180963">
                <a:tc>
                  <a:txBody>
                    <a:bodyPr/>
                    <a:lstStyle/>
                    <a:p>
                      <a:pPr algn="ctr" fontAlgn="ctr"/>
                      <a:r>
                        <a:rPr lang="en-US" sz="1100" u="none" strike="noStrike">
                          <a:effectLst/>
                        </a:rPr>
                        <a:t>8/10</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I4N-6</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-15</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31.9</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3.7</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22.5</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3.0</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43.6</a:t>
                      </a:r>
                      <a:endParaRPr lang="en-US" sz="1100" b="0" i="0" u="none" strike="noStrike">
                        <a:solidFill>
                          <a:srgbClr val="000000"/>
                        </a:solidFill>
                        <a:effectLst/>
                        <a:latin typeface="Calibri"/>
                      </a:endParaRPr>
                    </a:p>
                  </a:txBody>
                  <a:tcPr marL="5593" marR="5593" marT="5593" marB="0" anchor="ctr"/>
                </a:tc>
                <a:extLst>
                  <a:ext uri="{0D108BD9-81ED-4DB2-BD59-A6C34878D82A}">
                    <a16:rowId xmlns:a16="http://schemas.microsoft.com/office/drawing/2014/main" xmlns="" val="10006"/>
                  </a:ext>
                </a:extLst>
              </a:tr>
              <a:tr h="180963">
                <a:tc>
                  <a:txBody>
                    <a:bodyPr/>
                    <a:lstStyle/>
                    <a:p>
                      <a:pPr algn="ctr" fontAlgn="ctr"/>
                      <a:r>
                        <a:rPr lang="en-US" sz="1100" u="none" strike="noStrike">
                          <a:effectLst/>
                        </a:rPr>
                        <a:t>8/10</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I6N- 69</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-15</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25.2</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6.4</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21.4</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3.1</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46.0</a:t>
                      </a:r>
                      <a:endParaRPr lang="en-US" sz="1100" b="0" i="0" u="none" strike="noStrike">
                        <a:solidFill>
                          <a:srgbClr val="000000"/>
                        </a:solidFill>
                        <a:effectLst/>
                        <a:latin typeface="Calibri"/>
                      </a:endParaRPr>
                    </a:p>
                  </a:txBody>
                  <a:tcPr marL="5593" marR="5593" marT="5593" marB="0" anchor="ctr"/>
                </a:tc>
                <a:extLst>
                  <a:ext uri="{0D108BD9-81ED-4DB2-BD59-A6C34878D82A}">
                    <a16:rowId xmlns:a16="http://schemas.microsoft.com/office/drawing/2014/main" xmlns="" val="10007"/>
                  </a:ext>
                </a:extLst>
              </a:tr>
              <a:tr h="180963">
                <a:tc>
                  <a:txBody>
                    <a:bodyPr/>
                    <a:lstStyle/>
                    <a:p>
                      <a:pPr algn="ctr" fontAlgn="ctr"/>
                      <a:r>
                        <a:rPr lang="en-US" sz="1100" u="none" strike="noStrike">
                          <a:effectLst/>
                        </a:rPr>
                        <a:t>8/11</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I7N- 5</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-14</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26.5</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6.0</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32.5</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2.0</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41.4</a:t>
                      </a:r>
                      <a:endParaRPr lang="en-US" sz="1100" b="0" i="0" u="none" strike="noStrike">
                        <a:solidFill>
                          <a:srgbClr val="000000"/>
                        </a:solidFill>
                        <a:effectLst/>
                        <a:latin typeface="Calibri"/>
                      </a:endParaRPr>
                    </a:p>
                  </a:txBody>
                  <a:tcPr marL="5593" marR="5593" marT="5593" marB="0" anchor="ctr"/>
                </a:tc>
                <a:extLst>
                  <a:ext uri="{0D108BD9-81ED-4DB2-BD59-A6C34878D82A}">
                    <a16:rowId xmlns:a16="http://schemas.microsoft.com/office/drawing/2014/main" xmlns="" val="10008"/>
                  </a:ext>
                </a:extLst>
              </a:tr>
              <a:tr h="180963">
                <a:tc>
                  <a:txBody>
                    <a:bodyPr/>
                    <a:lstStyle/>
                    <a:p>
                      <a:pPr algn="ctr" fontAlgn="ctr"/>
                      <a:r>
                        <a:rPr lang="en-US" sz="1100" u="none" strike="noStrike">
                          <a:effectLst/>
                        </a:rPr>
                        <a:t>8/11</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I9N- 73</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-14</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26.8</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2.8</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26.7</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2.4</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51.8</a:t>
                      </a:r>
                      <a:endParaRPr lang="en-US" sz="1100" b="0" i="0" u="none" strike="noStrike">
                        <a:solidFill>
                          <a:srgbClr val="000000"/>
                        </a:solidFill>
                        <a:effectLst/>
                        <a:latin typeface="Calibri"/>
                      </a:endParaRPr>
                    </a:p>
                  </a:txBody>
                  <a:tcPr marL="5593" marR="5593" marT="5593" marB="0" anchor="ctr"/>
                </a:tc>
                <a:extLst>
                  <a:ext uri="{0D108BD9-81ED-4DB2-BD59-A6C34878D82A}">
                    <a16:rowId xmlns:a16="http://schemas.microsoft.com/office/drawing/2014/main" xmlns="" val="10009"/>
                  </a:ext>
                </a:extLst>
              </a:tr>
              <a:tr h="180963">
                <a:tc>
                  <a:txBody>
                    <a:bodyPr/>
                    <a:lstStyle/>
                    <a:p>
                      <a:pPr algn="ctr" fontAlgn="ctr"/>
                      <a:r>
                        <a:rPr lang="en-US" sz="1100" u="none" strike="noStrike">
                          <a:effectLst/>
                        </a:rPr>
                        <a:t>8/11</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I7S- 29</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-14</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26.7</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4.1</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20.6</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3.0</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54.3</a:t>
                      </a:r>
                      <a:endParaRPr lang="en-US" sz="1100" b="0" i="0" u="none" strike="noStrike">
                        <a:solidFill>
                          <a:srgbClr val="000000"/>
                        </a:solidFill>
                        <a:effectLst/>
                        <a:latin typeface="Calibri"/>
                      </a:endParaRPr>
                    </a:p>
                  </a:txBody>
                  <a:tcPr marL="5593" marR="5593" marT="5593" marB="0" anchor="ctr"/>
                </a:tc>
                <a:extLst>
                  <a:ext uri="{0D108BD9-81ED-4DB2-BD59-A6C34878D82A}">
                    <a16:rowId xmlns:a16="http://schemas.microsoft.com/office/drawing/2014/main" xmlns="" val="10010"/>
                  </a:ext>
                </a:extLst>
              </a:tr>
              <a:tr h="180963">
                <a:tc>
                  <a:txBody>
                    <a:bodyPr/>
                    <a:lstStyle/>
                    <a:p>
                      <a:pPr algn="ctr" fontAlgn="ctr"/>
                      <a:r>
                        <a:rPr lang="en-US" sz="1100" u="none" strike="noStrike">
                          <a:effectLst/>
                        </a:rPr>
                        <a:t>8/11</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J3N-140</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-14</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dirty="0">
                          <a:effectLst/>
                        </a:rPr>
                        <a:t>34.2</a:t>
                      </a:r>
                      <a:endParaRPr lang="en-US" sz="1100" b="0" i="0" u="none" strike="noStrike" dirty="0">
                        <a:solidFill>
                          <a:srgbClr val="000000"/>
                        </a:solidFill>
                        <a:effectLst/>
                        <a:latin typeface="Calibri"/>
                      </a:endParaRPr>
                    </a:p>
                  </a:txBody>
                  <a:tcPr marL="5593" marR="5593" marT="5593" marB="0" anchor="ctr"/>
                </a:tc>
                <a:tc>
                  <a:txBody>
                    <a:bodyPr/>
                    <a:lstStyle/>
                    <a:p>
                      <a:pPr algn="ctr" fontAlgn="ctr"/>
                      <a:r>
                        <a:rPr lang="en-US" sz="1100" u="none" strike="noStrike">
                          <a:effectLst/>
                        </a:rPr>
                        <a:t>3.8</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23.5</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2.9</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42.5</a:t>
                      </a:r>
                      <a:endParaRPr lang="en-US" sz="1100" b="0" i="0" u="none" strike="noStrike">
                        <a:solidFill>
                          <a:srgbClr val="000000"/>
                        </a:solidFill>
                        <a:effectLst/>
                        <a:latin typeface="Calibri"/>
                      </a:endParaRPr>
                    </a:p>
                  </a:txBody>
                  <a:tcPr marL="5593" marR="5593" marT="5593" marB="0" anchor="ctr"/>
                </a:tc>
                <a:extLst>
                  <a:ext uri="{0D108BD9-81ED-4DB2-BD59-A6C34878D82A}">
                    <a16:rowId xmlns:a16="http://schemas.microsoft.com/office/drawing/2014/main" xmlns="" val="10011"/>
                  </a:ext>
                </a:extLst>
              </a:tr>
              <a:tr h="180963">
                <a:tc>
                  <a:txBody>
                    <a:bodyPr/>
                    <a:lstStyle/>
                    <a:p>
                      <a:pPr algn="ctr" fontAlgn="ctr"/>
                      <a:r>
                        <a:rPr lang="en-US" sz="1100" u="none" strike="noStrike">
                          <a:effectLst/>
                        </a:rPr>
                        <a:t>8/11</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J3S- 60</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-14</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dirty="0">
                          <a:effectLst/>
                        </a:rPr>
                        <a:t>24.0</a:t>
                      </a:r>
                      <a:endParaRPr lang="en-US" sz="1100" b="0" i="0" u="none" strike="noStrike" dirty="0">
                        <a:solidFill>
                          <a:srgbClr val="000000"/>
                        </a:solidFill>
                        <a:effectLst/>
                        <a:latin typeface="Calibri"/>
                      </a:endParaRPr>
                    </a:p>
                  </a:txBody>
                  <a:tcPr marL="5593" marR="5593" marT="5593" marB="0" anchor="ctr"/>
                </a:tc>
                <a:tc>
                  <a:txBody>
                    <a:bodyPr/>
                    <a:lstStyle/>
                    <a:p>
                      <a:pPr algn="ctr" fontAlgn="ctr"/>
                      <a:r>
                        <a:rPr lang="en-US" sz="1100" u="none" strike="noStrike">
                          <a:effectLst/>
                        </a:rPr>
                        <a:t>2.4</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25.7</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2.6</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53.1</a:t>
                      </a:r>
                      <a:endParaRPr lang="en-US" sz="1100" b="0" i="0" u="none" strike="noStrike">
                        <a:solidFill>
                          <a:srgbClr val="000000"/>
                        </a:solidFill>
                        <a:effectLst/>
                        <a:latin typeface="Calibri"/>
                      </a:endParaRPr>
                    </a:p>
                  </a:txBody>
                  <a:tcPr marL="5593" marR="5593" marT="5593" marB="0" anchor="ctr"/>
                </a:tc>
                <a:extLst>
                  <a:ext uri="{0D108BD9-81ED-4DB2-BD59-A6C34878D82A}">
                    <a16:rowId xmlns:a16="http://schemas.microsoft.com/office/drawing/2014/main" xmlns="" val="10012"/>
                  </a:ext>
                </a:extLst>
              </a:tr>
              <a:tr h="180963">
                <a:tc>
                  <a:txBody>
                    <a:bodyPr/>
                    <a:lstStyle/>
                    <a:p>
                      <a:pPr algn="ctr" fontAlgn="ctr"/>
                      <a:r>
                        <a:rPr lang="en-US" sz="1100" u="none" strike="noStrike">
                          <a:effectLst/>
                        </a:rPr>
                        <a:t>8/15</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I4N-  6</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-10</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dirty="0">
                          <a:effectLst/>
                        </a:rPr>
                        <a:t>29.9</a:t>
                      </a:r>
                      <a:endParaRPr lang="en-US" sz="1100" b="0" i="0" u="none" strike="noStrike" dirty="0">
                        <a:solidFill>
                          <a:srgbClr val="000000"/>
                        </a:solidFill>
                        <a:effectLst/>
                        <a:latin typeface="Calibri"/>
                      </a:endParaRPr>
                    </a:p>
                  </a:txBody>
                  <a:tcPr marL="5593" marR="5593" marT="5593" marB="0" anchor="ctr"/>
                </a:tc>
                <a:tc>
                  <a:txBody>
                    <a:bodyPr/>
                    <a:lstStyle/>
                    <a:p>
                      <a:pPr algn="ctr" fontAlgn="ctr"/>
                      <a:r>
                        <a:rPr lang="en-US" sz="1100" u="none" strike="noStrike" dirty="0">
                          <a:effectLst/>
                        </a:rPr>
                        <a:t>2.7</a:t>
                      </a:r>
                      <a:endParaRPr lang="en-US" sz="1100" b="0" i="0" u="none" strike="noStrike" dirty="0">
                        <a:solidFill>
                          <a:srgbClr val="000000"/>
                        </a:solidFill>
                        <a:effectLst/>
                        <a:latin typeface="Calibri"/>
                      </a:endParaRPr>
                    </a:p>
                  </a:txBody>
                  <a:tcPr marL="5593" marR="5593" marT="5593" marB="0" anchor="ctr"/>
                </a:tc>
                <a:tc>
                  <a:txBody>
                    <a:bodyPr/>
                    <a:lstStyle/>
                    <a:p>
                      <a:pPr algn="ctr" fontAlgn="ctr"/>
                      <a:r>
                        <a:rPr lang="en-US" sz="1100" u="none" strike="noStrike">
                          <a:effectLst/>
                        </a:rPr>
                        <a:t>23.7</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2.9</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46.3</a:t>
                      </a:r>
                      <a:endParaRPr lang="en-US" sz="1100" b="0" i="0" u="none" strike="noStrike">
                        <a:solidFill>
                          <a:srgbClr val="000000"/>
                        </a:solidFill>
                        <a:effectLst/>
                        <a:latin typeface="Calibri"/>
                      </a:endParaRPr>
                    </a:p>
                  </a:txBody>
                  <a:tcPr marL="5593" marR="5593" marT="5593" marB="0" anchor="ctr"/>
                </a:tc>
                <a:extLst>
                  <a:ext uri="{0D108BD9-81ED-4DB2-BD59-A6C34878D82A}">
                    <a16:rowId xmlns:a16="http://schemas.microsoft.com/office/drawing/2014/main" xmlns="" val="10013"/>
                  </a:ext>
                </a:extLst>
              </a:tr>
              <a:tr h="180963">
                <a:tc>
                  <a:txBody>
                    <a:bodyPr/>
                    <a:lstStyle/>
                    <a:p>
                      <a:pPr algn="ctr" fontAlgn="ctr"/>
                      <a:r>
                        <a:rPr lang="en-US" sz="1100" u="none" strike="noStrike">
                          <a:effectLst/>
                        </a:rPr>
                        <a:t>8/15</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J4N-189</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-10</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38.1</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5.2</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24.0</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2.8</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33.5</a:t>
                      </a:r>
                      <a:endParaRPr lang="en-US" sz="1100" b="0" i="0" u="none" strike="noStrike">
                        <a:solidFill>
                          <a:srgbClr val="000000"/>
                        </a:solidFill>
                        <a:effectLst/>
                        <a:latin typeface="Calibri"/>
                      </a:endParaRPr>
                    </a:p>
                  </a:txBody>
                  <a:tcPr marL="5593" marR="5593" marT="5593" marB="0" anchor="ctr"/>
                </a:tc>
                <a:extLst>
                  <a:ext uri="{0D108BD9-81ED-4DB2-BD59-A6C34878D82A}">
                    <a16:rowId xmlns:a16="http://schemas.microsoft.com/office/drawing/2014/main" xmlns="" val="10014"/>
                  </a:ext>
                </a:extLst>
              </a:tr>
              <a:tr h="180963">
                <a:tc>
                  <a:txBody>
                    <a:bodyPr/>
                    <a:lstStyle/>
                    <a:p>
                      <a:pPr algn="ctr" fontAlgn="ctr"/>
                      <a:r>
                        <a:rPr lang="en-US" sz="1100" u="none" strike="noStrike">
                          <a:effectLst/>
                        </a:rPr>
                        <a:t>8/15</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J6N- 174</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-10</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25.6</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6.0</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25.3</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2.6</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48.8</a:t>
                      </a:r>
                      <a:endParaRPr lang="en-US" sz="1100" b="0" i="0" u="none" strike="noStrike">
                        <a:solidFill>
                          <a:srgbClr val="000000"/>
                        </a:solidFill>
                        <a:effectLst/>
                        <a:latin typeface="Calibri"/>
                      </a:endParaRPr>
                    </a:p>
                  </a:txBody>
                  <a:tcPr marL="5593" marR="5593" marT="5593" marB="0" anchor="ctr"/>
                </a:tc>
                <a:extLst>
                  <a:ext uri="{0D108BD9-81ED-4DB2-BD59-A6C34878D82A}">
                    <a16:rowId xmlns:a16="http://schemas.microsoft.com/office/drawing/2014/main" xmlns="" val="10015"/>
                  </a:ext>
                </a:extLst>
              </a:tr>
              <a:tr h="180963">
                <a:tc>
                  <a:txBody>
                    <a:bodyPr/>
                    <a:lstStyle/>
                    <a:p>
                      <a:pPr algn="ctr" fontAlgn="ctr"/>
                      <a:r>
                        <a:rPr lang="en-US" sz="1100" u="none" strike="noStrike">
                          <a:effectLst/>
                        </a:rPr>
                        <a:t>8/15</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J6N-124</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-10</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25.2</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4.5</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22.3</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2.9</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50.8</a:t>
                      </a:r>
                      <a:endParaRPr lang="en-US" sz="1100" b="0" i="0" u="none" strike="noStrike">
                        <a:solidFill>
                          <a:srgbClr val="000000"/>
                        </a:solidFill>
                        <a:effectLst/>
                        <a:latin typeface="Calibri"/>
                      </a:endParaRPr>
                    </a:p>
                  </a:txBody>
                  <a:tcPr marL="5593" marR="5593" marT="5593" marB="0" anchor="ctr"/>
                </a:tc>
                <a:extLst>
                  <a:ext uri="{0D108BD9-81ED-4DB2-BD59-A6C34878D82A}">
                    <a16:rowId xmlns:a16="http://schemas.microsoft.com/office/drawing/2014/main" xmlns="" val="10016"/>
                  </a:ext>
                </a:extLst>
              </a:tr>
              <a:tr h="180963">
                <a:tc>
                  <a:txBody>
                    <a:bodyPr/>
                    <a:lstStyle/>
                    <a:p>
                      <a:pPr algn="ctr" fontAlgn="ctr"/>
                      <a:r>
                        <a:rPr lang="en-US" sz="1100" u="none" strike="noStrike">
                          <a:effectLst/>
                        </a:rPr>
                        <a:t>8/15</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J7N-116</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-10</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24.4</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5.2</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25.1</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2.7</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57.7</a:t>
                      </a:r>
                      <a:endParaRPr lang="en-US" sz="1100" b="0" i="0" u="none" strike="noStrike">
                        <a:solidFill>
                          <a:srgbClr val="000000"/>
                        </a:solidFill>
                        <a:effectLst/>
                        <a:latin typeface="Calibri"/>
                      </a:endParaRPr>
                    </a:p>
                  </a:txBody>
                  <a:tcPr marL="5593" marR="5593" marT="5593" marB="0" anchor="ctr"/>
                </a:tc>
                <a:extLst>
                  <a:ext uri="{0D108BD9-81ED-4DB2-BD59-A6C34878D82A}">
                    <a16:rowId xmlns:a16="http://schemas.microsoft.com/office/drawing/2014/main" xmlns="" val="10017"/>
                  </a:ext>
                </a:extLst>
              </a:tr>
              <a:tr h="180963">
                <a:tc>
                  <a:txBody>
                    <a:bodyPr/>
                    <a:lstStyle/>
                    <a:p>
                      <a:pPr algn="ctr" fontAlgn="ctr"/>
                      <a:r>
                        <a:rPr lang="en-US" sz="1100" u="none" strike="noStrike">
                          <a:effectLst/>
                        </a:rPr>
                        <a:t>8/15</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J6N- 118</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-10</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34.0</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6.5</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24.2</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2.6</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30.3</a:t>
                      </a:r>
                      <a:endParaRPr lang="en-US" sz="1100" b="0" i="0" u="none" strike="noStrike">
                        <a:solidFill>
                          <a:srgbClr val="000000"/>
                        </a:solidFill>
                        <a:effectLst/>
                        <a:latin typeface="Calibri"/>
                      </a:endParaRPr>
                    </a:p>
                  </a:txBody>
                  <a:tcPr marL="5593" marR="5593" marT="5593" marB="0" anchor="ctr"/>
                </a:tc>
                <a:extLst>
                  <a:ext uri="{0D108BD9-81ED-4DB2-BD59-A6C34878D82A}">
                    <a16:rowId xmlns:a16="http://schemas.microsoft.com/office/drawing/2014/main" xmlns="" val="10018"/>
                  </a:ext>
                </a:extLst>
              </a:tr>
              <a:tr h="180963">
                <a:tc>
                  <a:txBody>
                    <a:bodyPr/>
                    <a:lstStyle/>
                    <a:p>
                      <a:pPr algn="ctr" fontAlgn="ctr"/>
                      <a:r>
                        <a:rPr lang="en-US" sz="1100" u="none" strike="noStrike">
                          <a:effectLst/>
                        </a:rPr>
                        <a:t>8/23</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I14N- 23</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25.3</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4.9</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23.8</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3.0</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57.0</a:t>
                      </a:r>
                      <a:endParaRPr lang="en-US" sz="1100" b="0" i="0" u="none" strike="noStrike">
                        <a:solidFill>
                          <a:srgbClr val="000000"/>
                        </a:solidFill>
                        <a:effectLst/>
                        <a:latin typeface="Calibri"/>
                      </a:endParaRPr>
                    </a:p>
                  </a:txBody>
                  <a:tcPr marL="5593" marR="5593" marT="5593" marB="0" anchor="ctr"/>
                </a:tc>
                <a:extLst>
                  <a:ext uri="{0D108BD9-81ED-4DB2-BD59-A6C34878D82A}">
                    <a16:rowId xmlns:a16="http://schemas.microsoft.com/office/drawing/2014/main" xmlns="" val="10019"/>
                  </a:ext>
                </a:extLst>
              </a:tr>
              <a:tr h="180963">
                <a:tc>
                  <a:txBody>
                    <a:bodyPr/>
                    <a:lstStyle/>
                    <a:p>
                      <a:pPr algn="ctr" fontAlgn="ctr"/>
                      <a:r>
                        <a:rPr lang="en-US" sz="1100" u="none" strike="noStrike">
                          <a:effectLst/>
                        </a:rPr>
                        <a:t>8/23</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I14N- 31</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20.5</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2.1</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26.4</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3.0</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72.5</a:t>
                      </a:r>
                      <a:endParaRPr lang="en-US" sz="1100" b="0" i="0" u="none" strike="noStrike">
                        <a:solidFill>
                          <a:srgbClr val="000000"/>
                        </a:solidFill>
                        <a:effectLst/>
                        <a:latin typeface="Calibri"/>
                      </a:endParaRPr>
                    </a:p>
                  </a:txBody>
                  <a:tcPr marL="5593" marR="5593" marT="5593" marB="0" anchor="ctr"/>
                </a:tc>
                <a:extLst>
                  <a:ext uri="{0D108BD9-81ED-4DB2-BD59-A6C34878D82A}">
                    <a16:rowId xmlns:a16="http://schemas.microsoft.com/office/drawing/2014/main" xmlns="" val="10020"/>
                  </a:ext>
                </a:extLst>
              </a:tr>
              <a:tr h="180963">
                <a:tc>
                  <a:txBody>
                    <a:bodyPr/>
                    <a:lstStyle/>
                    <a:p>
                      <a:pPr algn="ctr" fontAlgn="ctr"/>
                      <a:r>
                        <a:rPr lang="en-US" sz="1100" u="none" strike="noStrike">
                          <a:effectLst/>
                        </a:rPr>
                        <a:t>8/23</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I5S- 27</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33.4</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5.1</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26.7</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2.7</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37.7</a:t>
                      </a:r>
                      <a:endParaRPr lang="en-US" sz="1100" b="0" i="0" u="none" strike="noStrike">
                        <a:solidFill>
                          <a:srgbClr val="000000"/>
                        </a:solidFill>
                        <a:effectLst/>
                        <a:latin typeface="Calibri"/>
                      </a:endParaRPr>
                    </a:p>
                  </a:txBody>
                  <a:tcPr marL="5593" marR="5593" marT="5593" marB="0" anchor="ctr"/>
                </a:tc>
                <a:extLst>
                  <a:ext uri="{0D108BD9-81ED-4DB2-BD59-A6C34878D82A}">
                    <a16:rowId xmlns:a16="http://schemas.microsoft.com/office/drawing/2014/main" xmlns="" val="10021"/>
                  </a:ext>
                </a:extLst>
              </a:tr>
              <a:tr h="180963">
                <a:tc>
                  <a:txBody>
                    <a:bodyPr/>
                    <a:lstStyle/>
                    <a:p>
                      <a:pPr algn="ctr" fontAlgn="ctr"/>
                      <a:r>
                        <a:rPr lang="en-US" sz="1100" u="none" strike="noStrike">
                          <a:effectLst/>
                        </a:rPr>
                        <a:t>8/23</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I14S- 28</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20.7</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5.0</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26.6</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2.4</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52.9</a:t>
                      </a:r>
                      <a:endParaRPr lang="en-US" sz="1100" b="0" i="0" u="none" strike="noStrike">
                        <a:solidFill>
                          <a:srgbClr val="000000"/>
                        </a:solidFill>
                        <a:effectLst/>
                        <a:latin typeface="Calibri"/>
                      </a:endParaRPr>
                    </a:p>
                  </a:txBody>
                  <a:tcPr marL="5593" marR="5593" marT="5593" marB="0" anchor="ctr"/>
                </a:tc>
                <a:extLst>
                  <a:ext uri="{0D108BD9-81ED-4DB2-BD59-A6C34878D82A}">
                    <a16:rowId xmlns:a16="http://schemas.microsoft.com/office/drawing/2014/main" xmlns="" val="10022"/>
                  </a:ext>
                </a:extLst>
              </a:tr>
              <a:tr h="180963">
                <a:tc>
                  <a:txBody>
                    <a:bodyPr/>
                    <a:lstStyle/>
                    <a:p>
                      <a:pPr algn="ctr" fontAlgn="ctr"/>
                      <a:r>
                        <a:rPr lang="en-US" sz="1100" u="none" strike="noStrike">
                          <a:effectLst/>
                        </a:rPr>
                        <a:t>8/24</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I2S- 44</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-1</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25.2</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3.6</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23.8</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2.9</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50.0</a:t>
                      </a:r>
                      <a:endParaRPr lang="en-US" sz="1100" b="0" i="0" u="none" strike="noStrike">
                        <a:solidFill>
                          <a:srgbClr val="000000"/>
                        </a:solidFill>
                        <a:effectLst/>
                        <a:latin typeface="Calibri"/>
                      </a:endParaRPr>
                    </a:p>
                  </a:txBody>
                  <a:tcPr marL="5593" marR="5593" marT="5593" marB="0" anchor="ctr"/>
                </a:tc>
                <a:extLst>
                  <a:ext uri="{0D108BD9-81ED-4DB2-BD59-A6C34878D82A}">
                    <a16:rowId xmlns:a16="http://schemas.microsoft.com/office/drawing/2014/main" xmlns="" val="10023"/>
                  </a:ext>
                </a:extLst>
              </a:tr>
              <a:tr h="180963">
                <a:tc>
                  <a:txBody>
                    <a:bodyPr/>
                    <a:lstStyle/>
                    <a:p>
                      <a:pPr algn="ctr" fontAlgn="ctr"/>
                      <a:r>
                        <a:rPr lang="en-US" sz="1100" u="none" strike="noStrike">
                          <a:effectLst/>
                        </a:rPr>
                        <a:t>8/29</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I12N- 78</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+4</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24.8</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5.9</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29.7</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2.5</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47.5</a:t>
                      </a:r>
                      <a:endParaRPr lang="en-US" sz="1100" b="0" i="0" u="none" strike="noStrike">
                        <a:solidFill>
                          <a:srgbClr val="000000"/>
                        </a:solidFill>
                        <a:effectLst/>
                        <a:latin typeface="Calibri"/>
                      </a:endParaRPr>
                    </a:p>
                  </a:txBody>
                  <a:tcPr marL="5593" marR="5593" marT="5593" marB="0" anchor="ctr"/>
                </a:tc>
                <a:extLst>
                  <a:ext uri="{0D108BD9-81ED-4DB2-BD59-A6C34878D82A}">
                    <a16:rowId xmlns:a16="http://schemas.microsoft.com/office/drawing/2014/main" xmlns="" val="10024"/>
                  </a:ext>
                </a:extLst>
              </a:tr>
              <a:tr h="180963">
                <a:tc>
                  <a:txBody>
                    <a:bodyPr/>
                    <a:lstStyle/>
                    <a:p>
                      <a:pPr algn="ctr" fontAlgn="ctr"/>
                      <a:r>
                        <a:rPr lang="en-US" sz="1100" u="none" strike="noStrike">
                          <a:effectLst/>
                        </a:rPr>
                        <a:t>8/29</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I14S- 52</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+4</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41.9</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4.4</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26.7</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2.3</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24.4</a:t>
                      </a:r>
                      <a:endParaRPr lang="en-US" sz="1100" b="0" i="0" u="none" strike="noStrike">
                        <a:solidFill>
                          <a:srgbClr val="000000"/>
                        </a:solidFill>
                        <a:effectLst/>
                        <a:latin typeface="Calibri"/>
                      </a:endParaRPr>
                    </a:p>
                  </a:txBody>
                  <a:tcPr marL="5593" marR="5593" marT="5593" marB="0" anchor="ctr"/>
                </a:tc>
                <a:extLst>
                  <a:ext uri="{0D108BD9-81ED-4DB2-BD59-A6C34878D82A}">
                    <a16:rowId xmlns:a16="http://schemas.microsoft.com/office/drawing/2014/main" xmlns="" val="10025"/>
                  </a:ext>
                </a:extLst>
              </a:tr>
              <a:tr h="180963">
                <a:tc>
                  <a:txBody>
                    <a:bodyPr/>
                    <a:lstStyle/>
                    <a:p>
                      <a:pPr algn="ctr" fontAlgn="ctr"/>
                      <a:r>
                        <a:rPr lang="en-US" sz="1100" u="none" strike="noStrike">
                          <a:effectLst/>
                        </a:rPr>
                        <a:t>8/29</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I14S-58</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+4</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31.2</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5.5</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24.5</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2.9</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44.8</a:t>
                      </a:r>
                      <a:endParaRPr lang="en-US" sz="1100" b="0" i="0" u="none" strike="noStrike">
                        <a:solidFill>
                          <a:srgbClr val="000000"/>
                        </a:solidFill>
                        <a:effectLst/>
                        <a:latin typeface="Calibri"/>
                      </a:endParaRPr>
                    </a:p>
                  </a:txBody>
                  <a:tcPr marL="5593" marR="5593" marT="5593" marB="0" anchor="ctr"/>
                </a:tc>
                <a:extLst>
                  <a:ext uri="{0D108BD9-81ED-4DB2-BD59-A6C34878D82A}">
                    <a16:rowId xmlns:a16="http://schemas.microsoft.com/office/drawing/2014/main" xmlns="" val="10026"/>
                  </a:ext>
                </a:extLst>
              </a:tr>
              <a:tr h="180963">
                <a:tc>
                  <a:txBody>
                    <a:bodyPr/>
                    <a:lstStyle/>
                    <a:p>
                      <a:pPr algn="ctr" fontAlgn="ctr"/>
                      <a:r>
                        <a:rPr lang="en-US" sz="1100" u="none" strike="noStrike">
                          <a:effectLst/>
                        </a:rPr>
                        <a:t>8/29</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I12N- 46</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+4</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28.5</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7.0</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28.1</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2.6</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41.5</a:t>
                      </a:r>
                      <a:endParaRPr lang="en-US" sz="1100" b="0" i="0" u="none" strike="noStrike">
                        <a:solidFill>
                          <a:srgbClr val="000000"/>
                        </a:solidFill>
                        <a:effectLst/>
                        <a:latin typeface="Calibri"/>
                      </a:endParaRPr>
                    </a:p>
                  </a:txBody>
                  <a:tcPr marL="5593" marR="5593" marT="5593" marB="0" anchor="ctr"/>
                </a:tc>
                <a:extLst>
                  <a:ext uri="{0D108BD9-81ED-4DB2-BD59-A6C34878D82A}">
                    <a16:rowId xmlns:a16="http://schemas.microsoft.com/office/drawing/2014/main" xmlns="" val="10027"/>
                  </a:ext>
                </a:extLst>
              </a:tr>
              <a:tr h="180963">
                <a:tc>
                  <a:txBody>
                    <a:bodyPr/>
                    <a:lstStyle/>
                    <a:p>
                      <a:pPr algn="ctr" fontAlgn="ctr"/>
                      <a:r>
                        <a:rPr lang="en-US" sz="1100" u="none" strike="noStrike">
                          <a:effectLst/>
                        </a:rPr>
                        <a:t>8/29</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J2S- 62</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+4</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25.7</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3.5</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27.0</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2.6</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52.0</a:t>
                      </a:r>
                      <a:endParaRPr lang="en-US" sz="1100" b="0" i="0" u="none" strike="noStrike">
                        <a:solidFill>
                          <a:srgbClr val="000000"/>
                        </a:solidFill>
                        <a:effectLst/>
                        <a:latin typeface="Calibri"/>
                      </a:endParaRPr>
                    </a:p>
                  </a:txBody>
                  <a:tcPr marL="5593" marR="5593" marT="5593" marB="0" anchor="ctr"/>
                </a:tc>
                <a:extLst>
                  <a:ext uri="{0D108BD9-81ED-4DB2-BD59-A6C34878D82A}">
                    <a16:rowId xmlns:a16="http://schemas.microsoft.com/office/drawing/2014/main" xmlns="" val="10028"/>
                  </a:ext>
                </a:extLst>
              </a:tr>
              <a:tr h="180963">
                <a:tc>
                  <a:txBody>
                    <a:bodyPr/>
                    <a:lstStyle/>
                    <a:p>
                      <a:pPr algn="ctr" fontAlgn="ctr"/>
                      <a:r>
                        <a:rPr lang="en-US" sz="1100" u="none" strike="noStrike">
                          <a:effectLst/>
                        </a:rPr>
                        <a:t>8/29</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J5S- 104</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+4</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28.5</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5.8</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27.6</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2.6</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43.7</a:t>
                      </a:r>
                      <a:endParaRPr lang="en-US" sz="1100" b="0" i="0" u="none" strike="noStrike">
                        <a:solidFill>
                          <a:srgbClr val="000000"/>
                        </a:solidFill>
                        <a:effectLst/>
                        <a:latin typeface="Calibri"/>
                      </a:endParaRPr>
                    </a:p>
                  </a:txBody>
                  <a:tcPr marL="5593" marR="5593" marT="5593" marB="0" anchor="ctr"/>
                </a:tc>
                <a:extLst>
                  <a:ext uri="{0D108BD9-81ED-4DB2-BD59-A6C34878D82A}">
                    <a16:rowId xmlns:a16="http://schemas.microsoft.com/office/drawing/2014/main" xmlns="" val="10029"/>
                  </a:ext>
                </a:extLst>
              </a:tr>
              <a:tr h="180963">
                <a:tc>
                  <a:txBody>
                    <a:bodyPr/>
                    <a:lstStyle/>
                    <a:p>
                      <a:pPr algn="ctr" fontAlgn="ctr"/>
                      <a:r>
                        <a:rPr lang="en-US" sz="1100" u="none" strike="noStrike">
                          <a:effectLst/>
                        </a:rPr>
                        <a:t>8/29</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J6S- 54</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+4</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22.6</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6.6</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29.1</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2.4</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50.4</a:t>
                      </a:r>
                      <a:endParaRPr lang="en-US" sz="1100" b="0" i="0" u="none" strike="noStrike">
                        <a:solidFill>
                          <a:srgbClr val="000000"/>
                        </a:solidFill>
                        <a:effectLst/>
                        <a:latin typeface="Calibri"/>
                      </a:endParaRPr>
                    </a:p>
                  </a:txBody>
                  <a:tcPr marL="5593" marR="5593" marT="5593" marB="0" anchor="ctr"/>
                </a:tc>
                <a:extLst>
                  <a:ext uri="{0D108BD9-81ED-4DB2-BD59-A6C34878D82A}">
                    <a16:rowId xmlns:a16="http://schemas.microsoft.com/office/drawing/2014/main" xmlns="" val="10030"/>
                  </a:ext>
                </a:extLst>
              </a:tr>
              <a:tr h="180963">
                <a:tc>
                  <a:txBody>
                    <a:bodyPr/>
                    <a:lstStyle/>
                    <a:p>
                      <a:pPr algn="ctr" fontAlgn="ctr"/>
                      <a:r>
                        <a:rPr lang="en-US" sz="1100" u="none" strike="noStrike">
                          <a:effectLst/>
                        </a:rPr>
                        <a:t>9/7</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I8S- 28</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+13</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38.0</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3.9</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25.7</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2.9</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45.5</a:t>
                      </a:r>
                      <a:endParaRPr lang="en-US" sz="1100" b="0" i="0" u="none" strike="noStrike">
                        <a:solidFill>
                          <a:srgbClr val="000000"/>
                        </a:solidFill>
                        <a:effectLst/>
                        <a:latin typeface="Calibri"/>
                      </a:endParaRPr>
                    </a:p>
                  </a:txBody>
                  <a:tcPr marL="5593" marR="5593" marT="5593" marB="0" anchor="ctr"/>
                </a:tc>
                <a:extLst>
                  <a:ext uri="{0D108BD9-81ED-4DB2-BD59-A6C34878D82A}">
                    <a16:rowId xmlns:a16="http://schemas.microsoft.com/office/drawing/2014/main" xmlns="" val="10031"/>
                  </a:ext>
                </a:extLst>
              </a:tr>
              <a:tr h="180963">
                <a:tc>
                  <a:txBody>
                    <a:bodyPr/>
                    <a:lstStyle/>
                    <a:p>
                      <a:pPr algn="ctr" fontAlgn="ctr"/>
                      <a:r>
                        <a:rPr lang="en-US" sz="1100" u="none" strike="noStrike">
                          <a:effectLst/>
                        </a:rPr>
                        <a:t>9/7</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J1S- 46</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+13</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24.3</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5.5</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29.3</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2.4</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48.6</a:t>
                      </a:r>
                      <a:endParaRPr lang="en-US" sz="1100" b="0" i="0" u="none" strike="noStrike">
                        <a:solidFill>
                          <a:srgbClr val="000000"/>
                        </a:solidFill>
                        <a:effectLst/>
                        <a:latin typeface="Calibri"/>
                      </a:endParaRPr>
                    </a:p>
                  </a:txBody>
                  <a:tcPr marL="5593" marR="5593" marT="5593" marB="0" anchor="ctr"/>
                </a:tc>
                <a:extLst>
                  <a:ext uri="{0D108BD9-81ED-4DB2-BD59-A6C34878D82A}">
                    <a16:rowId xmlns:a16="http://schemas.microsoft.com/office/drawing/2014/main" xmlns="" val="10032"/>
                  </a:ext>
                </a:extLst>
              </a:tr>
              <a:tr h="180963">
                <a:tc>
                  <a:txBody>
                    <a:bodyPr/>
                    <a:lstStyle/>
                    <a:p>
                      <a:pPr algn="ctr" fontAlgn="ctr"/>
                      <a:r>
                        <a:rPr lang="en-US" sz="1100" u="none" strike="noStrike">
                          <a:effectLst/>
                        </a:rPr>
                        <a:t>9/7</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I12S- 58</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+13</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38.3</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5.0</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25.4</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2.8</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36.2</a:t>
                      </a:r>
                      <a:endParaRPr lang="en-US" sz="1100" b="0" i="0" u="none" strike="noStrike">
                        <a:solidFill>
                          <a:srgbClr val="000000"/>
                        </a:solidFill>
                        <a:effectLst/>
                        <a:latin typeface="Calibri"/>
                      </a:endParaRPr>
                    </a:p>
                  </a:txBody>
                  <a:tcPr marL="5593" marR="5593" marT="5593" marB="0" anchor="ctr"/>
                </a:tc>
                <a:extLst>
                  <a:ext uri="{0D108BD9-81ED-4DB2-BD59-A6C34878D82A}">
                    <a16:rowId xmlns:a16="http://schemas.microsoft.com/office/drawing/2014/main" xmlns="" val="10033"/>
                  </a:ext>
                </a:extLst>
              </a:tr>
              <a:tr h="180963">
                <a:tc>
                  <a:txBody>
                    <a:bodyPr/>
                    <a:lstStyle/>
                    <a:p>
                      <a:pPr algn="ctr" fontAlgn="ctr"/>
                      <a:r>
                        <a:rPr lang="en-US" sz="1100" u="none" strike="noStrike">
                          <a:effectLst/>
                        </a:rPr>
                        <a:t>9/7</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J1S- 22</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+13</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28.7</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3.0</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30.6</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a:effectLst/>
                        </a:rPr>
                        <a:t>2.3</a:t>
                      </a:r>
                      <a:endParaRPr lang="en-US" sz="1100" b="0" i="0" u="none" strike="noStrike">
                        <a:solidFill>
                          <a:srgbClr val="000000"/>
                        </a:solidFill>
                        <a:effectLst/>
                        <a:latin typeface="Calibri"/>
                      </a:endParaRPr>
                    </a:p>
                  </a:txBody>
                  <a:tcPr marL="5593" marR="5593" marT="5593" marB="0" anchor="ctr"/>
                </a:tc>
                <a:tc>
                  <a:txBody>
                    <a:bodyPr/>
                    <a:lstStyle/>
                    <a:p>
                      <a:pPr algn="ctr" fontAlgn="ctr"/>
                      <a:r>
                        <a:rPr lang="en-US" sz="1100" u="none" strike="noStrike" dirty="0">
                          <a:effectLst/>
                        </a:rPr>
                        <a:t>35.2</a:t>
                      </a:r>
                      <a:endParaRPr lang="en-US" sz="1100" b="0" i="0" u="none" strike="noStrike" dirty="0">
                        <a:solidFill>
                          <a:srgbClr val="000000"/>
                        </a:solidFill>
                        <a:effectLst/>
                        <a:latin typeface="Calibri"/>
                      </a:endParaRPr>
                    </a:p>
                  </a:txBody>
                  <a:tcPr marL="5593" marR="5593" marT="5593" marB="0" anchor="ctr"/>
                </a:tc>
                <a:extLst>
                  <a:ext uri="{0D108BD9-81ED-4DB2-BD59-A6C34878D82A}">
                    <a16:rowId xmlns:a16="http://schemas.microsoft.com/office/drawing/2014/main" xmlns="" val="10034"/>
                  </a:ext>
                </a:extLst>
              </a:tr>
            </a:tbl>
          </a:graphicData>
        </a:graphic>
      </p:graphicFrame>
      <p:pic>
        <p:nvPicPr>
          <p:cNvPr id="3073" name="Picture 1" descr="F:\work\2017pics\IMG_623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335" t="15814" r="17434" b="14787"/>
          <a:stretch/>
        </p:blipFill>
        <p:spPr bwMode="auto">
          <a:xfrm>
            <a:off x="6248401" y="2638255"/>
            <a:ext cx="2895600" cy="4237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0554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57300" y="304800"/>
            <a:ext cx="6477000" cy="738664"/>
          </a:xfrm>
          <a:prstGeom prst="rect">
            <a:avLst/>
          </a:prstGeom>
        </p:spPr>
        <p:txBody>
          <a:bodyPr vert="horz" wrap="square" lIns="0" tIns="0" rIns="0" bIns="0" rtlCol="0">
            <a:spAutoFit/>
          </a:bodyPr>
          <a:lstStyle/>
          <a:p>
            <a:pPr marL="12700">
              <a:lnSpc>
                <a:spcPct val="100000"/>
              </a:lnSpc>
            </a:pPr>
            <a:r>
              <a:rPr sz="4800" b="1" spc="-120" dirty="0">
                <a:solidFill>
                  <a:srgbClr val="9BBA58"/>
                </a:solidFill>
                <a:latin typeface="Calibri"/>
                <a:cs typeface="Calibri"/>
              </a:rPr>
              <a:t>Top </a:t>
            </a:r>
            <a:r>
              <a:rPr lang="en-US" sz="4800" b="1" spc="-15" dirty="0" smtClean="0">
                <a:solidFill>
                  <a:srgbClr val="9BBA58"/>
                </a:solidFill>
                <a:latin typeface="Calibri"/>
                <a:cs typeface="Calibri"/>
              </a:rPr>
              <a:t>Selection Block</a:t>
            </a:r>
            <a:r>
              <a:rPr lang="en-US" sz="4800" b="1" spc="-5" dirty="0" smtClean="0">
                <a:solidFill>
                  <a:srgbClr val="9BBA58"/>
                </a:solidFill>
                <a:latin typeface="Calibri"/>
                <a:cs typeface="Calibri"/>
              </a:rPr>
              <a:t> Items</a:t>
            </a:r>
            <a:endParaRPr sz="4800" dirty="0">
              <a:latin typeface="Calibri"/>
              <a:cs typeface="Calibri"/>
            </a:endParaRPr>
          </a:p>
        </p:txBody>
      </p:sp>
      <p:graphicFrame>
        <p:nvGraphicFramePr>
          <p:cNvPr id="4" name="Table 3"/>
          <p:cNvGraphicFramePr>
            <a:graphicFrameLocks noGrp="1"/>
          </p:cNvGraphicFramePr>
          <p:nvPr>
            <p:extLst>
              <p:ext uri="{D42A27DB-BD31-4B8C-83A1-F6EECF244321}">
                <p14:modId xmlns:p14="http://schemas.microsoft.com/office/powerpoint/2010/main" val="1689996037"/>
              </p:ext>
            </p:extLst>
          </p:nvPr>
        </p:nvGraphicFramePr>
        <p:xfrm>
          <a:off x="152400" y="1447800"/>
          <a:ext cx="8686799" cy="5029201"/>
        </p:xfrm>
        <a:graphic>
          <a:graphicData uri="http://schemas.openxmlformats.org/drawingml/2006/table">
            <a:tbl>
              <a:tblPr>
                <a:tableStyleId>{5C22544A-7EE6-4342-B048-85BDC9FD1C3A}</a:tableStyleId>
              </a:tblPr>
              <a:tblGrid>
                <a:gridCol w="1248861">
                  <a:extLst>
                    <a:ext uri="{9D8B030D-6E8A-4147-A177-3AD203B41FA5}">
                      <a16:colId xmlns:a16="http://schemas.microsoft.com/office/drawing/2014/main" xmlns="" val="20000"/>
                    </a:ext>
                  </a:extLst>
                </a:gridCol>
                <a:gridCol w="1537671">
                  <a:extLst>
                    <a:ext uri="{9D8B030D-6E8A-4147-A177-3AD203B41FA5}">
                      <a16:colId xmlns:a16="http://schemas.microsoft.com/office/drawing/2014/main" xmlns="" val="20001"/>
                    </a:ext>
                  </a:extLst>
                </a:gridCol>
                <a:gridCol w="1041431">
                  <a:extLst>
                    <a:ext uri="{9D8B030D-6E8A-4147-A177-3AD203B41FA5}">
                      <a16:colId xmlns:a16="http://schemas.microsoft.com/office/drawing/2014/main" xmlns="" val="20002"/>
                    </a:ext>
                  </a:extLst>
                </a:gridCol>
                <a:gridCol w="1027357">
                  <a:extLst>
                    <a:ext uri="{9D8B030D-6E8A-4147-A177-3AD203B41FA5}">
                      <a16:colId xmlns:a16="http://schemas.microsoft.com/office/drawing/2014/main" xmlns="" val="20003"/>
                    </a:ext>
                  </a:extLst>
                </a:gridCol>
                <a:gridCol w="935879">
                  <a:extLst>
                    <a:ext uri="{9D8B030D-6E8A-4147-A177-3AD203B41FA5}">
                      <a16:colId xmlns:a16="http://schemas.microsoft.com/office/drawing/2014/main" xmlns="" val="20004"/>
                    </a:ext>
                  </a:extLst>
                </a:gridCol>
                <a:gridCol w="967545">
                  <a:extLst>
                    <a:ext uri="{9D8B030D-6E8A-4147-A177-3AD203B41FA5}">
                      <a16:colId xmlns:a16="http://schemas.microsoft.com/office/drawing/2014/main" xmlns="" val="20005"/>
                    </a:ext>
                  </a:extLst>
                </a:gridCol>
                <a:gridCol w="985138">
                  <a:extLst>
                    <a:ext uri="{9D8B030D-6E8A-4147-A177-3AD203B41FA5}">
                      <a16:colId xmlns:a16="http://schemas.microsoft.com/office/drawing/2014/main" xmlns="" val="20006"/>
                    </a:ext>
                  </a:extLst>
                </a:gridCol>
                <a:gridCol w="942917">
                  <a:extLst>
                    <a:ext uri="{9D8B030D-6E8A-4147-A177-3AD203B41FA5}">
                      <a16:colId xmlns:a16="http://schemas.microsoft.com/office/drawing/2014/main" xmlns="" val="20007"/>
                    </a:ext>
                  </a:extLst>
                </a:gridCol>
              </a:tblGrid>
              <a:tr h="811531">
                <a:tc>
                  <a:txBody>
                    <a:bodyPr/>
                    <a:lstStyle/>
                    <a:p>
                      <a:pPr algn="ctr" fontAlgn="ctr"/>
                      <a:r>
                        <a:rPr lang="en-US" sz="1800" u="none" strike="noStrike">
                          <a:effectLst/>
                        </a:rPr>
                        <a:t>Harvest date</a:t>
                      </a:r>
                      <a:endParaRPr lang="en-US" sz="1800" b="1" i="0" u="none" strike="noStrike">
                        <a:solidFill>
                          <a:srgbClr val="000000"/>
                        </a:solidFill>
                        <a:effectLst/>
                        <a:latin typeface="Arial"/>
                      </a:endParaRPr>
                    </a:p>
                  </a:txBody>
                  <a:tcPr marL="8997" marR="8997" marT="8997" marB="0" anchor="ctr"/>
                </a:tc>
                <a:tc>
                  <a:txBody>
                    <a:bodyPr/>
                    <a:lstStyle/>
                    <a:p>
                      <a:pPr algn="ctr" fontAlgn="ctr"/>
                      <a:r>
                        <a:rPr lang="en-US" sz="1800" u="none" strike="noStrike">
                          <a:effectLst/>
                        </a:rPr>
                        <a:t>Item Name</a:t>
                      </a:r>
                      <a:endParaRPr lang="en-US" sz="1800" b="1" i="0" u="none" strike="noStrike">
                        <a:solidFill>
                          <a:srgbClr val="000000"/>
                        </a:solidFill>
                        <a:effectLst/>
                        <a:latin typeface="Arial"/>
                      </a:endParaRPr>
                    </a:p>
                  </a:txBody>
                  <a:tcPr marL="8997" marR="8997" marT="8997" marB="0" anchor="ctr"/>
                </a:tc>
                <a:tc>
                  <a:txBody>
                    <a:bodyPr/>
                    <a:lstStyle/>
                    <a:p>
                      <a:pPr algn="ctr" fontAlgn="ctr"/>
                      <a:r>
                        <a:rPr lang="en-US" sz="1800" u="none" strike="noStrike" dirty="0">
                          <a:effectLst/>
                        </a:rPr>
                        <a:t>Days +/- French</a:t>
                      </a:r>
                      <a:endParaRPr lang="en-US" sz="1800" b="1" i="0" u="none" strike="noStrike" dirty="0">
                        <a:solidFill>
                          <a:srgbClr val="000000"/>
                        </a:solidFill>
                        <a:effectLst/>
                        <a:latin typeface="Arial"/>
                      </a:endParaRPr>
                    </a:p>
                  </a:txBody>
                  <a:tcPr marL="8997" marR="8997" marT="8997" marB="0" anchor="ctr"/>
                </a:tc>
                <a:tc>
                  <a:txBody>
                    <a:bodyPr/>
                    <a:lstStyle/>
                    <a:p>
                      <a:pPr algn="ctr" fontAlgn="ctr"/>
                      <a:r>
                        <a:rPr lang="en-US" sz="1800" u="none" strike="noStrike">
                          <a:effectLst/>
                        </a:rPr>
                        <a:t>Weight (g/frt)</a:t>
                      </a:r>
                      <a:endParaRPr lang="en-US" sz="1800" b="1" i="0" u="none" strike="noStrike">
                        <a:solidFill>
                          <a:srgbClr val="000000"/>
                        </a:solidFill>
                        <a:effectLst/>
                        <a:latin typeface="Arial"/>
                      </a:endParaRPr>
                    </a:p>
                  </a:txBody>
                  <a:tcPr marL="8997" marR="8997" marT="8997" marB="0" anchor="ctr"/>
                </a:tc>
                <a:tc>
                  <a:txBody>
                    <a:bodyPr/>
                    <a:lstStyle/>
                    <a:p>
                      <a:pPr algn="ctr" fontAlgn="ctr"/>
                      <a:r>
                        <a:rPr lang="en-US" sz="1800" u="none" strike="noStrike">
                          <a:effectLst/>
                        </a:rPr>
                        <a:t>Pressure</a:t>
                      </a:r>
                      <a:endParaRPr lang="en-US" sz="1800" b="1" i="0" u="none" strike="noStrike">
                        <a:solidFill>
                          <a:srgbClr val="000000"/>
                        </a:solidFill>
                        <a:effectLst/>
                        <a:latin typeface="Arial"/>
                      </a:endParaRPr>
                    </a:p>
                  </a:txBody>
                  <a:tcPr marL="8997" marR="8997" marT="8997" marB="0" anchor="ctr"/>
                </a:tc>
                <a:tc>
                  <a:txBody>
                    <a:bodyPr/>
                    <a:lstStyle/>
                    <a:p>
                      <a:pPr algn="ctr" fontAlgn="ctr"/>
                      <a:r>
                        <a:rPr lang="en-US" sz="1800" u="none" strike="noStrike">
                          <a:effectLst/>
                        </a:rPr>
                        <a:t>Sugar in Brix</a:t>
                      </a:r>
                      <a:endParaRPr lang="en-US" sz="1800" b="1" i="0" u="none" strike="noStrike">
                        <a:solidFill>
                          <a:srgbClr val="000000"/>
                        </a:solidFill>
                        <a:effectLst/>
                        <a:latin typeface="Arial"/>
                      </a:endParaRPr>
                    </a:p>
                  </a:txBody>
                  <a:tcPr marL="8997" marR="8997" marT="8997" marB="0" anchor="ctr"/>
                </a:tc>
                <a:tc>
                  <a:txBody>
                    <a:bodyPr/>
                    <a:lstStyle/>
                    <a:p>
                      <a:pPr algn="ctr" fontAlgn="ctr"/>
                      <a:r>
                        <a:rPr lang="en-US" sz="1800" u="none" strike="noStrike">
                          <a:effectLst/>
                        </a:rPr>
                        <a:t>Dry away ratio</a:t>
                      </a:r>
                      <a:endParaRPr lang="en-US" sz="1800" b="1" i="0" u="none" strike="noStrike">
                        <a:solidFill>
                          <a:srgbClr val="000000"/>
                        </a:solidFill>
                        <a:effectLst/>
                        <a:latin typeface="Arial"/>
                      </a:endParaRPr>
                    </a:p>
                  </a:txBody>
                  <a:tcPr marL="8997" marR="8997" marT="8997" marB="0" anchor="ctr"/>
                </a:tc>
                <a:tc>
                  <a:txBody>
                    <a:bodyPr/>
                    <a:lstStyle/>
                    <a:p>
                      <a:pPr algn="ctr" fontAlgn="ctr"/>
                      <a:r>
                        <a:rPr lang="en-US" sz="1800" u="none" strike="noStrike">
                          <a:effectLst/>
                        </a:rPr>
                        <a:t>Dry count per lb.</a:t>
                      </a:r>
                      <a:endParaRPr lang="en-US" sz="1800" b="1" i="0" u="none" strike="noStrike">
                        <a:solidFill>
                          <a:srgbClr val="000000"/>
                        </a:solidFill>
                        <a:effectLst/>
                        <a:latin typeface="Arial"/>
                      </a:endParaRPr>
                    </a:p>
                  </a:txBody>
                  <a:tcPr marL="8997" marR="8997" marT="8997" marB="0" anchor="ctr"/>
                </a:tc>
                <a:extLst>
                  <a:ext uri="{0D108BD9-81ED-4DB2-BD59-A6C34878D82A}">
                    <a16:rowId xmlns:a16="http://schemas.microsoft.com/office/drawing/2014/main" xmlns="" val="10000"/>
                  </a:ext>
                </a:extLst>
              </a:tr>
              <a:tr h="468630">
                <a:tc>
                  <a:txBody>
                    <a:bodyPr/>
                    <a:lstStyle/>
                    <a:p>
                      <a:pPr algn="ctr" fontAlgn="ctr"/>
                      <a:r>
                        <a:rPr lang="en-US" sz="1800" u="none" strike="noStrike" dirty="0" smtClean="0">
                          <a:effectLst/>
                        </a:rPr>
                        <a:t>7/11</a:t>
                      </a:r>
                      <a:endParaRPr lang="en-US" sz="1800" b="0" i="0" u="none" strike="noStrike" dirty="0">
                        <a:solidFill>
                          <a:srgbClr val="000000"/>
                        </a:solidFill>
                        <a:effectLst/>
                        <a:latin typeface="Arial"/>
                      </a:endParaRPr>
                    </a:p>
                  </a:txBody>
                  <a:tcPr marL="8997" marR="8997" marT="8997" marB="0" anchor="ctr"/>
                </a:tc>
                <a:tc>
                  <a:txBody>
                    <a:bodyPr/>
                    <a:lstStyle/>
                    <a:p>
                      <a:pPr algn="ctr" fontAlgn="ctr"/>
                      <a:r>
                        <a:rPr lang="en-US" sz="1800" u="none" strike="noStrike">
                          <a:effectLst/>
                        </a:rPr>
                        <a:t>H21N-101</a:t>
                      </a:r>
                      <a:endParaRPr lang="en-US" sz="1800" b="0" i="0" u="none" strike="noStrike">
                        <a:solidFill>
                          <a:srgbClr val="000000"/>
                        </a:solidFill>
                        <a:effectLst/>
                        <a:latin typeface="Arial"/>
                      </a:endParaRPr>
                    </a:p>
                  </a:txBody>
                  <a:tcPr marL="8997" marR="8997" marT="8997" marB="0" anchor="ctr"/>
                </a:tc>
                <a:tc>
                  <a:txBody>
                    <a:bodyPr/>
                    <a:lstStyle/>
                    <a:p>
                      <a:pPr algn="ctr" fontAlgn="ctr"/>
                      <a:r>
                        <a:rPr lang="en-US" sz="1800" u="none" strike="noStrike">
                          <a:effectLst/>
                        </a:rPr>
                        <a:t>-36</a:t>
                      </a:r>
                      <a:endParaRPr lang="en-US" sz="1800" b="0" i="0" u="none" strike="noStrike">
                        <a:solidFill>
                          <a:srgbClr val="000000"/>
                        </a:solidFill>
                        <a:effectLst/>
                        <a:latin typeface="Arial"/>
                      </a:endParaRPr>
                    </a:p>
                  </a:txBody>
                  <a:tcPr marL="8997" marR="8997" marT="8997" marB="0" anchor="ctr"/>
                </a:tc>
                <a:tc>
                  <a:txBody>
                    <a:bodyPr/>
                    <a:lstStyle/>
                    <a:p>
                      <a:pPr algn="ctr" fontAlgn="ctr"/>
                      <a:r>
                        <a:rPr lang="en-US" sz="1800" u="none" strike="noStrike">
                          <a:effectLst/>
                        </a:rPr>
                        <a:t>25.5</a:t>
                      </a:r>
                      <a:endParaRPr lang="en-US" sz="1800" b="0" i="0" u="none" strike="noStrike">
                        <a:solidFill>
                          <a:srgbClr val="000000"/>
                        </a:solidFill>
                        <a:effectLst/>
                        <a:latin typeface="Arial"/>
                      </a:endParaRPr>
                    </a:p>
                  </a:txBody>
                  <a:tcPr marL="8997" marR="8997" marT="8997" marB="0" anchor="ctr"/>
                </a:tc>
                <a:tc>
                  <a:txBody>
                    <a:bodyPr/>
                    <a:lstStyle/>
                    <a:p>
                      <a:pPr algn="ctr" fontAlgn="ctr"/>
                      <a:r>
                        <a:rPr lang="en-US" sz="1800" u="none" strike="noStrike">
                          <a:effectLst/>
                        </a:rPr>
                        <a:t>0.9</a:t>
                      </a:r>
                      <a:endParaRPr lang="en-US" sz="1800" b="0" i="0" u="none" strike="noStrike">
                        <a:solidFill>
                          <a:srgbClr val="000000"/>
                        </a:solidFill>
                        <a:effectLst/>
                        <a:latin typeface="Arial"/>
                      </a:endParaRPr>
                    </a:p>
                  </a:txBody>
                  <a:tcPr marL="8997" marR="8997" marT="8997" marB="0" anchor="ctr"/>
                </a:tc>
                <a:tc>
                  <a:txBody>
                    <a:bodyPr/>
                    <a:lstStyle/>
                    <a:p>
                      <a:pPr algn="ctr" fontAlgn="ctr"/>
                      <a:r>
                        <a:rPr lang="en-US" sz="1800" u="none" strike="noStrike">
                          <a:effectLst/>
                        </a:rPr>
                        <a:t>32.1</a:t>
                      </a:r>
                      <a:endParaRPr lang="en-US" sz="1800" b="0" i="0" u="none" strike="noStrike">
                        <a:solidFill>
                          <a:srgbClr val="000000"/>
                        </a:solidFill>
                        <a:effectLst/>
                        <a:latin typeface="Arial"/>
                      </a:endParaRPr>
                    </a:p>
                  </a:txBody>
                  <a:tcPr marL="8997" marR="8997" marT="8997" marB="0" anchor="ctr"/>
                </a:tc>
                <a:tc>
                  <a:txBody>
                    <a:bodyPr/>
                    <a:lstStyle/>
                    <a:p>
                      <a:pPr algn="ctr" fontAlgn="ctr"/>
                      <a:r>
                        <a:rPr lang="en-US" sz="1800" u="none" strike="noStrike">
                          <a:effectLst/>
                        </a:rPr>
                        <a:t>2.4</a:t>
                      </a:r>
                      <a:endParaRPr lang="en-US" sz="1800" b="0" i="0" u="none" strike="noStrike">
                        <a:solidFill>
                          <a:srgbClr val="000000"/>
                        </a:solidFill>
                        <a:effectLst/>
                        <a:latin typeface="Arial"/>
                      </a:endParaRPr>
                    </a:p>
                  </a:txBody>
                  <a:tcPr marL="8997" marR="8997" marT="8997" marB="0" anchor="ctr"/>
                </a:tc>
                <a:tc>
                  <a:txBody>
                    <a:bodyPr/>
                    <a:lstStyle/>
                    <a:p>
                      <a:pPr algn="ctr" fontAlgn="ctr"/>
                      <a:r>
                        <a:rPr lang="en-US" sz="1800" u="none" strike="noStrike">
                          <a:effectLst/>
                        </a:rPr>
                        <a:t>55.5</a:t>
                      </a:r>
                      <a:endParaRPr lang="en-US" sz="1800" b="0" i="0" u="none" strike="noStrike">
                        <a:solidFill>
                          <a:srgbClr val="000000"/>
                        </a:solidFill>
                        <a:effectLst/>
                        <a:latin typeface="Arial"/>
                      </a:endParaRPr>
                    </a:p>
                  </a:txBody>
                  <a:tcPr marL="8997" marR="8997" marT="8997" marB="0" anchor="ctr"/>
                </a:tc>
                <a:extLst>
                  <a:ext uri="{0D108BD9-81ED-4DB2-BD59-A6C34878D82A}">
                    <a16:rowId xmlns:a16="http://schemas.microsoft.com/office/drawing/2014/main" xmlns="" val="10001"/>
                  </a:ext>
                </a:extLst>
              </a:tr>
              <a:tr h="468630">
                <a:tc>
                  <a:txBody>
                    <a:bodyPr/>
                    <a:lstStyle/>
                    <a:p>
                      <a:pPr algn="ctr" fontAlgn="ctr"/>
                      <a:r>
                        <a:rPr lang="en-US" sz="1800" u="none" strike="noStrike" dirty="0" smtClean="0">
                          <a:effectLst/>
                        </a:rPr>
                        <a:t>8/21</a:t>
                      </a:r>
                      <a:endParaRPr lang="en-US" sz="1800" b="0" i="0" u="none" strike="noStrike" dirty="0">
                        <a:solidFill>
                          <a:srgbClr val="000000"/>
                        </a:solidFill>
                        <a:effectLst/>
                        <a:latin typeface="Arial"/>
                      </a:endParaRPr>
                    </a:p>
                  </a:txBody>
                  <a:tcPr marL="8997" marR="8997" marT="8997" marB="0" anchor="ctr"/>
                </a:tc>
                <a:tc>
                  <a:txBody>
                    <a:bodyPr/>
                    <a:lstStyle/>
                    <a:p>
                      <a:pPr algn="ctr" fontAlgn="ctr"/>
                      <a:r>
                        <a:rPr lang="en-US" sz="1800" u="none" strike="noStrike">
                          <a:effectLst/>
                        </a:rPr>
                        <a:t>H18N- 42</a:t>
                      </a:r>
                      <a:endParaRPr lang="en-US" sz="1800" b="0" i="0" u="none" strike="noStrike">
                        <a:solidFill>
                          <a:srgbClr val="000000"/>
                        </a:solidFill>
                        <a:effectLst/>
                        <a:latin typeface="Arial"/>
                      </a:endParaRPr>
                    </a:p>
                  </a:txBody>
                  <a:tcPr marL="8997" marR="8997" marT="8997" marB="0" anchor="ctr"/>
                </a:tc>
                <a:tc>
                  <a:txBody>
                    <a:bodyPr/>
                    <a:lstStyle/>
                    <a:p>
                      <a:pPr algn="ctr" fontAlgn="ctr"/>
                      <a:r>
                        <a:rPr lang="en-US" sz="1800" u="none" strike="noStrike">
                          <a:effectLst/>
                        </a:rPr>
                        <a:t>+1</a:t>
                      </a:r>
                      <a:endParaRPr lang="en-US" sz="1800" b="0" i="0" u="none" strike="noStrike">
                        <a:solidFill>
                          <a:srgbClr val="000000"/>
                        </a:solidFill>
                        <a:effectLst/>
                        <a:latin typeface="Arial"/>
                      </a:endParaRPr>
                    </a:p>
                  </a:txBody>
                  <a:tcPr marL="8997" marR="8997" marT="8997" marB="0" anchor="ctr"/>
                </a:tc>
                <a:tc>
                  <a:txBody>
                    <a:bodyPr/>
                    <a:lstStyle/>
                    <a:p>
                      <a:pPr algn="ctr" fontAlgn="ctr"/>
                      <a:r>
                        <a:rPr lang="en-US" sz="1800" u="none" strike="noStrike">
                          <a:effectLst/>
                        </a:rPr>
                        <a:t>22.3</a:t>
                      </a:r>
                      <a:endParaRPr lang="en-US" sz="1800" b="0" i="0" u="none" strike="noStrike">
                        <a:solidFill>
                          <a:srgbClr val="000000"/>
                        </a:solidFill>
                        <a:effectLst/>
                        <a:latin typeface="Arial"/>
                      </a:endParaRPr>
                    </a:p>
                  </a:txBody>
                  <a:tcPr marL="8997" marR="8997" marT="8997" marB="0" anchor="ctr"/>
                </a:tc>
                <a:tc>
                  <a:txBody>
                    <a:bodyPr/>
                    <a:lstStyle/>
                    <a:p>
                      <a:pPr algn="ctr" fontAlgn="ctr"/>
                      <a:r>
                        <a:rPr lang="en-US" sz="1800" u="none" strike="noStrike">
                          <a:effectLst/>
                        </a:rPr>
                        <a:t>2.8</a:t>
                      </a:r>
                      <a:endParaRPr lang="en-US" sz="1800" b="0" i="0" u="none" strike="noStrike">
                        <a:solidFill>
                          <a:srgbClr val="000000"/>
                        </a:solidFill>
                        <a:effectLst/>
                        <a:latin typeface="Arial"/>
                      </a:endParaRPr>
                    </a:p>
                  </a:txBody>
                  <a:tcPr marL="8997" marR="8997" marT="8997" marB="0" anchor="ctr"/>
                </a:tc>
                <a:tc>
                  <a:txBody>
                    <a:bodyPr/>
                    <a:lstStyle/>
                    <a:p>
                      <a:pPr algn="ctr" fontAlgn="ctr"/>
                      <a:r>
                        <a:rPr lang="en-US" sz="1800" u="none" strike="noStrike">
                          <a:effectLst/>
                        </a:rPr>
                        <a:t>29.9</a:t>
                      </a:r>
                      <a:endParaRPr lang="en-US" sz="1800" b="0" i="0" u="none" strike="noStrike">
                        <a:solidFill>
                          <a:srgbClr val="000000"/>
                        </a:solidFill>
                        <a:effectLst/>
                        <a:latin typeface="Arial"/>
                      </a:endParaRPr>
                    </a:p>
                  </a:txBody>
                  <a:tcPr marL="8997" marR="8997" marT="8997" marB="0" anchor="ctr"/>
                </a:tc>
                <a:tc>
                  <a:txBody>
                    <a:bodyPr/>
                    <a:lstStyle/>
                    <a:p>
                      <a:pPr algn="ctr" fontAlgn="ctr"/>
                      <a:r>
                        <a:rPr lang="en-US" sz="1800" u="none" strike="noStrike">
                          <a:effectLst/>
                        </a:rPr>
                        <a:t>2.5</a:t>
                      </a:r>
                      <a:endParaRPr lang="en-US" sz="1800" b="0" i="0" u="none" strike="noStrike">
                        <a:solidFill>
                          <a:srgbClr val="000000"/>
                        </a:solidFill>
                        <a:effectLst/>
                        <a:latin typeface="Arial"/>
                      </a:endParaRPr>
                    </a:p>
                  </a:txBody>
                  <a:tcPr marL="8997" marR="8997" marT="8997" marB="0" anchor="ctr"/>
                </a:tc>
                <a:tc>
                  <a:txBody>
                    <a:bodyPr/>
                    <a:lstStyle/>
                    <a:p>
                      <a:pPr algn="ctr" fontAlgn="ctr"/>
                      <a:r>
                        <a:rPr lang="en-US" sz="1800" u="none" strike="noStrike">
                          <a:effectLst/>
                        </a:rPr>
                        <a:t>55.1</a:t>
                      </a:r>
                      <a:endParaRPr lang="en-US" sz="1800" b="0" i="0" u="none" strike="noStrike">
                        <a:solidFill>
                          <a:srgbClr val="000000"/>
                        </a:solidFill>
                        <a:effectLst/>
                        <a:latin typeface="Arial"/>
                      </a:endParaRPr>
                    </a:p>
                  </a:txBody>
                  <a:tcPr marL="8997" marR="8997" marT="8997" marB="0" anchor="ctr"/>
                </a:tc>
                <a:extLst>
                  <a:ext uri="{0D108BD9-81ED-4DB2-BD59-A6C34878D82A}">
                    <a16:rowId xmlns:a16="http://schemas.microsoft.com/office/drawing/2014/main" xmlns="" val="10002"/>
                  </a:ext>
                </a:extLst>
              </a:tr>
              <a:tr h="468630">
                <a:tc>
                  <a:txBody>
                    <a:bodyPr/>
                    <a:lstStyle/>
                    <a:p>
                      <a:pPr algn="ctr" fontAlgn="ctr"/>
                      <a:r>
                        <a:rPr lang="en-US" sz="1800" u="none" strike="noStrike" dirty="0" smtClean="0">
                          <a:effectLst/>
                        </a:rPr>
                        <a:t>8/21</a:t>
                      </a:r>
                      <a:endParaRPr lang="en-US" sz="1800" b="0" i="0" u="none" strike="noStrike" dirty="0">
                        <a:solidFill>
                          <a:srgbClr val="000000"/>
                        </a:solidFill>
                        <a:effectLst/>
                        <a:latin typeface="Arial"/>
                      </a:endParaRPr>
                    </a:p>
                  </a:txBody>
                  <a:tcPr marL="8997" marR="8997" marT="8997" marB="0" anchor="ctr"/>
                </a:tc>
                <a:tc>
                  <a:txBody>
                    <a:bodyPr/>
                    <a:lstStyle/>
                    <a:p>
                      <a:pPr algn="ctr" fontAlgn="ctr"/>
                      <a:r>
                        <a:rPr lang="en-US" sz="1800" u="none" strike="noStrike">
                          <a:effectLst/>
                        </a:rPr>
                        <a:t>H9S-27</a:t>
                      </a:r>
                      <a:endParaRPr lang="en-US" sz="1800" b="0" i="0" u="none" strike="noStrike">
                        <a:solidFill>
                          <a:srgbClr val="000000"/>
                        </a:solidFill>
                        <a:effectLst/>
                        <a:latin typeface="Arial"/>
                      </a:endParaRPr>
                    </a:p>
                  </a:txBody>
                  <a:tcPr marL="8997" marR="8997" marT="8997" marB="0" anchor="ctr"/>
                </a:tc>
                <a:tc>
                  <a:txBody>
                    <a:bodyPr/>
                    <a:lstStyle/>
                    <a:p>
                      <a:pPr algn="ctr" fontAlgn="ctr"/>
                      <a:r>
                        <a:rPr lang="en-US" sz="1800" u="none" strike="noStrike">
                          <a:effectLst/>
                        </a:rPr>
                        <a:t>+1</a:t>
                      </a:r>
                      <a:endParaRPr lang="en-US" sz="1800" b="0" i="0" u="none" strike="noStrike">
                        <a:solidFill>
                          <a:srgbClr val="000000"/>
                        </a:solidFill>
                        <a:effectLst/>
                        <a:latin typeface="Arial"/>
                      </a:endParaRPr>
                    </a:p>
                  </a:txBody>
                  <a:tcPr marL="8997" marR="8997" marT="8997" marB="0" anchor="ctr"/>
                </a:tc>
                <a:tc>
                  <a:txBody>
                    <a:bodyPr/>
                    <a:lstStyle/>
                    <a:p>
                      <a:pPr algn="ctr" fontAlgn="ctr"/>
                      <a:r>
                        <a:rPr lang="en-US" sz="1800" u="none" strike="noStrike">
                          <a:effectLst/>
                        </a:rPr>
                        <a:t>20.6</a:t>
                      </a:r>
                      <a:endParaRPr lang="en-US" sz="1800" b="0" i="0" u="none" strike="noStrike">
                        <a:solidFill>
                          <a:srgbClr val="000000"/>
                        </a:solidFill>
                        <a:effectLst/>
                        <a:latin typeface="Arial"/>
                      </a:endParaRPr>
                    </a:p>
                  </a:txBody>
                  <a:tcPr marL="8997" marR="8997" marT="8997" marB="0" anchor="ctr"/>
                </a:tc>
                <a:tc>
                  <a:txBody>
                    <a:bodyPr/>
                    <a:lstStyle/>
                    <a:p>
                      <a:pPr algn="ctr" fontAlgn="ctr"/>
                      <a:r>
                        <a:rPr lang="en-US" sz="1800" u="none" strike="noStrike">
                          <a:effectLst/>
                        </a:rPr>
                        <a:t>5.1</a:t>
                      </a:r>
                      <a:endParaRPr lang="en-US" sz="1800" b="0" i="0" u="none" strike="noStrike">
                        <a:solidFill>
                          <a:srgbClr val="000000"/>
                        </a:solidFill>
                        <a:effectLst/>
                        <a:latin typeface="Arial"/>
                      </a:endParaRPr>
                    </a:p>
                  </a:txBody>
                  <a:tcPr marL="8997" marR="8997" marT="8997" marB="0" anchor="ctr"/>
                </a:tc>
                <a:tc>
                  <a:txBody>
                    <a:bodyPr/>
                    <a:lstStyle/>
                    <a:p>
                      <a:pPr algn="ctr" fontAlgn="ctr"/>
                      <a:r>
                        <a:rPr lang="en-US" sz="1800" u="none" strike="noStrike">
                          <a:effectLst/>
                        </a:rPr>
                        <a:t>28.8</a:t>
                      </a:r>
                      <a:endParaRPr lang="en-US" sz="1800" b="0" i="0" u="none" strike="noStrike">
                        <a:solidFill>
                          <a:srgbClr val="000000"/>
                        </a:solidFill>
                        <a:effectLst/>
                        <a:latin typeface="Arial"/>
                      </a:endParaRPr>
                    </a:p>
                  </a:txBody>
                  <a:tcPr marL="8997" marR="8997" marT="8997" marB="0" anchor="ctr"/>
                </a:tc>
                <a:tc>
                  <a:txBody>
                    <a:bodyPr/>
                    <a:lstStyle/>
                    <a:p>
                      <a:pPr algn="ctr" fontAlgn="ctr"/>
                      <a:r>
                        <a:rPr lang="en-US" sz="1800" u="none" strike="noStrike">
                          <a:effectLst/>
                        </a:rPr>
                        <a:t>2.4</a:t>
                      </a:r>
                      <a:endParaRPr lang="en-US" sz="1800" b="0" i="0" u="none" strike="noStrike">
                        <a:solidFill>
                          <a:srgbClr val="000000"/>
                        </a:solidFill>
                        <a:effectLst/>
                        <a:latin typeface="Arial"/>
                      </a:endParaRPr>
                    </a:p>
                  </a:txBody>
                  <a:tcPr marL="8997" marR="8997" marT="8997" marB="0" anchor="ctr"/>
                </a:tc>
                <a:tc>
                  <a:txBody>
                    <a:bodyPr/>
                    <a:lstStyle/>
                    <a:p>
                      <a:pPr algn="ctr" fontAlgn="ctr"/>
                      <a:r>
                        <a:rPr lang="en-US" sz="1800" u="none" strike="noStrike">
                          <a:effectLst/>
                        </a:rPr>
                        <a:t>52.5</a:t>
                      </a:r>
                      <a:endParaRPr lang="en-US" sz="1800" b="0" i="0" u="none" strike="noStrike">
                        <a:solidFill>
                          <a:srgbClr val="000000"/>
                        </a:solidFill>
                        <a:effectLst/>
                        <a:latin typeface="Arial"/>
                      </a:endParaRPr>
                    </a:p>
                  </a:txBody>
                  <a:tcPr marL="8997" marR="8997" marT="8997" marB="0" anchor="ctr"/>
                </a:tc>
                <a:extLst>
                  <a:ext uri="{0D108BD9-81ED-4DB2-BD59-A6C34878D82A}">
                    <a16:rowId xmlns:a16="http://schemas.microsoft.com/office/drawing/2014/main" xmlns="" val="10003"/>
                  </a:ext>
                </a:extLst>
              </a:tr>
              <a:tr h="468630">
                <a:tc>
                  <a:txBody>
                    <a:bodyPr/>
                    <a:lstStyle/>
                    <a:p>
                      <a:pPr algn="ctr" fontAlgn="ctr"/>
                      <a:r>
                        <a:rPr lang="en-US" sz="1800" u="none" strike="noStrike" dirty="0" smtClean="0">
                          <a:effectLst/>
                        </a:rPr>
                        <a:t>8/21</a:t>
                      </a:r>
                      <a:endParaRPr lang="en-US" sz="1800" b="0" i="0" u="none" strike="noStrike" dirty="0">
                        <a:solidFill>
                          <a:srgbClr val="000000"/>
                        </a:solidFill>
                        <a:effectLst/>
                        <a:latin typeface="Arial"/>
                      </a:endParaRPr>
                    </a:p>
                  </a:txBody>
                  <a:tcPr marL="8997" marR="8997" marT="8997" marB="0" anchor="ctr"/>
                </a:tc>
                <a:tc>
                  <a:txBody>
                    <a:bodyPr/>
                    <a:lstStyle/>
                    <a:p>
                      <a:pPr algn="ctr" fontAlgn="ctr"/>
                      <a:r>
                        <a:rPr lang="en-US" sz="1800" u="none" strike="noStrike">
                          <a:effectLst/>
                        </a:rPr>
                        <a:t>H16N- 83</a:t>
                      </a:r>
                      <a:endParaRPr lang="en-US" sz="1800" b="0" i="0" u="none" strike="noStrike">
                        <a:solidFill>
                          <a:srgbClr val="000000"/>
                        </a:solidFill>
                        <a:effectLst/>
                        <a:latin typeface="Arial"/>
                      </a:endParaRPr>
                    </a:p>
                  </a:txBody>
                  <a:tcPr marL="8997" marR="8997" marT="8997" marB="0" anchor="ctr"/>
                </a:tc>
                <a:tc>
                  <a:txBody>
                    <a:bodyPr/>
                    <a:lstStyle/>
                    <a:p>
                      <a:pPr algn="ctr" fontAlgn="ctr"/>
                      <a:r>
                        <a:rPr lang="en-US" sz="1800" u="none" strike="noStrike">
                          <a:effectLst/>
                        </a:rPr>
                        <a:t>+1</a:t>
                      </a:r>
                      <a:endParaRPr lang="en-US" sz="1800" b="0" i="0" u="none" strike="noStrike">
                        <a:solidFill>
                          <a:srgbClr val="000000"/>
                        </a:solidFill>
                        <a:effectLst/>
                        <a:latin typeface="Arial"/>
                      </a:endParaRPr>
                    </a:p>
                  </a:txBody>
                  <a:tcPr marL="8997" marR="8997" marT="8997" marB="0" anchor="ctr"/>
                </a:tc>
                <a:tc>
                  <a:txBody>
                    <a:bodyPr/>
                    <a:lstStyle/>
                    <a:p>
                      <a:pPr algn="ctr" fontAlgn="ctr"/>
                      <a:r>
                        <a:rPr lang="en-US" sz="1800" u="none" strike="noStrike">
                          <a:effectLst/>
                        </a:rPr>
                        <a:t>37.7</a:t>
                      </a:r>
                      <a:endParaRPr lang="en-US" sz="1800" b="0" i="0" u="none" strike="noStrike">
                        <a:solidFill>
                          <a:srgbClr val="000000"/>
                        </a:solidFill>
                        <a:effectLst/>
                        <a:latin typeface="Arial"/>
                      </a:endParaRPr>
                    </a:p>
                  </a:txBody>
                  <a:tcPr marL="8997" marR="8997" marT="8997" marB="0" anchor="ctr"/>
                </a:tc>
                <a:tc>
                  <a:txBody>
                    <a:bodyPr/>
                    <a:lstStyle/>
                    <a:p>
                      <a:pPr algn="ctr" fontAlgn="ctr"/>
                      <a:r>
                        <a:rPr lang="en-US" sz="1800" u="none" strike="noStrike">
                          <a:effectLst/>
                        </a:rPr>
                        <a:t>3.7</a:t>
                      </a:r>
                      <a:endParaRPr lang="en-US" sz="1800" b="0" i="0" u="none" strike="noStrike">
                        <a:solidFill>
                          <a:srgbClr val="000000"/>
                        </a:solidFill>
                        <a:effectLst/>
                        <a:latin typeface="Arial"/>
                      </a:endParaRPr>
                    </a:p>
                  </a:txBody>
                  <a:tcPr marL="8997" marR="8997" marT="8997" marB="0" anchor="ctr"/>
                </a:tc>
                <a:tc>
                  <a:txBody>
                    <a:bodyPr/>
                    <a:lstStyle/>
                    <a:p>
                      <a:pPr algn="ctr" fontAlgn="ctr"/>
                      <a:r>
                        <a:rPr lang="en-US" sz="1800" u="none" strike="noStrike">
                          <a:effectLst/>
                        </a:rPr>
                        <a:t>24.9</a:t>
                      </a:r>
                      <a:endParaRPr lang="en-US" sz="1800" b="0" i="0" u="none" strike="noStrike">
                        <a:solidFill>
                          <a:srgbClr val="000000"/>
                        </a:solidFill>
                        <a:effectLst/>
                        <a:latin typeface="Arial"/>
                      </a:endParaRPr>
                    </a:p>
                  </a:txBody>
                  <a:tcPr marL="8997" marR="8997" marT="8997" marB="0" anchor="ctr"/>
                </a:tc>
                <a:tc>
                  <a:txBody>
                    <a:bodyPr/>
                    <a:lstStyle/>
                    <a:p>
                      <a:pPr algn="ctr" fontAlgn="ctr"/>
                      <a:r>
                        <a:rPr lang="en-US" sz="1800" u="none" strike="noStrike">
                          <a:effectLst/>
                        </a:rPr>
                        <a:t>2.6</a:t>
                      </a:r>
                      <a:endParaRPr lang="en-US" sz="1800" b="0" i="0" u="none" strike="noStrike">
                        <a:solidFill>
                          <a:srgbClr val="000000"/>
                        </a:solidFill>
                        <a:effectLst/>
                        <a:latin typeface="Arial"/>
                      </a:endParaRPr>
                    </a:p>
                  </a:txBody>
                  <a:tcPr marL="8997" marR="8997" marT="8997" marB="0" anchor="ctr"/>
                </a:tc>
                <a:tc>
                  <a:txBody>
                    <a:bodyPr/>
                    <a:lstStyle/>
                    <a:p>
                      <a:pPr algn="ctr" fontAlgn="ctr"/>
                      <a:r>
                        <a:rPr lang="en-US" sz="1800" u="none" strike="noStrike">
                          <a:effectLst/>
                        </a:rPr>
                        <a:t>31.2</a:t>
                      </a:r>
                      <a:endParaRPr lang="en-US" sz="1800" b="0" i="0" u="none" strike="noStrike">
                        <a:solidFill>
                          <a:srgbClr val="000000"/>
                        </a:solidFill>
                        <a:effectLst/>
                        <a:latin typeface="Arial"/>
                      </a:endParaRPr>
                    </a:p>
                  </a:txBody>
                  <a:tcPr marL="8997" marR="8997" marT="8997" marB="0" anchor="ctr"/>
                </a:tc>
                <a:extLst>
                  <a:ext uri="{0D108BD9-81ED-4DB2-BD59-A6C34878D82A}">
                    <a16:rowId xmlns:a16="http://schemas.microsoft.com/office/drawing/2014/main" xmlns="" val="10004"/>
                  </a:ext>
                </a:extLst>
              </a:tr>
              <a:tr h="468630">
                <a:tc>
                  <a:txBody>
                    <a:bodyPr/>
                    <a:lstStyle/>
                    <a:p>
                      <a:pPr algn="ctr" fontAlgn="ctr"/>
                      <a:r>
                        <a:rPr lang="en-US" sz="1800" u="none" strike="noStrike" dirty="0" smtClean="0">
                          <a:effectLst/>
                        </a:rPr>
                        <a:t>8/22</a:t>
                      </a:r>
                      <a:endParaRPr lang="en-US" sz="1800" b="0" i="0" u="none" strike="noStrike" dirty="0">
                        <a:solidFill>
                          <a:srgbClr val="000000"/>
                        </a:solidFill>
                        <a:effectLst/>
                        <a:latin typeface="Arial"/>
                      </a:endParaRPr>
                    </a:p>
                  </a:txBody>
                  <a:tcPr marL="8997" marR="8997" marT="8997" marB="0" anchor="ctr"/>
                </a:tc>
                <a:tc>
                  <a:txBody>
                    <a:bodyPr/>
                    <a:lstStyle/>
                    <a:p>
                      <a:pPr algn="ctr" fontAlgn="ctr"/>
                      <a:r>
                        <a:rPr lang="en-US" sz="1800" u="none" strike="noStrike">
                          <a:effectLst/>
                        </a:rPr>
                        <a:t>H3S- 70</a:t>
                      </a:r>
                      <a:endParaRPr lang="en-US" sz="1800" b="0" i="0" u="none" strike="noStrike">
                        <a:solidFill>
                          <a:srgbClr val="000000"/>
                        </a:solidFill>
                        <a:effectLst/>
                        <a:latin typeface="Arial"/>
                      </a:endParaRPr>
                    </a:p>
                  </a:txBody>
                  <a:tcPr marL="8997" marR="8997" marT="8997" marB="0" anchor="ctr"/>
                </a:tc>
                <a:tc>
                  <a:txBody>
                    <a:bodyPr/>
                    <a:lstStyle/>
                    <a:p>
                      <a:pPr algn="ctr" fontAlgn="ctr"/>
                      <a:r>
                        <a:rPr lang="en-US" sz="1800" u="none" strike="noStrike">
                          <a:effectLst/>
                        </a:rPr>
                        <a:t>+2</a:t>
                      </a:r>
                      <a:endParaRPr lang="en-US" sz="1800" b="0" i="0" u="none" strike="noStrike">
                        <a:solidFill>
                          <a:srgbClr val="000000"/>
                        </a:solidFill>
                        <a:effectLst/>
                        <a:latin typeface="Arial"/>
                      </a:endParaRPr>
                    </a:p>
                  </a:txBody>
                  <a:tcPr marL="8997" marR="8997" marT="8997" marB="0" anchor="ctr"/>
                </a:tc>
                <a:tc>
                  <a:txBody>
                    <a:bodyPr/>
                    <a:lstStyle/>
                    <a:p>
                      <a:pPr algn="ctr" fontAlgn="ctr"/>
                      <a:r>
                        <a:rPr lang="en-US" sz="1800" u="none" strike="noStrike">
                          <a:effectLst/>
                        </a:rPr>
                        <a:t>21.4</a:t>
                      </a:r>
                      <a:endParaRPr lang="en-US" sz="1800" b="0" i="0" u="none" strike="noStrike">
                        <a:solidFill>
                          <a:srgbClr val="000000"/>
                        </a:solidFill>
                        <a:effectLst/>
                        <a:latin typeface="Arial"/>
                      </a:endParaRPr>
                    </a:p>
                  </a:txBody>
                  <a:tcPr marL="8997" marR="8997" marT="8997" marB="0" anchor="ctr"/>
                </a:tc>
                <a:tc>
                  <a:txBody>
                    <a:bodyPr/>
                    <a:lstStyle/>
                    <a:p>
                      <a:pPr algn="ctr" fontAlgn="ctr"/>
                      <a:r>
                        <a:rPr lang="en-US" sz="1800" u="none" strike="noStrike">
                          <a:effectLst/>
                        </a:rPr>
                        <a:t>4.1</a:t>
                      </a:r>
                      <a:endParaRPr lang="en-US" sz="1800" b="0" i="0" u="none" strike="noStrike">
                        <a:solidFill>
                          <a:srgbClr val="000000"/>
                        </a:solidFill>
                        <a:effectLst/>
                        <a:latin typeface="Arial"/>
                      </a:endParaRPr>
                    </a:p>
                  </a:txBody>
                  <a:tcPr marL="8997" marR="8997" marT="8997" marB="0" anchor="ctr"/>
                </a:tc>
                <a:tc>
                  <a:txBody>
                    <a:bodyPr/>
                    <a:lstStyle/>
                    <a:p>
                      <a:pPr algn="ctr" fontAlgn="ctr"/>
                      <a:r>
                        <a:rPr lang="en-US" sz="1800" u="none" strike="noStrike">
                          <a:effectLst/>
                        </a:rPr>
                        <a:t>22.5</a:t>
                      </a:r>
                      <a:endParaRPr lang="en-US" sz="1800" b="0" i="0" u="none" strike="noStrike">
                        <a:solidFill>
                          <a:srgbClr val="000000"/>
                        </a:solidFill>
                        <a:effectLst/>
                        <a:latin typeface="Arial"/>
                      </a:endParaRPr>
                    </a:p>
                  </a:txBody>
                  <a:tcPr marL="8997" marR="8997" marT="8997" marB="0" anchor="ctr"/>
                </a:tc>
                <a:tc>
                  <a:txBody>
                    <a:bodyPr/>
                    <a:lstStyle/>
                    <a:p>
                      <a:pPr algn="ctr" fontAlgn="ctr"/>
                      <a:r>
                        <a:rPr lang="en-US" sz="1800" u="none" strike="noStrike">
                          <a:effectLst/>
                        </a:rPr>
                        <a:t>3.0</a:t>
                      </a:r>
                      <a:endParaRPr lang="en-US" sz="1800" b="0" i="0" u="none" strike="noStrike">
                        <a:solidFill>
                          <a:srgbClr val="000000"/>
                        </a:solidFill>
                        <a:effectLst/>
                        <a:latin typeface="Arial"/>
                      </a:endParaRPr>
                    </a:p>
                  </a:txBody>
                  <a:tcPr marL="8997" marR="8997" marT="8997" marB="0" anchor="ctr"/>
                </a:tc>
                <a:tc>
                  <a:txBody>
                    <a:bodyPr/>
                    <a:lstStyle/>
                    <a:p>
                      <a:pPr algn="ctr" fontAlgn="ctr"/>
                      <a:r>
                        <a:rPr lang="en-US" sz="1800" u="none" strike="noStrike">
                          <a:effectLst/>
                        </a:rPr>
                        <a:t>68.9</a:t>
                      </a:r>
                      <a:endParaRPr lang="en-US" sz="1800" b="0" i="0" u="none" strike="noStrike">
                        <a:solidFill>
                          <a:srgbClr val="000000"/>
                        </a:solidFill>
                        <a:effectLst/>
                        <a:latin typeface="Arial"/>
                      </a:endParaRPr>
                    </a:p>
                  </a:txBody>
                  <a:tcPr marL="8997" marR="8997" marT="8997" marB="0" anchor="ctr"/>
                </a:tc>
                <a:extLst>
                  <a:ext uri="{0D108BD9-81ED-4DB2-BD59-A6C34878D82A}">
                    <a16:rowId xmlns:a16="http://schemas.microsoft.com/office/drawing/2014/main" xmlns="" val="10005"/>
                  </a:ext>
                </a:extLst>
              </a:tr>
              <a:tr h="468630">
                <a:tc>
                  <a:txBody>
                    <a:bodyPr/>
                    <a:lstStyle/>
                    <a:p>
                      <a:pPr algn="ctr" fontAlgn="ctr"/>
                      <a:r>
                        <a:rPr lang="en-US" sz="1800" u="none" strike="noStrike" dirty="0" smtClean="0">
                          <a:effectLst/>
                        </a:rPr>
                        <a:t>8/28</a:t>
                      </a:r>
                      <a:endParaRPr lang="en-US" sz="1800" b="0" i="0" u="none" strike="noStrike" dirty="0">
                        <a:solidFill>
                          <a:srgbClr val="000000"/>
                        </a:solidFill>
                        <a:effectLst/>
                        <a:latin typeface="Arial"/>
                      </a:endParaRPr>
                    </a:p>
                  </a:txBody>
                  <a:tcPr marL="8997" marR="8997" marT="8997" marB="0" anchor="ctr"/>
                </a:tc>
                <a:tc>
                  <a:txBody>
                    <a:bodyPr/>
                    <a:lstStyle/>
                    <a:p>
                      <a:pPr algn="ctr" fontAlgn="ctr"/>
                      <a:r>
                        <a:rPr lang="en-US" sz="1800" u="none" strike="noStrike">
                          <a:effectLst/>
                        </a:rPr>
                        <a:t>H18N- 42</a:t>
                      </a:r>
                      <a:endParaRPr lang="en-US" sz="1800" b="0" i="0" u="none" strike="noStrike">
                        <a:solidFill>
                          <a:srgbClr val="000000"/>
                        </a:solidFill>
                        <a:effectLst/>
                        <a:latin typeface="Arial"/>
                      </a:endParaRPr>
                    </a:p>
                  </a:txBody>
                  <a:tcPr marL="8997" marR="8997" marT="8997" marB="0" anchor="ctr"/>
                </a:tc>
                <a:tc>
                  <a:txBody>
                    <a:bodyPr/>
                    <a:lstStyle/>
                    <a:p>
                      <a:pPr algn="ctr" fontAlgn="ctr"/>
                      <a:r>
                        <a:rPr lang="en-US" sz="1800" u="none" strike="noStrike">
                          <a:effectLst/>
                        </a:rPr>
                        <a:t>+8</a:t>
                      </a:r>
                      <a:endParaRPr lang="en-US" sz="1800" b="0" i="0" u="none" strike="noStrike">
                        <a:solidFill>
                          <a:srgbClr val="000000"/>
                        </a:solidFill>
                        <a:effectLst/>
                        <a:latin typeface="Arial"/>
                      </a:endParaRPr>
                    </a:p>
                  </a:txBody>
                  <a:tcPr marL="8997" marR="8997" marT="8997" marB="0" anchor="ctr"/>
                </a:tc>
                <a:tc>
                  <a:txBody>
                    <a:bodyPr/>
                    <a:lstStyle/>
                    <a:p>
                      <a:pPr algn="ctr" fontAlgn="ctr"/>
                      <a:r>
                        <a:rPr lang="en-US" sz="1800" u="none" strike="noStrike">
                          <a:effectLst/>
                        </a:rPr>
                        <a:t>24.3</a:t>
                      </a:r>
                      <a:endParaRPr lang="en-US" sz="1800" b="0" i="0" u="none" strike="noStrike">
                        <a:solidFill>
                          <a:srgbClr val="000000"/>
                        </a:solidFill>
                        <a:effectLst/>
                        <a:latin typeface="Arial"/>
                      </a:endParaRPr>
                    </a:p>
                  </a:txBody>
                  <a:tcPr marL="8997" marR="8997" marT="8997" marB="0" anchor="ctr"/>
                </a:tc>
                <a:tc>
                  <a:txBody>
                    <a:bodyPr/>
                    <a:lstStyle/>
                    <a:p>
                      <a:pPr algn="ctr" fontAlgn="ctr"/>
                      <a:r>
                        <a:rPr lang="en-US" sz="1800" u="none" strike="noStrike">
                          <a:effectLst/>
                        </a:rPr>
                        <a:t>2.3</a:t>
                      </a:r>
                      <a:endParaRPr lang="en-US" sz="1800" b="0" i="0" u="none" strike="noStrike">
                        <a:solidFill>
                          <a:srgbClr val="000000"/>
                        </a:solidFill>
                        <a:effectLst/>
                        <a:latin typeface="Arial"/>
                      </a:endParaRPr>
                    </a:p>
                  </a:txBody>
                  <a:tcPr marL="8997" marR="8997" marT="8997" marB="0" anchor="ctr"/>
                </a:tc>
                <a:tc>
                  <a:txBody>
                    <a:bodyPr/>
                    <a:lstStyle/>
                    <a:p>
                      <a:pPr algn="ctr" fontAlgn="ctr"/>
                      <a:r>
                        <a:rPr lang="en-US" sz="1800" u="none" strike="noStrike">
                          <a:effectLst/>
                        </a:rPr>
                        <a:t>30.5</a:t>
                      </a:r>
                      <a:endParaRPr lang="en-US" sz="1800" b="0" i="0" u="none" strike="noStrike">
                        <a:solidFill>
                          <a:srgbClr val="000000"/>
                        </a:solidFill>
                        <a:effectLst/>
                        <a:latin typeface="Arial"/>
                      </a:endParaRPr>
                    </a:p>
                  </a:txBody>
                  <a:tcPr marL="8997" marR="8997" marT="8997" marB="0" anchor="ctr"/>
                </a:tc>
                <a:tc>
                  <a:txBody>
                    <a:bodyPr/>
                    <a:lstStyle/>
                    <a:p>
                      <a:pPr algn="ctr" fontAlgn="ctr"/>
                      <a:r>
                        <a:rPr lang="en-US" sz="1800" u="none" strike="noStrike">
                          <a:effectLst/>
                        </a:rPr>
                        <a:t>2.3</a:t>
                      </a:r>
                      <a:endParaRPr lang="en-US" sz="1800" b="0" i="0" u="none" strike="noStrike">
                        <a:solidFill>
                          <a:srgbClr val="000000"/>
                        </a:solidFill>
                        <a:effectLst/>
                        <a:latin typeface="Arial"/>
                      </a:endParaRPr>
                    </a:p>
                  </a:txBody>
                  <a:tcPr marL="8997" marR="8997" marT="8997" marB="0" anchor="ctr"/>
                </a:tc>
                <a:tc>
                  <a:txBody>
                    <a:bodyPr/>
                    <a:lstStyle/>
                    <a:p>
                      <a:pPr algn="ctr" fontAlgn="ctr"/>
                      <a:r>
                        <a:rPr lang="en-US" sz="1800" u="none" strike="noStrike">
                          <a:effectLst/>
                        </a:rPr>
                        <a:t>51.8</a:t>
                      </a:r>
                      <a:endParaRPr lang="en-US" sz="1800" b="0" i="0" u="none" strike="noStrike">
                        <a:solidFill>
                          <a:srgbClr val="000000"/>
                        </a:solidFill>
                        <a:effectLst/>
                        <a:latin typeface="Arial"/>
                      </a:endParaRPr>
                    </a:p>
                  </a:txBody>
                  <a:tcPr marL="8997" marR="8997" marT="8997" marB="0" anchor="ctr"/>
                </a:tc>
                <a:extLst>
                  <a:ext uri="{0D108BD9-81ED-4DB2-BD59-A6C34878D82A}">
                    <a16:rowId xmlns:a16="http://schemas.microsoft.com/office/drawing/2014/main" xmlns="" val="10006"/>
                  </a:ext>
                </a:extLst>
              </a:tr>
              <a:tr h="468630">
                <a:tc>
                  <a:txBody>
                    <a:bodyPr/>
                    <a:lstStyle/>
                    <a:p>
                      <a:pPr algn="ctr" fontAlgn="ctr"/>
                      <a:r>
                        <a:rPr lang="en-US" sz="1800" u="none" strike="noStrike" dirty="0" smtClean="0">
                          <a:effectLst/>
                        </a:rPr>
                        <a:t>8/28</a:t>
                      </a:r>
                      <a:endParaRPr lang="en-US" sz="1800" b="0" i="0" u="none" strike="noStrike" dirty="0">
                        <a:solidFill>
                          <a:srgbClr val="000000"/>
                        </a:solidFill>
                        <a:effectLst/>
                        <a:latin typeface="Arial"/>
                      </a:endParaRPr>
                    </a:p>
                  </a:txBody>
                  <a:tcPr marL="8997" marR="8997" marT="8997" marB="0" anchor="ctr"/>
                </a:tc>
                <a:tc>
                  <a:txBody>
                    <a:bodyPr/>
                    <a:lstStyle/>
                    <a:p>
                      <a:pPr algn="ctr" fontAlgn="ctr"/>
                      <a:r>
                        <a:rPr lang="en-US" sz="1800" u="none" strike="noStrike">
                          <a:effectLst/>
                        </a:rPr>
                        <a:t>G21N-20</a:t>
                      </a:r>
                      <a:endParaRPr lang="en-US" sz="1800" b="0" i="0" u="none" strike="noStrike">
                        <a:solidFill>
                          <a:srgbClr val="000000"/>
                        </a:solidFill>
                        <a:effectLst/>
                        <a:latin typeface="Arial"/>
                      </a:endParaRPr>
                    </a:p>
                  </a:txBody>
                  <a:tcPr marL="8997" marR="8997" marT="8997" marB="0" anchor="ctr"/>
                </a:tc>
                <a:tc>
                  <a:txBody>
                    <a:bodyPr/>
                    <a:lstStyle/>
                    <a:p>
                      <a:pPr algn="ctr" fontAlgn="ctr"/>
                      <a:r>
                        <a:rPr lang="en-US" sz="1800" u="none" strike="noStrike">
                          <a:effectLst/>
                        </a:rPr>
                        <a:t>+8</a:t>
                      </a:r>
                      <a:endParaRPr lang="en-US" sz="1800" b="0" i="0" u="none" strike="noStrike">
                        <a:solidFill>
                          <a:srgbClr val="000000"/>
                        </a:solidFill>
                        <a:effectLst/>
                        <a:latin typeface="Arial"/>
                      </a:endParaRPr>
                    </a:p>
                  </a:txBody>
                  <a:tcPr marL="8997" marR="8997" marT="8997" marB="0" anchor="ctr"/>
                </a:tc>
                <a:tc>
                  <a:txBody>
                    <a:bodyPr/>
                    <a:lstStyle/>
                    <a:p>
                      <a:pPr algn="ctr" fontAlgn="ctr"/>
                      <a:r>
                        <a:rPr lang="en-US" sz="1800" u="none" strike="noStrike">
                          <a:effectLst/>
                        </a:rPr>
                        <a:t>27.8</a:t>
                      </a:r>
                      <a:endParaRPr lang="en-US" sz="1800" b="0" i="0" u="none" strike="noStrike">
                        <a:solidFill>
                          <a:srgbClr val="000000"/>
                        </a:solidFill>
                        <a:effectLst/>
                        <a:latin typeface="Arial"/>
                      </a:endParaRPr>
                    </a:p>
                  </a:txBody>
                  <a:tcPr marL="8997" marR="8997" marT="8997" marB="0" anchor="ctr"/>
                </a:tc>
                <a:tc>
                  <a:txBody>
                    <a:bodyPr/>
                    <a:lstStyle/>
                    <a:p>
                      <a:pPr algn="ctr" fontAlgn="ctr"/>
                      <a:r>
                        <a:rPr lang="en-US" sz="1800" u="none" strike="noStrike">
                          <a:effectLst/>
                        </a:rPr>
                        <a:t>4.9</a:t>
                      </a:r>
                      <a:endParaRPr lang="en-US" sz="1800" b="0" i="0" u="none" strike="noStrike">
                        <a:solidFill>
                          <a:srgbClr val="000000"/>
                        </a:solidFill>
                        <a:effectLst/>
                        <a:latin typeface="Arial"/>
                      </a:endParaRPr>
                    </a:p>
                  </a:txBody>
                  <a:tcPr marL="8997" marR="8997" marT="8997" marB="0" anchor="ctr"/>
                </a:tc>
                <a:tc>
                  <a:txBody>
                    <a:bodyPr/>
                    <a:lstStyle/>
                    <a:p>
                      <a:pPr algn="ctr" fontAlgn="ctr"/>
                      <a:r>
                        <a:rPr lang="en-US" sz="1800" u="none" strike="noStrike">
                          <a:effectLst/>
                        </a:rPr>
                        <a:t>24.2</a:t>
                      </a:r>
                      <a:endParaRPr lang="en-US" sz="1800" b="0" i="0" u="none" strike="noStrike">
                        <a:solidFill>
                          <a:srgbClr val="000000"/>
                        </a:solidFill>
                        <a:effectLst/>
                        <a:latin typeface="Arial"/>
                      </a:endParaRPr>
                    </a:p>
                  </a:txBody>
                  <a:tcPr marL="8997" marR="8997" marT="8997" marB="0" anchor="ctr"/>
                </a:tc>
                <a:tc>
                  <a:txBody>
                    <a:bodyPr/>
                    <a:lstStyle/>
                    <a:p>
                      <a:pPr algn="ctr" fontAlgn="ctr"/>
                      <a:r>
                        <a:rPr lang="en-US" sz="1800" u="none" strike="noStrike">
                          <a:effectLst/>
                        </a:rPr>
                        <a:t>2.9</a:t>
                      </a:r>
                      <a:endParaRPr lang="en-US" sz="1800" b="0" i="0" u="none" strike="noStrike">
                        <a:solidFill>
                          <a:srgbClr val="000000"/>
                        </a:solidFill>
                        <a:effectLst/>
                        <a:latin typeface="Arial"/>
                      </a:endParaRPr>
                    </a:p>
                  </a:txBody>
                  <a:tcPr marL="8997" marR="8997" marT="8997" marB="0" anchor="ctr"/>
                </a:tc>
                <a:tc>
                  <a:txBody>
                    <a:bodyPr/>
                    <a:lstStyle/>
                    <a:p>
                      <a:pPr algn="ctr" fontAlgn="ctr"/>
                      <a:r>
                        <a:rPr lang="en-US" sz="1800" u="none" strike="noStrike">
                          <a:effectLst/>
                        </a:rPr>
                        <a:t>41.6</a:t>
                      </a:r>
                      <a:endParaRPr lang="en-US" sz="1800" b="0" i="0" u="none" strike="noStrike">
                        <a:solidFill>
                          <a:srgbClr val="000000"/>
                        </a:solidFill>
                        <a:effectLst/>
                        <a:latin typeface="Arial"/>
                      </a:endParaRPr>
                    </a:p>
                  </a:txBody>
                  <a:tcPr marL="8997" marR="8997" marT="8997" marB="0" anchor="ctr"/>
                </a:tc>
                <a:extLst>
                  <a:ext uri="{0D108BD9-81ED-4DB2-BD59-A6C34878D82A}">
                    <a16:rowId xmlns:a16="http://schemas.microsoft.com/office/drawing/2014/main" xmlns="" val="10007"/>
                  </a:ext>
                </a:extLst>
              </a:tr>
              <a:tr h="468630">
                <a:tc>
                  <a:txBody>
                    <a:bodyPr/>
                    <a:lstStyle/>
                    <a:p>
                      <a:pPr algn="ctr" fontAlgn="ctr"/>
                      <a:r>
                        <a:rPr lang="en-US" sz="1800" u="none" strike="noStrike" dirty="0" smtClean="0">
                          <a:effectLst/>
                        </a:rPr>
                        <a:t>9/5</a:t>
                      </a:r>
                      <a:endParaRPr lang="en-US" sz="1800" b="0" i="0" u="none" strike="noStrike" dirty="0">
                        <a:solidFill>
                          <a:srgbClr val="000000"/>
                        </a:solidFill>
                        <a:effectLst/>
                        <a:latin typeface="Arial"/>
                      </a:endParaRPr>
                    </a:p>
                  </a:txBody>
                  <a:tcPr marL="8997" marR="8997" marT="8997" marB="0" anchor="ctr"/>
                </a:tc>
                <a:tc>
                  <a:txBody>
                    <a:bodyPr/>
                    <a:lstStyle/>
                    <a:p>
                      <a:pPr algn="ctr" fontAlgn="ctr"/>
                      <a:r>
                        <a:rPr lang="en-US" sz="1800" u="none" strike="noStrike">
                          <a:effectLst/>
                        </a:rPr>
                        <a:t>H7S- 1</a:t>
                      </a:r>
                      <a:endParaRPr lang="en-US" sz="1800" b="0" i="0" u="none" strike="noStrike">
                        <a:solidFill>
                          <a:srgbClr val="000000"/>
                        </a:solidFill>
                        <a:effectLst/>
                        <a:latin typeface="Arial"/>
                      </a:endParaRPr>
                    </a:p>
                  </a:txBody>
                  <a:tcPr marL="8997" marR="8997" marT="8997" marB="0" anchor="ctr"/>
                </a:tc>
                <a:tc>
                  <a:txBody>
                    <a:bodyPr/>
                    <a:lstStyle/>
                    <a:p>
                      <a:pPr algn="ctr" fontAlgn="ctr"/>
                      <a:r>
                        <a:rPr lang="en-US" sz="1800" u="none" strike="noStrike">
                          <a:effectLst/>
                        </a:rPr>
                        <a:t>+14</a:t>
                      </a:r>
                      <a:endParaRPr lang="en-US" sz="1800" b="0" i="0" u="none" strike="noStrike">
                        <a:solidFill>
                          <a:srgbClr val="000000"/>
                        </a:solidFill>
                        <a:effectLst/>
                        <a:latin typeface="Arial"/>
                      </a:endParaRPr>
                    </a:p>
                  </a:txBody>
                  <a:tcPr marL="8997" marR="8997" marT="8997" marB="0" anchor="ctr"/>
                </a:tc>
                <a:tc>
                  <a:txBody>
                    <a:bodyPr/>
                    <a:lstStyle/>
                    <a:p>
                      <a:pPr algn="ctr" fontAlgn="ctr"/>
                      <a:r>
                        <a:rPr lang="en-US" sz="1800" u="none" strike="noStrike">
                          <a:effectLst/>
                        </a:rPr>
                        <a:t>27.1</a:t>
                      </a:r>
                      <a:endParaRPr lang="en-US" sz="1800" b="0" i="0" u="none" strike="noStrike">
                        <a:solidFill>
                          <a:srgbClr val="000000"/>
                        </a:solidFill>
                        <a:effectLst/>
                        <a:latin typeface="Arial"/>
                      </a:endParaRPr>
                    </a:p>
                  </a:txBody>
                  <a:tcPr marL="8997" marR="8997" marT="8997" marB="0" anchor="ctr"/>
                </a:tc>
                <a:tc>
                  <a:txBody>
                    <a:bodyPr/>
                    <a:lstStyle/>
                    <a:p>
                      <a:pPr algn="ctr" fontAlgn="ctr"/>
                      <a:r>
                        <a:rPr lang="en-US" sz="1800" u="none" strike="noStrike">
                          <a:effectLst/>
                        </a:rPr>
                        <a:t>6.7</a:t>
                      </a:r>
                      <a:endParaRPr lang="en-US" sz="1800" b="0" i="0" u="none" strike="noStrike">
                        <a:solidFill>
                          <a:srgbClr val="000000"/>
                        </a:solidFill>
                        <a:effectLst/>
                        <a:latin typeface="Arial"/>
                      </a:endParaRPr>
                    </a:p>
                  </a:txBody>
                  <a:tcPr marL="8997" marR="8997" marT="8997" marB="0" anchor="ctr"/>
                </a:tc>
                <a:tc>
                  <a:txBody>
                    <a:bodyPr/>
                    <a:lstStyle/>
                    <a:p>
                      <a:pPr algn="ctr" fontAlgn="ctr"/>
                      <a:r>
                        <a:rPr lang="en-US" sz="1800" u="none" strike="noStrike">
                          <a:effectLst/>
                        </a:rPr>
                        <a:t>32.4</a:t>
                      </a:r>
                      <a:endParaRPr lang="en-US" sz="1800" b="0" i="0" u="none" strike="noStrike">
                        <a:solidFill>
                          <a:srgbClr val="000000"/>
                        </a:solidFill>
                        <a:effectLst/>
                        <a:latin typeface="Arial"/>
                      </a:endParaRPr>
                    </a:p>
                  </a:txBody>
                  <a:tcPr marL="8997" marR="8997" marT="8997" marB="0" anchor="ctr"/>
                </a:tc>
                <a:tc>
                  <a:txBody>
                    <a:bodyPr/>
                    <a:lstStyle/>
                    <a:p>
                      <a:pPr algn="ctr" fontAlgn="ctr"/>
                      <a:r>
                        <a:rPr lang="en-US" sz="1800" u="none" strike="noStrike">
                          <a:effectLst/>
                        </a:rPr>
                        <a:t>2.4</a:t>
                      </a:r>
                      <a:endParaRPr lang="en-US" sz="1800" b="0" i="0" u="none" strike="noStrike">
                        <a:solidFill>
                          <a:srgbClr val="000000"/>
                        </a:solidFill>
                        <a:effectLst/>
                        <a:latin typeface="Arial"/>
                      </a:endParaRPr>
                    </a:p>
                  </a:txBody>
                  <a:tcPr marL="8997" marR="8997" marT="8997" marB="0" anchor="ctr"/>
                </a:tc>
                <a:tc>
                  <a:txBody>
                    <a:bodyPr/>
                    <a:lstStyle/>
                    <a:p>
                      <a:pPr algn="ctr" fontAlgn="ctr"/>
                      <a:r>
                        <a:rPr lang="en-US" sz="1800" u="none" strike="noStrike">
                          <a:effectLst/>
                        </a:rPr>
                        <a:t>37.9</a:t>
                      </a:r>
                      <a:endParaRPr lang="en-US" sz="1800" b="0" i="0" u="none" strike="noStrike">
                        <a:solidFill>
                          <a:srgbClr val="000000"/>
                        </a:solidFill>
                        <a:effectLst/>
                        <a:latin typeface="Arial"/>
                      </a:endParaRPr>
                    </a:p>
                  </a:txBody>
                  <a:tcPr marL="8997" marR="8997" marT="8997" marB="0" anchor="ctr"/>
                </a:tc>
                <a:extLst>
                  <a:ext uri="{0D108BD9-81ED-4DB2-BD59-A6C34878D82A}">
                    <a16:rowId xmlns:a16="http://schemas.microsoft.com/office/drawing/2014/main" xmlns="" val="10008"/>
                  </a:ext>
                </a:extLst>
              </a:tr>
              <a:tr h="468630">
                <a:tc>
                  <a:txBody>
                    <a:bodyPr/>
                    <a:lstStyle/>
                    <a:p>
                      <a:pPr algn="ctr" fontAlgn="ctr"/>
                      <a:r>
                        <a:rPr lang="en-US" sz="1800" u="none" strike="noStrike" dirty="0" smtClean="0">
                          <a:effectLst/>
                        </a:rPr>
                        <a:t>9/6</a:t>
                      </a:r>
                      <a:endParaRPr lang="en-US" sz="1800" b="0" i="0" u="none" strike="noStrike" dirty="0">
                        <a:solidFill>
                          <a:srgbClr val="000000"/>
                        </a:solidFill>
                        <a:effectLst/>
                        <a:latin typeface="Arial"/>
                      </a:endParaRPr>
                    </a:p>
                  </a:txBody>
                  <a:tcPr marL="8997" marR="8997" marT="8997" marB="0" anchor="ctr"/>
                </a:tc>
                <a:tc>
                  <a:txBody>
                    <a:bodyPr/>
                    <a:lstStyle/>
                    <a:p>
                      <a:pPr algn="ctr" fontAlgn="ctr"/>
                      <a:r>
                        <a:rPr lang="en-US" sz="1800" u="none" strike="noStrike">
                          <a:effectLst/>
                        </a:rPr>
                        <a:t>H10N- 88</a:t>
                      </a:r>
                      <a:endParaRPr lang="en-US" sz="1800" b="0" i="0" u="none" strike="noStrike">
                        <a:solidFill>
                          <a:srgbClr val="000000"/>
                        </a:solidFill>
                        <a:effectLst/>
                        <a:latin typeface="Arial"/>
                      </a:endParaRPr>
                    </a:p>
                  </a:txBody>
                  <a:tcPr marL="8997" marR="8997" marT="8997" marB="0" anchor="ctr"/>
                </a:tc>
                <a:tc>
                  <a:txBody>
                    <a:bodyPr/>
                    <a:lstStyle/>
                    <a:p>
                      <a:pPr algn="ctr" fontAlgn="ctr"/>
                      <a:r>
                        <a:rPr lang="en-US" sz="1800" u="none" strike="noStrike">
                          <a:effectLst/>
                        </a:rPr>
                        <a:t>+15</a:t>
                      </a:r>
                      <a:endParaRPr lang="en-US" sz="1800" b="0" i="0" u="none" strike="noStrike">
                        <a:solidFill>
                          <a:srgbClr val="000000"/>
                        </a:solidFill>
                        <a:effectLst/>
                        <a:latin typeface="Arial"/>
                      </a:endParaRPr>
                    </a:p>
                  </a:txBody>
                  <a:tcPr marL="8997" marR="8997" marT="8997" marB="0" anchor="ctr"/>
                </a:tc>
                <a:tc>
                  <a:txBody>
                    <a:bodyPr/>
                    <a:lstStyle/>
                    <a:p>
                      <a:pPr algn="ctr" fontAlgn="ctr"/>
                      <a:r>
                        <a:rPr lang="en-US" sz="1800" u="none" strike="noStrike">
                          <a:effectLst/>
                        </a:rPr>
                        <a:t>31.0</a:t>
                      </a:r>
                      <a:endParaRPr lang="en-US" sz="1800" b="0" i="0" u="none" strike="noStrike">
                        <a:solidFill>
                          <a:srgbClr val="000000"/>
                        </a:solidFill>
                        <a:effectLst/>
                        <a:latin typeface="Arial"/>
                      </a:endParaRPr>
                    </a:p>
                  </a:txBody>
                  <a:tcPr marL="8997" marR="8997" marT="8997" marB="0" anchor="ctr"/>
                </a:tc>
                <a:tc>
                  <a:txBody>
                    <a:bodyPr/>
                    <a:lstStyle/>
                    <a:p>
                      <a:pPr algn="ctr" fontAlgn="ctr"/>
                      <a:r>
                        <a:rPr lang="en-US" sz="1800" u="none" strike="noStrike">
                          <a:effectLst/>
                        </a:rPr>
                        <a:t>4.4</a:t>
                      </a:r>
                      <a:endParaRPr lang="en-US" sz="1800" b="0" i="0" u="none" strike="noStrike">
                        <a:solidFill>
                          <a:srgbClr val="000000"/>
                        </a:solidFill>
                        <a:effectLst/>
                        <a:latin typeface="Arial"/>
                      </a:endParaRPr>
                    </a:p>
                  </a:txBody>
                  <a:tcPr marL="8997" marR="8997" marT="8997" marB="0" anchor="ctr"/>
                </a:tc>
                <a:tc>
                  <a:txBody>
                    <a:bodyPr/>
                    <a:lstStyle/>
                    <a:p>
                      <a:pPr algn="ctr" fontAlgn="ctr"/>
                      <a:r>
                        <a:rPr lang="en-US" sz="1800" u="none" strike="noStrike">
                          <a:effectLst/>
                        </a:rPr>
                        <a:t>28.3</a:t>
                      </a:r>
                      <a:endParaRPr lang="en-US" sz="1800" b="0" i="0" u="none" strike="noStrike">
                        <a:solidFill>
                          <a:srgbClr val="000000"/>
                        </a:solidFill>
                        <a:effectLst/>
                        <a:latin typeface="Arial"/>
                      </a:endParaRPr>
                    </a:p>
                  </a:txBody>
                  <a:tcPr marL="8997" marR="8997" marT="8997" marB="0" anchor="ctr"/>
                </a:tc>
                <a:tc>
                  <a:txBody>
                    <a:bodyPr/>
                    <a:lstStyle/>
                    <a:p>
                      <a:pPr algn="ctr" fontAlgn="ctr"/>
                      <a:r>
                        <a:rPr lang="en-US" sz="1800" u="none" strike="noStrike">
                          <a:effectLst/>
                        </a:rPr>
                        <a:t>2.4</a:t>
                      </a:r>
                      <a:endParaRPr lang="en-US" sz="1800" b="0" i="0" u="none" strike="noStrike">
                        <a:solidFill>
                          <a:srgbClr val="000000"/>
                        </a:solidFill>
                        <a:effectLst/>
                        <a:latin typeface="Arial"/>
                      </a:endParaRPr>
                    </a:p>
                  </a:txBody>
                  <a:tcPr marL="8997" marR="8997" marT="8997" marB="0" anchor="ctr"/>
                </a:tc>
                <a:tc>
                  <a:txBody>
                    <a:bodyPr/>
                    <a:lstStyle/>
                    <a:p>
                      <a:pPr algn="ctr" fontAlgn="ctr"/>
                      <a:r>
                        <a:rPr lang="en-US" sz="1800" u="none" strike="noStrike" dirty="0">
                          <a:effectLst/>
                        </a:rPr>
                        <a:t>34.6</a:t>
                      </a:r>
                      <a:endParaRPr lang="en-US" sz="1800" b="0" i="0" u="none" strike="noStrike" dirty="0">
                        <a:solidFill>
                          <a:srgbClr val="000000"/>
                        </a:solidFill>
                        <a:effectLst/>
                        <a:latin typeface="Arial"/>
                      </a:endParaRPr>
                    </a:p>
                  </a:txBody>
                  <a:tcPr marL="8997" marR="8997" marT="8997" marB="0" anchor="ctr"/>
                </a:tc>
                <a:extLst>
                  <a:ext uri="{0D108BD9-81ED-4DB2-BD59-A6C34878D82A}">
                    <a16:rowId xmlns:a16="http://schemas.microsoft.com/office/drawing/2014/main" xmlns="" val="10009"/>
                  </a:ext>
                </a:extLst>
              </a:tr>
            </a:tbl>
          </a:graphicData>
        </a:graphic>
      </p:graphicFrame>
    </p:spTree>
    <p:extLst>
      <p:ext uri="{BB962C8B-B14F-4D97-AF65-F5344CB8AC3E}">
        <p14:creationId xmlns:p14="http://schemas.microsoft.com/office/powerpoint/2010/main" val="28343745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862" y="228600"/>
            <a:ext cx="7886700" cy="457200"/>
          </a:xfrm>
        </p:spPr>
        <p:txBody>
          <a:bodyPr>
            <a:normAutofit fontScale="90000"/>
          </a:bodyPr>
          <a:lstStyle/>
          <a:p>
            <a:r>
              <a:rPr lang="en-US" dirty="0" smtClean="0"/>
              <a:t>Tops selections in 2017</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58076651"/>
              </p:ext>
            </p:extLst>
          </p:nvPr>
        </p:nvGraphicFramePr>
        <p:xfrm>
          <a:off x="443862" y="838200"/>
          <a:ext cx="8180071" cy="5883530"/>
        </p:xfrm>
        <a:graphic>
          <a:graphicData uri="http://schemas.openxmlformats.org/drawingml/2006/table">
            <a:tbl>
              <a:tblPr firstRow="1" firstCol="1" bandRow="1">
                <a:tableStyleId>{5C22544A-7EE6-4342-B048-85BDC9FD1C3A}</a:tableStyleId>
              </a:tblPr>
              <a:tblGrid>
                <a:gridCol w="742535">
                  <a:extLst>
                    <a:ext uri="{9D8B030D-6E8A-4147-A177-3AD203B41FA5}">
                      <a16:colId xmlns:a16="http://schemas.microsoft.com/office/drawing/2014/main" xmlns="" val="20000"/>
                    </a:ext>
                  </a:extLst>
                </a:gridCol>
                <a:gridCol w="742534">
                  <a:extLst>
                    <a:ext uri="{9D8B030D-6E8A-4147-A177-3AD203B41FA5}">
                      <a16:colId xmlns:a16="http://schemas.microsoft.com/office/drawing/2014/main" xmlns="" val="20001"/>
                    </a:ext>
                  </a:extLst>
                </a:gridCol>
                <a:gridCol w="1356195">
                  <a:extLst>
                    <a:ext uri="{9D8B030D-6E8A-4147-A177-3AD203B41FA5}">
                      <a16:colId xmlns:a16="http://schemas.microsoft.com/office/drawing/2014/main" xmlns="" val="20002"/>
                    </a:ext>
                  </a:extLst>
                </a:gridCol>
                <a:gridCol w="705927">
                  <a:extLst>
                    <a:ext uri="{9D8B030D-6E8A-4147-A177-3AD203B41FA5}">
                      <a16:colId xmlns:a16="http://schemas.microsoft.com/office/drawing/2014/main" xmlns="" val="20003"/>
                    </a:ext>
                  </a:extLst>
                </a:gridCol>
                <a:gridCol w="727082">
                  <a:extLst>
                    <a:ext uri="{9D8B030D-6E8A-4147-A177-3AD203B41FA5}">
                      <a16:colId xmlns:a16="http://schemas.microsoft.com/office/drawing/2014/main" xmlns="" val="20004"/>
                    </a:ext>
                  </a:extLst>
                </a:gridCol>
                <a:gridCol w="782498">
                  <a:extLst>
                    <a:ext uri="{9D8B030D-6E8A-4147-A177-3AD203B41FA5}">
                      <a16:colId xmlns:a16="http://schemas.microsoft.com/office/drawing/2014/main" xmlns="" val="20005"/>
                    </a:ext>
                  </a:extLst>
                </a:gridCol>
                <a:gridCol w="669278">
                  <a:extLst>
                    <a:ext uri="{9D8B030D-6E8A-4147-A177-3AD203B41FA5}">
                      <a16:colId xmlns:a16="http://schemas.microsoft.com/office/drawing/2014/main" xmlns="" val="20006"/>
                    </a:ext>
                  </a:extLst>
                </a:gridCol>
                <a:gridCol w="699368">
                  <a:extLst>
                    <a:ext uri="{9D8B030D-6E8A-4147-A177-3AD203B41FA5}">
                      <a16:colId xmlns:a16="http://schemas.microsoft.com/office/drawing/2014/main" xmlns="" val="20007"/>
                    </a:ext>
                  </a:extLst>
                </a:gridCol>
                <a:gridCol w="713553">
                  <a:extLst>
                    <a:ext uri="{9D8B030D-6E8A-4147-A177-3AD203B41FA5}">
                      <a16:colId xmlns:a16="http://schemas.microsoft.com/office/drawing/2014/main" xmlns="" val="20008"/>
                    </a:ext>
                  </a:extLst>
                </a:gridCol>
                <a:gridCol w="1041101">
                  <a:extLst>
                    <a:ext uri="{9D8B030D-6E8A-4147-A177-3AD203B41FA5}">
                      <a16:colId xmlns:a16="http://schemas.microsoft.com/office/drawing/2014/main" xmlns="" val="20009"/>
                    </a:ext>
                  </a:extLst>
                </a:gridCol>
              </a:tblGrid>
              <a:tr h="854330">
                <a:tc>
                  <a:txBody>
                    <a:bodyPr/>
                    <a:lstStyle/>
                    <a:p>
                      <a:pPr marL="0" marR="0" algn="ctr">
                        <a:spcBef>
                          <a:spcPts val="0"/>
                        </a:spcBef>
                        <a:spcAft>
                          <a:spcPts val="0"/>
                        </a:spcAft>
                      </a:pPr>
                      <a:r>
                        <a:rPr lang="en-US" sz="1400" dirty="0">
                          <a:effectLst/>
                        </a:rPr>
                        <a:t>Tasting number</a:t>
                      </a:r>
                      <a:endParaRPr lang="en-US" sz="2400" dirty="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400">
                          <a:effectLst/>
                        </a:rPr>
                        <a:t>Test date</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400">
                          <a:effectLst/>
                        </a:rPr>
                        <a:t>Name</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400" dirty="0">
                          <a:effectLst/>
                        </a:rPr>
                        <a:t>days from French</a:t>
                      </a:r>
                      <a:endParaRPr lang="en-US" sz="2400" dirty="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400">
                          <a:effectLst/>
                        </a:rPr>
                        <a:t>weight (g/fruit)</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400">
                          <a:effectLst/>
                        </a:rPr>
                        <a:t>Pressure</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400">
                          <a:effectLst/>
                        </a:rPr>
                        <a:t>BRIX</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400">
                          <a:effectLst/>
                        </a:rPr>
                        <a:t>count per lb</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400">
                          <a:effectLst/>
                        </a:rPr>
                        <a:t>dry away ratio</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400">
                          <a:effectLst/>
                        </a:rPr>
                        <a:t>Avg. taste evaluation (1=bad, 5=excellent)</a:t>
                      </a:r>
                      <a:endParaRPr lang="en-US" sz="2400">
                        <a:effectLst/>
                        <a:latin typeface="Times New Roman"/>
                        <a:ea typeface="Times New Roman"/>
                      </a:endParaRPr>
                    </a:p>
                  </a:txBody>
                  <a:tcPr marL="64316" marR="64316" marT="0" marB="0" anchor="ctr"/>
                </a:tc>
                <a:extLst>
                  <a:ext uri="{0D108BD9-81ED-4DB2-BD59-A6C34878D82A}">
                    <a16:rowId xmlns:a16="http://schemas.microsoft.com/office/drawing/2014/main" xmlns="" val="10000"/>
                  </a:ext>
                </a:extLst>
              </a:tr>
              <a:tr h="457200">
                <a:tc>
                  <a:txBody>
                    <a:bodyPr/>
                    <a:lstStyle/>
                    <a:p>
                      <a:pPr marL="0" marR="0" algn="ctr">
                        <a:spcBef>
                          <a:spcPts val="0"/>
                        </a:spcBef>
                        <a:spcAft>
                          <a:spcPts val="0"/>
                        </a:spcAft>
                      </a:pPr>
                      <a:r>
                        <a:rPr lang="en-US" sz="1800" dirty="0">
                          <a:effectLst/>
                        </a:rPr>
                        <a:t> </a:t>
                      </a:r>
                      <a:r>
                        <a:rPr lang="en-US" sz="1800" dirty="0" smtClean="0">
                          <a:effectLst/>
                        </a:rPr>
                        <a:t>1</a:t>
                      </a:r>
                      <a:endParaRPr lang="en-US" sz="2400" dirty="0">
                        <a:effectLst/>
                        <a:latin typeface="Times New Roman"/>
                        <a:ea typeface="Times New Roman"/>
                      </a:endParaRPr>
                    </a:p>
                  </a:txBody>
                  <a:tcPr marL="64316" marR="64316" marT="0" marB="0" anchor="ctr">
                    <a:solidFill>
                      <a:schemeClr val="accent4">
                        <a:lumMod val="40000"/>
                        <a:lumOff val="60000"/>
                      </a:schemeClr>
                    </a:solidFill>
                  </a:tcPr>
                </a:tc>
                <a:tc>
                  <a:txBody>
                    <a:bodyPr/>
                    <a:lstStyle/>
                    <a:p>
                      <a:pPr marL="0" marR="0" algn="ctr">
                        <a:spcBef>
                          <a:spcPts val="0"/>
                        </a:spcBef>
                        <a:spcAft>
                          <a:spcPts val="0"/>
                        </a:spcAft>
                      </a:pPr>
                      <a:r>
                        <a:rPr lang="en-US" sz="1800">
                          <a:effectLst/>
                        </a:rPr>
                        <a:t>7/7</a:t>
                      </a:r>
                      <a:endParaRPr lang="en-US" sz="2400">
                        <a:effectLst/>
                        <a:latin typeface="Times New Roman"/>
                        <a:ea typeface="Times New Roman"/>
                      </a:endParaRPr>
                    </a:p>
                  </a:txBody>
                  <a:tcPr marL="64316" marR="64316" marT="0" marB="0" anchor="ctr">
                    <a:solidFill>
                      <a:schemeClr val="accent4">
                        <a:lumMod val="40000"/>
                        <a:lumOff val="60000"/>
                      </a:schemeClr>
                    </a:solidFill>
                  </a:tcPr>
                </a:tc>
                <a:tc>
                  <a:txBody>
                    <a:bodyPr/>
                    <a:lstStyle/>
                    <a:p>
                      <a:pPr marL="0" marR="0" algn="ctr">
                        <a:spcBef>
                          <a:spcPts val="0"/>
                        </a:spcBef>
                        <a:spcAft>
                          <a:spcPts val="0"/>
                        </a:spcAft>
                      </a:pPr>
                      <a:r>
                        <a:rPr lang="en-US" sz="1800">
                          <a:effectLst/>
                        </a:rPr>
                        <a:t>H21N-101</a:t>
                      </a:r>
                      <a:endParaRPr lang="en-US" sz="2400">
                        <a:effectLst/>
                        <a:latin typeface="Times New Roman"/>
                        <a:ea typeface="Times New Roman"/>
                      </a:endParaRPr>
                    </a:p>
                  </a:txBody>
                  <a:tcPr marL="64316" marR="64316" marT="0" marB="0" anchor="ctr">
                    <a:solidFill>
                      <a:schemeClr val="accent4">
                        <a:lumMod val="40000"/>
                        <a:lumOff val="60000"/>
                      </a:schemeClr>
                    </a:solidFill>
                  </a:tcPr>
                </a:tc>
                <a:tc>
                  <a:txBody>
                    <a:bodyPr/>
                    <a:lstStyle/>
                    <a:p>
                      <a:pPr marL="0" marR="0" algn="ctr">
                        <a:spcBef>
                          <a:spcPts val="0"/>
                        </a:spcBef>
                        <a:spcAft>
                          <a:spcPts val="0"/>
                        </a:spcAft>
                      </a:pPr>
                      <a:r>
                        <a:rPr lang="en-US" sz="1800">
                          <a:effectLst/>
                        </a:rPr>
                        <a:t>-34</a:t>
                      </a:r>
                      <a:endParaRPr lang="en-US" sz="2400">
                        <a:effectLst/>
                        <a:latin typeface="Times New Roman"/>
                        <a:ea typeface="Times New Roman"/>
                      </a:endParaRPr>
                    </a:p>
                  </a:txBody>
                  <a:tcPr marL="64316" marR="64316" marT="0" marB="0" anchor="ctr">
                    <a:solidFill>
                      <a:schemeClr val="accent4">
                        <a:lumMod val="40000"/>
                        <a:lumOff val="60000"/>
                      </a:schemeClr>
                    </a:solidFill>
                  </a:tcPr>
                </a:tc>
                <a:tc>
                  <a:txBody>
                    <a:bodyPr/>
                    <a:lstStyle/>
                    <a:p>
                      <a:pPr marL="0" marR="0" algn="ctr">
                        <a:spcBef>
                          <a:spcPts val="0"/>
                        </a:spcBef>
                        <a:spcAft>
                          <a:spcPts val="0"/>
                        </a:spcAft>
                      </a:pPr>
                      <a:r>
                        <a:rPr lang="en-US" sz="1800">
                          <a:effectLst/>
                        </a:rPr>
                        <a:t>25.4</a:t>
                      </a:r>
                      <a:endParaRPr lang="en-US" sz="2400">
                        <a:effectLst/>
                        <a:latin typeface="Times New Roman"/>
                        <a:ea typeface="Times New Roman"/>
                      </a:endParaRPr>
                    </a:p>
                  </a:txBody>
                  <a:tcPr marL="64316" marR="64316" marT="0" marB="0" anchor="ctr">
                    <a:solidFill>
                      <a:schemeClr val="accent4">
                        <a:lumMod val="40000"/>
                        <a:lumOff val="60000"/>
                      </a:schemeClr>
                    </a:solidFill>
                  </a:tcPr>
                </a:tc>
                <a:tc>
                  <a:txBody>
                    <a:bodyPr/>
                    <a:lstStyle/>
                    <a:p>
                      <a:pPr marL="0" marR="0" algn="ctr">
                        <a:spcBef>
                          <a:spcPts val="0"/>
                        </a:spcBef>
                        <a:spcAft>
                          <a:spcPts val="0"/>
                        </a:spcAft>
                      </a:pPr>
                      <a:r>
                        <a:rPr lang="en-US" sz="1800">
                          <a:effectLst/>
                        </a:rPr>
                        <a:t>3.8</a:t>
                      </a:r>
                      <a:endParaRPr lang="en-US" sz="2400">
                        <a:effectLst/>
                        <a:latin typeface="Times New Roman"/>
                        <a:ea typeface="Times New Roman"/>
                      </a:endParaRPr>
                    </a:p>
                  </a:txBody>
                  <a:tcPr marL="64316" marR="64316" marT="0" marB="0" anchor="ctr">
                    <a:solidFill>
                      <a:schemeClr val="accent4">
                        <a:lumMod val="40000"/>
                        <a:lumOff val="60000"/>
                      </a:schemeClr>
                    </a:solidFill>
                  </a:tcPr>
                </a:tc>
                <a:tc>
                  <a:txBody>
                    <a:bodyPr/>
                    <a:lstStyle/>
                    <a:p>
                      <a:pPr marL="0" marR="0" algn="ctr">
                        <a:spcBef>
                          <a:spcPts val="0"/>
                        </a:spcBef>
                        <a:spcAft>
                          <a:spcPts val="0"/>
                        </a:spcAft>
                      </a:pPr>
                      <a:r>
                        <a:rPr lang="en-US" sz="1800">
                          <a:effectLst/>
                        </a:rPr>
                        <a:t>32.3</a:t>
                      </a:r>
                      <a:endParaRPr lang="en-US" sz="2400">
                        <a:effectLst/>
                        <a:latin typeface="Times New Roman"/>
                        <a:ea typeface="Times New Roman"/>
                      </a:endParaRPr>
                    </a:p>
                  </a:txBody>
                  <a:tcPr marL="64316" marR="64316" marT="0" marB="0" anchor="ctr">
                    <a:solidFill>
                      <a:schemeClr val="accent4">
                        <a:lumMod val="40000"/>
                        <a:lumOff val="60000"/>
                      </a:schemeClr>
                    </a:solidFill>
                  </a:tcPr>
                </a:tc>
                <a:tc>
                  <a:txBody>
                    <a:bodyPr/>
                    <a:lstStyle/>
                    <a:p>
                      <a:pPr marL="0" marR="0" algn="ctr">
                        <a:spcBef>
                          <a:spcPts val="0"/>
                        </a:spcBef>
                        <a:spcAft>
                          <a:spcPts val="0"/>
                        </a:spcAft>
                      </a:pPr>
                      <a:r>
                        <a:rPr lang="en-US" sz="1800">
                          <a:effectLst/>
                        </a:rPr>
                        <a:t>44.5</a:t>
                      </a:r>
                      <a:endParaRPr lang="en-US" sz="2400">
                        <a:effectLst/>
                        <a:latin typeface="Times New Roman"/>
                        <a:ea typeface="Times New Roman"/>
                      </a:endParaRPr>
                    </a:p>
                  </a:txBody>
                  <a:tcPr marL="64316" marR="64316" marT="0" marB="0" anchor="ctr">
                    <a:solidFill>
                      <a:schemeClr val="accent4">
                        <a:lumMod val="40000"/>
                        <a:lumOff val="60000"/>
                      </a:schemeClr>
                    </a:solidFill>
                  </a:tcPr>
                </a:tc>
                <a:tc>
                  <a:txBody>
                    <a:bodyPr/>
                    <a:lstStyle/>
                    <a:p>
                      <a:pPr marL="0" marR="0" algn="ctr">
                        <a:spcBef>
                          <a:spcPts val="0"/>
                        </a:spcBef>
                        <a:spcAft>
                          <a:spcPts val="0"/>
                        </a:spcAft>
                      </a:pPr>
                      <a:r>
                        <a:rPr lang="en-US" sz="1800">
                          <a:effectLst/>
                        </a:rPr>
                        <a:t>2.3</a:t>
                      </a:r>
                      <a:endParaRPr lang="en-US" sz="2400">
                        <a:effectLst/>
                        <a:latin typeface="Times New Roman"/>
                        <a:ea typeface="Times New Roman"/>
                      </a:endParaRPr>
                    </a:p>
                  </a:txBody>
                  <a:tcPr marL="64316" marR="64316" marT="0" marB="0" anchor="ctr">
                    <a:solidFill>
                      <a:schemeClr val="accent4">
                        <a:lumMod val="40000"/>
                        <a:lumOff val="60000"/>
                      </a:schemeClr>
                    </a:solidFill>
                  </a:tcPr>
                </a:tc>
                <a:tc>
                  <a:txBody>
                    <a:bodyPr/>
                    <a:lstStyle/>
                    <a:p>
                      <a:pPr marL="0" marR="0" algn="ctr">
                        <a:spcBef>
                          <a:spcPts val="0"/>
                        </a:spcBef>
                        <a:spcAft>
                          <a:spcPts val="0"/>
                        </a:spcAft>
                      </a:pPr>
                      <a:r>
                        <a:rPr lang="en-US" sz="1800" dirty="0">
                          <a:effectLst/>
                        </a:rPr>
                        <a:t>3.8</a:t>
                      </a:r>
                      <a:endParaRPr lang="en-US" sz="2400" dirty="0">
                        <a:effectLst/>
                        <a:latin typeface="Times New Roman"/>
                        <a:ea typeface="Times New Roman"/>
                      </a:endParaRPr>
                    </a:p>
                  </a:txBody>
                  <a:tcPr marL="64316" marR="64316" marT="0" marB="0" anchor="ctr">
                    <a:solidFill>
                      <a:schemeClr val="accent4">
                        <a:lumMod val="40000"/>
                        <a:lumOff val="60000"/>
                      </a:schemeClr>
                    </a:solidFill>
                  </a:tcPr>
                </a:tc>
                <a:extLst>
                  <a:ext uri="{0D108BD9-81ED-4DB2-BD59-A6C34878D82A}">
                    <a16:rowId xmlns:a16="http://schemas.microsoft.com/office/drawing/2014/main" xmlns="" val="10001"/>
                  </a:ext>
                </a:extLst>
              </a:tr>
              <a:tr h="457200">
                <a:tc>
                  <a:txBody>
                    <a:bodyPr/>
                    <a:lstStyle/>
                    <a:p>
                      <a:pPr marL="0" marR="0" algn="ctr">
                        <a:spcBef>
                          <a:spcPts val="0"/>
                        </a:spcBef>
                        <a:spcAft>
                          <a:spcPts val="0"/>
                        </a:spcAft>
                      </a:pPr>
                      <a:r>
                        <a:rPr lang="en-US" sz="1800" dirty="0">
                          <a:effectLst/>
                        </a:rPr>
                        <a:t> </a:t>
                      </a:r>
                      <a:r>
                        <a:rPr lang="en-US" sz="1800" dirty="0" smtClean="0">
                          <a:effectLst/>
                        </a:rPr>
                        <a:t>2</a:t>
                      </a:r>
                      <a:endParaRPr lang="en-US" sz="2400" dirty="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8/8</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G37S- 38</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-4</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31.1</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4.1</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22.8</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42.5</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2.7</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3.0</a:t>
                      </a:r>
                      <a:endParaRPr lang="en-US" sz="2400">
                        <a:effectLst/>
                        <a:latin typeface="Times New Roman"/>
                        <a:ea typeface="Times New Roman"/>
                      </a:endParaRPr>
                    </a:p>
                  </a:txBody>
                  <a:tcPr marL="64316" marR="64316" marT="0" marB="0" anchor="ctr"/>
                </a:tc>
                <a:extLst>
                  <a:ext uri="{0D108BD9-81ED-4DB2-BD59-A6C34878D82A}">
                    <a16:rowId xmlns:a16="http://schemas.microsoft.com/office/drawing/2014/main" xmlns="" val="10002"/>
                  </a:ext>
                </a:extLst>
              </a:tr>
              <a:tr h="457200">
                <a:tc>
                  <a:txBody>
                    <a:bodyPr/>
                    <a:lstStyle/>
                    <a:p>
                      <a:pPr marL="0" marR="0" algn="ctr">
                        <a:spcBef>
                          <a:spcPts val="0"/>
                        </a:spcBef>
                        <a:spcAft>
                          <a:spcPts val="0"/>
                        </a:spcAft>
                      </a:pPr>
                      <a:r>
                        <a:rPr lang="en-US" sz="1800" dirty="0">
                          <a:effectLst/>
                        </a:rPr>
                        <a:t> </a:t>
                      </a:r>
                      <a:r>
                        <a:rPr lang="en-US" sz="1800" dirty="0" smtClean="0">
                          <a:effectLst/>
                        </a:rPr>
                        <a:t>3</a:t>
                      </a:r>
                      <a:endParaRPr lang="en-US" sz="2400" dirty="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8/8</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H13S- 58</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-4</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27.6</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dirty="0">
                          <a:effectLst/>
                        </a:rPr>
                        <a:t>3.1</a:t>
                      </a:r>
                      <a:endParaRPr lang="en-US" sz="2400" dirty="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20.0</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40.4</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2.3</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3.5</a:t>
                      </a:r>
                      <a:endParaRPr lang="en-US" sz="2400">
                        <a:effectLst/>
                        <a:latin typeface="Times New Roman"/>
                        <a:ea typeface="Times New Roman"/>
                      </a:endParaRPr>
                    </a:p>
                  </a:txBody>
                  <a:tcPr marL="64316" marR="64316" marT="0" marB="0" anchor="ctr"/>
                </a:tc>
                <a:extLst>
                  <a:ext uri="{0D108BD9-81ED-4DB2-BD59-A6C34878D82A}">
                    <a16:rowId xmlns:a16="http://schemas.microsoft.com/office/drawing/2014/main" xmlns="" val="10003"/>
                  </a:ext>
                </a:extLst>
              </a:tr>
              <a:tr h="457200">
                <a:tc>
                  <a:txBody>
                    <a:bodyPr/>
                    <a:lstStyle/>
                    <a:p>
                      <a:pPr marL="0" marR="0" algn="ctr">
                        <a:spcBef>
                          <a:spcPts val="0"/>
                        </a:spcBef>
                        <a:spcAft>
                          <a:spcPts val="0"/>
                        </a:spcAft>
                      </a:pPr>
                      <a:r>
                        <a:rPr lang="en-US" sz="1800" dirty="0">
                          <a:effectLst/>
                        </a:rPr>
                        <a:t> </a:t>
                      </a:r>
                      <a:r>
                        <a:rPr lang="en-US" sz="1800" dirty="0" smtClean="0">
                          <a:effectLst/>
                        </a:rPr>
                        <a:t>4</a:t>
                      </a:r>
                      <a:endParaRPr lang="en-US" sz="2400" dirty="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8/8</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H13S- 65</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-4</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37.0</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2.9</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24.3</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dirty="0">
                          <a:effectLst/>
                        </a:rPr>
                        <a:t>31.1</a:t>
                      </a:r>
                      <a:endParaRPr lang="en-US" sz="2400" dirty="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2.7</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3.8</a:t>
                      </a:r>
                      <a:endParaRPr lang="en-US" sz="2400">
                        <a:effectLst/>
                        <a:latin typeface="Times New Roman"/>
                        <a:ea typeface="Times New Roman"/>
                      </a:endParaRPr>
                    </a:p>
                  </a:txBody>
                  <a:tcPr marL="64316" marR="64316" marT="0" marB="0" anchor="ctr"/>
                </a:tc>
                <a:extLst>
                  <a:ext uri="{0D108BD9-81ED-4DB2-BD59-A6C34878D82A}">
                    <a16:rowId xmlns:a16="http://schemas.microsoft.com/office/drawing/2014/main" xmlns="" val="10004"/>
                  </a:ext>
                </a:extLst>
              </a:tr>
              <a:tr h="457200">
                <a:tc>
                  <a:txBody>
                    <a:bodyPr/>
                    <a:lstStyle/>
                    <a:p>
                      <a:pPr marL="0" marR="0" algn="ctr">
                        <a:spcBef>
                          <a:spcPts val="0"/>
                        </a:spcBef>
                        <a:spcAft>
                          <a:spcPts val="0"/>
                        </a:spcAft>
                      </a:pPr>
                      <a:r>
                        <a:rPr lang="en-US" sz="1800" dirty="0">
                          <a:effectLst/>
                        </a:rPr>
                        <a:t> </a:t>
                      </a:r>
                      <a:r>
                        <a:rPr lang="en-US" sz="1800" dirty="0" smtClean="0">
                          <a:effectLst/>
                        </a:rPr>
                        <a:t>5</a:t>
                      </a:r>
                      <a:endParaRPr lang="en-US" sz="2400" dirty="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8/8</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H5N- 83</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-4</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30.0</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2.9</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26.4</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37.9</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2.4</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3.3</a:t>
                      </a:r>
                      <a:endParaRPr lang="en-US" sz="2400">
                        <a:effectLst/>
                        <a:latin typeface="Times New Roman"/>
                        <a:ea typeface="Times New Roman"/>
                      </a:endParaRPr>
                    </a:p>
                  </a:txBody>
                  <a:tcPr marL="64316" marR="64316" marT="0" marB="0" anchor="ctr"/>
                </a:tc>
                <a:extLst>
                  <a:ext uri="{0D108BD9-81ED-4DB2-BD59-A6C34878D82A}">
                    <a16:rowId xmlns:a16="http://schemas.microsoft.com/office/drawing/2014/main" xmlns="" val="10005"/>
                  </a:ext>
                </a:extLst>
              </a:tr>
              <a:tr h="457200">
                <a:tc>
                  <a:txBody>
                    <a:bodyPr/>
                    <a:lstStyle/>
                    <a:p>
                      <a:pPr marL="0" marR="0" algn="ctr">
                        <a:spcBef>
                          <a:spcPts val="0"/>
                        </a:spcBef>
                        <a:spcAft>
                          <a:spcPts val="0"/>
                        </a:spcAft>
                      </a:pPr>
                      <a:r>
                        <a:rPr lang="en-US" sz="1800" dirty="0" smtClean="0">
                          <a:effectLst/>
                        </a:rPr>
                        <a:t>6</a:t>
                      </a:r>
                    </a:p>
                  </a:txBody>
                  <a:tcPr marL="64316" marR="64316" marT="0" marB="0" anchor="ctr"/>
                </a:tc>
                <a:tc>
                  <a:txBody>
                    <a:bodyPr/>
                    <a:lstStyle/>
                    <a:p>
                      <a:pPr marL="0" marR="0" algn="ctr">
                        <a:spcBef>
                          <a:spcPts val="0"/>
                        </a:spcBef>
                        <a:spcAft>
                          <a:spcPts val="0"/>
                        </a:spcAft>
                      </a:pPr>
                      <a:r>
                        <a:rPr lang="en-US" sz="1800">
                          <a:effectLst/>
                        </a:rPr>
                        <a:t>8/15</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H16N- 83</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39.9</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3.1</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29.6</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33.7</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2.4</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dirty="0">
                          <a:effectLst/>
                        </a:rPr>
                        <a:t>3.5</a:t>
                      </a:r>
                      <a:endParaRPr lang="en-US" sz="2400" dirty="0">
                        <a:effectLst/>
                        <a:latin typeface="Times New Roman"/>
                        <a:ea typeface="Times New Roman"/>
                      </a:endParaRPr>
                    </a:p>
                  </a:txBody>
                  <a:tcPr marL="64316" marR="64316" marT="0" marB="0" anchor="ctr"/>
                </a:tc>
                <a:extLst>
                  <a:ext uri="{0D108BD9-81ED-4DB2-BD59-A6C34878D82A}">
                    <a16:rowId xmlns:a16="http://schemas.microsoft.com/office/drawing/2014/main" xmlns="" val="10006"/>
                  </a:ext>
                </a:extLst>
              </a:tr>
              <a:tr h="457200">
                <a:tc>
                  <a:txBody>
                    <a:bodyPr/>
                    <a:lstStyle/>
                    <a:p>
                      <a:pPr marL="0" marR="0" algn="ctr">
                        <a:spcBef>
                          <a:spcPts val="0"/>
                        </a:spcBef>
                        <a:spcAft>
                          <a:spcPts val="0"/>
                        </a:spcAft>
                      </a:pPr>
                      <a:r>
                        <a:rPr lang="en-US" sz="1800" dirty="0">
                          <a:effectLst/>
                        </a:rPr>
                        <a:t> </a:t>
                      </a:r>
                      <a:r>
                        <a:rPr lang="en-US" sz="1800" dirty="0" smtClean="0">
                          <a:effectLst/>
                        </a:rPr>
                        <a:t>7</a:t>
                      </a:r>
                      <a:endParaRPr lang="en-US" sz="2400" dirty="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8/15</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H8S- 75</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25.7</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6.0</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35.5</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41.8</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2.2</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3.0</a:t>
                      </a:r>
                      <a:endParaRPr lang="en-US" sz="2400">
                        <a:effectLst/>
                        <a:latin typeface="Times New Roman"/>
                        <a:ea typeface="Times New Roman"/>
                      </a:endParaRPr>
                    </a:p>
                  </a:txBody>
                  <a:tcPr marL="64316" marR="64316" marT="0" marB="0" anchor="ctr"/>
                </a:tc>
                <a:extLst>
                  <a:ext uri="{0D108BD9-81ED-4DB2-BD59-A6C34878D82A}">
                    <a16:rowId xmlns:a16="http://schemas.microsoft.com/office/drawing/2014/main" xmlns="" val="10007"/>
                  </a:ext>
                </a:extLst>
              </a:tr>
              <a:tr h="457200">
                <a:tc>
                  <a:txBody>
                    <a:bodyPr/>
                    <a:lstStyle/>
                    <a:p>
                      <a:pPr marL="0" marR="0" algn="ctr">
                        <a:spcBef>
                          <a:spcPts val="0"/>
                        </a:spcBef>
                        <a:spcAft>
                          <a:spcPts val="0"/>
                        </a:spcAft>
                      </a:pPr>
                      <a:r>
                        <a:rPr lang="en-US" sz="1800" dirty="0">
                          <a:effectLst/>
                        </a:rPr>
                        <a:t> </a:t>
                      </a:r>
                      <a:r>
                        <a:rPr lang="en-US" sz="1800" dirty="0" smtClean="0">
                          <a:effectLst/>
                        </a:rPr>
                        <a:t>8</a:t>
                      </a:r>
                      <a:endParaRPr lang="en-US" sz="2400" dirty="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8/23</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G26N- 8</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dirty="0">
                          <a:effectLst/>
                        </a:rPr>
                        <a:t>11</a:t>
                      </a:r>
                      <a:endParaRPr lang="en-US" sz="2400" dirty="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37.0</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7.9</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25.6</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37.2</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2.6</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3.3</a:t>
                      </a:r>
                      <a:endParaRPr lang="en-US" sz="2400">
                        <a:effectLst/>
                        <a:latin typeface="Times New Roman"/>
                        <a:ea typeface="Times New Roman"/>
                      </a:endParaRPr>
                    </a:p>
                  </a:txBody>
                  <a:tcPr marL="64316" marR="64316" marT="0" marB="0" anchor="ctr"/>
                </a:tc>
                <a:extLst>
                  <a:ext uri="{0D108BD9-81ED-4DB2-BD59-A6C34878D82A}">
                    <a16:rowId xmlns:a16="http://schemas.microsoft.com/office/drawing/2014/main" xmlns="" val="10008"/>
                  </a:ext>
                </a:extLst>
              </a:tr>
              <a:tr h="457200">
                <a:tc>
                  <a:txBody>
                    <a:bodyPr/>
                    <a:lstStyle/>
                    <a:p>
                      <a:pPr marL="0" marR="0" algn="ctr">
                        <a:spcBef>
                          <a:spcPts val="0"/>
                        </a:spcBef>
                        <a:spcAft>
                          <a:spcPts val="0"/>
                        </a:spcAft>
                      </a:pPr>
                      <a:r>
                        <a:rPr lang="en-US" sz="1800" dirty="0">
                          <a:effectLst/>
                        </a:rPr>
                        <a:t> </a:t>
                      </a:r>
                      <a:r>
                        <a:rPr lang="en-US" sz="1800" dirty="0" smtClean="0">
                          <a:effectLst/>
                        </a:rPr>
                        <a:t>9</a:t>
                      </a:r>
                      <a:endParaRPr lang="en-US" sz="2400" dirty="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8/23</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G27N-31</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11</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26.9</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5.5</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23.7</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47.4</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2.9</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4.0</a:t>
                      </a:r>
                      <a:endParaRPr lang="en-US" sz="2400">
                        <a:effectLst/>
                        <a:latin typeface="Times New Roman"/>
                        <a:ea typeface="Times New Roman"/>
                      </a:endParaRPr>
                    </a:p>
                  </a:txBody>
                  <a:tcPr marL="64316" marR="64316" marT="0" marB="0" anchor="ctr"/>
                </a:tc>
                <a:extLst>
                  <a:ext uri="{0D108BD9-81ED-4DB2-BD59-A6C34878D82A}">
                    <a16:rowId xmlns:a16="http://schemas.microsoft.com/office/drawing/2014/main" xmlns="" val="10009"/>
                  </a:ext>
                </a:extLst>
              </a:tr>
              <a:tr h="457200">
                <a:tc>
                  <a:txBody>
                    <a:bodyPr/>
                    <a:lstStyle/>
                    <a:p>
                      <a:pPr marL="0" marR="0" algn="ctr">
                        <a:spcBef>
                          <a:spcPts val="0"/>
                        </a:spcBef>
                        <a:spcAft>
                          <a:spcPts val="0"/>
                        </a:spcAft>
                      </a:pPr>
                      <a:r>
                        <a:rPr lang="en-US" sz="1800" dirty="0">
                          <a:effectLst/>
                        </a:rPr>
                        <a:t> </a:t>
                      </a:r>
                      <a:r>
                        <a:rPr lang="en-US" sz="1800" dirty="0" smtClean="0">
                          <a:effectLst/>
                        </a:rPr>
                        <a:t>10</a:t>
                      </a:r>
                      <a:endParaRPr lang="en-US" sz="2400" dirty="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8/23</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H15N- 92</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11</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31.5</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6.7</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27.9</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36.0</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2.6</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3.3</a:t>
                      </a:r>
                      <a:endParaRPr lang="en-US" sz="2400">
                        <a:effectLst/>
                        <a:latin typeface="Times New Roman"/>
                        <a:ea typeface="Times New Roman"/>
                      </a:endParaRPr>
                    </a:p>
                  </a:txBody>
                  <a:tcPr marL="64316" marR="64316" marT="0" marB="0" anchor="ctr"/>
                </a:tc>
                <a:extLst>
                  <a:ext uri="{0D108BD9-81ED-4DB2-BD59-A6C34878D82A}">
                    <a16:rowId xmlns:a16="http://schemas.microsoft.com/office/drawing/2014/main" xmlns="" val="10010"/>
                  </a:ext>
                </a:extLst>
              </a:tr>
              <a:tr h="457200">
                <a:tc>
                  <a:txBody>
                    <a:bodyPr/>
                    <a:lstStyle/>
                    <a:p>
                      <a:pPr marL="0" marR="0" algn="ctr">
                        <a:spcBef>
                          <a:spcPts val="0"/>
                        </a:spcBef>
                        <a:spcAft>
                          <a:spcPts val="0"/>
                        </a:spcAft>
                      </a:pPr>
                      <a:r>
                        <a:rPr lang="en-US" sz="1800" dirty="0">
                          <a:effectLst/>
                        </a:rPr>
                        <a:t> </a:t>
                      </a:r>
                      <a:endParaRPr lang="en-US" sz="2400" dirty="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8/8</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Imp. French</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34.2</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2.9</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27.9</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35.1</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2.5</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dirty="0">
                          <a:effectLst/>
                        </a:rPr>
                        <a:t>2.0</a:t>
                      </a:r>
                      <a:endParaRPr lang="en-US" sz="2400" dirty="0">
                        <a:effectLst/>
                        <a:latin typeface="Times New Roman"/>
                        <a:ea typeface="Times New Roman"/>
                      </a:endParaRPr>
                    </a:p>
                  </a:txBody>
                  <a:tcPr marL="64316" marR="64316" marT="0" marB="0" anchor="ctr"/>
                </a:tc>
                <a:extLst>
                  <a:ext uri="{0D108BD9-81ED-4DB2-BD59-A6C34878D82A}">
                    <a16:rowId xmlns:a16="http://schemas.microsoft.com/office/drawing/2014/main" xmlns="" val="10011"/>
                  </a:ext>
                </a:extLst>
              </a:tr>
            </a:tbl>
          </a:graphicData>
        </a:graphic>
      </p:graphicFrame>
    </p:spTree>
    <p:extLst>
      <p:ext uri="{BB962C8B-B14F-4D97-AF65-F5344CB8AC3E}">
        <p14:creationId xmlns:p14="http://schemas.microsoft.com/office/powerpoint/2010/main" val="22383815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418" y="152400"/>
            <a:ext cx="8229600" cy="1447800"/>
          </a:xfrm>
        </p:spPr>
        <p:txBody>
          <a:bodyPr/>
          <a:lstStyle/>
          <a:p>
            <a:r>
              <a:rPr lang="en-US" dirty="0" smtClean="0">
                <a:latin typeface="+mn-lt"/>
              </a:rPr>
              <a:t>Current Program Objectives</a:t>
            </a:r>
            <a:endParaRPr lang="en-US" dirty="0">
              <a:latin typeface="+mn-lt"/>
            </a:endParaRPr>
          </a:p>
        </p:txBody>
      </p:sp>
      <p:sp>
        <p:nvSpPr>
          <p:cNvPr id="3" name="Content Placeholder 2"/>
          <p:cNvSpPr>
            <a:spLocks noGrp="1"/>
          </p:cNvSpPr>
          <p:nvPr>
            <p:ph idx="1"/>
          </p:nvPr>
        </p:nvSpPr>
        <p:spPr>
          <a:xfrm>
            <a:off x="1246518" y="1295400"/>
            <a:ext cx="6629400" cy="3840163"/>
          </a:xfrm>
        </p:spPr>
        <p:txBody>
          <a:bodyPr>
            <a:normAutofit/>
          </a:bodyPr>
          <a:lstStyle/>
          <a:p>
            <a:r>
              <a:rPr lang="en-US" sz="2800" b="1" dirty="0" smtClean="0">
                <a:solidFill>
                  <a:schemeClr val="accent2">
                    <a:lumMod val="50000"/>
                  </a:schemeClr>
                </a:solidFill>
              </a:rPr>
              <a:t>Reduce Grower operation costs by introducing new, more efficient cultivars</a:t>
            </a:r>
          </a:p>
          <a:p>
            <a:pPr lvl="1"/>
            <a:r>
              <a:rPr lang="en-US" sz="2000" b="1" dirty="0" smtClean="0">
                <a:solidFill>
                  <a:schemeClr val="accent2">
                    <a:lumMod val="50000"/>
                  </a:schemeClr>
                </a:solidFill>
              </a:rPr>
              <a:t>Reduce pruning</a:t>
            </a:r>
          </a:p>
          <a:p>
            <a:pPr lvl="1"/>
            <a:r>
              <a:rPr lang="en-US" sz="2000" b="1" dirty="0" smtClean="0">
                <a:solidFill>
                  <a:schemeClr val="accent2">
                    <a:lumMod val="50000"/>
                  </a:schemeClr>
                </a:solidFill>
              </a:rPr>
              <a:t>Reduce drying costs</a:t>
            </a:r>
          </a:p>
          <a:p>
            <a:pPr lvl="1"/>
            <a:r>
              <a:rPr lang="en-US" sz="2000" b="1" dirty="0" smtClean="0">
                <a:solidFill>
                  <a:schemeClr val="accent2">
                    <a:lumMod val="50000"/>
                  </a:schemeClr>
                </a:solidFill>
              </a:rPr>
              <a:t>Change bloom &amp; harvest </a:t>
            </a:r>
          </a:p>
          <a:p>
            <a:pPr marL="457200" lvl="1" indent="0">
              <a:buNone/>
            </a:pPr>
            <a:r>
              <a:rPr lang="en-US" sz="2000" b="1" dirty="0">
                <a:solidFill>
                  <a:schemeClr val="accent2">
                    <a:lumMod val="50000"/>
                  </a:schemeClr>
                </a:solidFill>
              </a:rPr>
              <a:t> </a:t>
            </a:r>
            <a:r>
              <a:rPr lang="en-US" sz="2000" b="1" dirty="0" smtClean="0">
                <a:solidFill>
                  <a:schemeClr val="accent2">
                    <a:lumMod val="50000"/>
                  </a:schemeClr>
                </a:solidFill>
              </a:rPr>
              <a:t>   time </a:t>
            </a:r>
          </a:p>
        </p:txBody>
      </p:sp>
      <p:pic>
        <p:nvPicPr>
          <p:cNvPr id="4" name="Picture 3" descr="C:\Users\sbradley\AppData\Local\Microsoft\Windows\Temporary Internet Files\Content.IE5\XXE32ZOQ\MC900122507[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43800" y="228600"/>
            <a:ext cx="1440333" cy="9124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979" y="3962397"/>
            <a:ext cx="1960930" cy="2614573"/>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42528" t="32594" r="32528" b="32747"/>
          <a:stretch/>
        </p:blipFill>
        <p:spPr>
          <a:xfrm>
            <a:off x="5754940" y="3962400"/>
            <a:ext cx="2509027" cy="2614571"/>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6583" t="3333" r="6665" b="3883"/>
          <a:stretch/>
        </p:blipFill>
        <p:spPr>
          <a:xfrm>
            <a:off x="3048000" y="3962398"/>
            <a:ext cx="2162758" cy="2614573"/>
          </a:xfrm>
          <a:prstGeom prst="rect">
            <a:avLst/>
          </a:prstGeom>
        </p:spPr>
      </p:pic>
    </p:spTree>
    <p:extLst>
      <p:ext uri="{BB962C8B-B14F-4D97-AF65-F5344CB8AC3E}">
        <p14:creationId xmlns:p14="http://schemas.microsoft.com/office/powerpoint/2010/main" val="352611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0"/>
            <a:ext cx="3962400" cy="677108"/>
          </a:xfrm>
        </p:spPr>
        <p:txBody>
          <a:bodyPr/>
          <a:lstStyle/>
          <a:p>
            <a:pPr algn="ctr"/>
            <a:r>
              <a:rPr lang="en-US" b="1" dirty="0" smtClean="0"/>
              <a:t>H21N- 101</a:t>
            </a:r>
            <a:endParaRPr lang="en-US" b="1" dirty="0"/>
          </a:p>
        </p:txBody>
      </p:sp>
      <p:pic>
        <p:nvPicPr>
          <p:cNvPr id="9218" name="Picture 2" descr="S:\FacultyData\DEJONG\DEJONGShared\Sarah\Pictures\2016\dormant\h21 10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5638800" y="1981200"/>
            <a:ext cx="3281663" cy="43735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11888" y="1828800"/>
            <a:ext cx="5029200" cy="4616648"/>
          </a:xfrm>
          <a:prstGeom prst="rect">
            <a:avLst/>
          </a:prstGeom>
          <a:solidFill>
            <a:srgbClr val="FFFFFF">
              <a:alpha val="48000"/>
            </a:srgbClr>
          </a:solidFill>
        </p:spPr>
        <p:txBody>
          <a:bodyPr wrap="square" tIns="91440" bIns="91440" rtlCol="0">
            <a:spAutoFit/>
          </a:bodyPr>
          <a:lstStyle/>
          <a:p>
            <a:pPr marL="285750" indent="-285750">
              <a:buFont typeface="Arial" panose="020B0604020202020204" pitchFamily="34" charset="0"/>
              <a:buChar char="•"/>
            </a:pPr>
            <a:r>
              <a:rPr lang="en-US" sz="2400" dirty="0" smtClean="0"/>
              <a:t>Early harvest, 30 days before Improved French</a:t>
            </a:r>
          </a:p>
          <a:p>
            <a:pPr marL="285750" indent="-285750">
              <a:buFont typeface="Arial" panose="020B0604020202020204" pitchFamily="34" charset="0"/>
              <a:buChar char="•"/>
            </a:pPr>
            <a:r>
              <a:rPr lang="en-US" sz="2400" dirty="0" smtClean="0"/>
              <a:t>Upright structure with long internodes</a:t>
            </a:r>
          </a:p>
          <a:p>
            <a:pPr marL="285750" indent="-285750">
              <a:buFont typeface="Arial" panose="020B0604020202020204" pitchFamily="34" charset="0"/>
              <a:buChar char="•"/>
            </a:pPr>
            <a:r>
              <a:rPr lang="en-US" sz="2400" dirty="0" smtClean="0"/>
              <a:t>Dries on the tree, only dried for 18 hours @ 165F and got 2.3 dry away</a:t>
            </a:r>
          </a:p>
          <a:p>
            <a:pPr marL="285750" indent="-285750">
              <a:buFont typeface="Arial" panose="020B0604020202020204" pitchFamily="34" charset="0"/>
              <a:buChar char="•"/>
            </a:pPr>
            <a:r>
              <a:rPr lang="en-US" sz="2400" dirty="0" smtClean="0"/>
              <a:t>Good tasting dried</a:t>
            </a:r>
          </a:p>
          <a:p>
            <a:pPr marL="285750" indent="-285750">
              <a:buFont typeface="Arial" panose="020B0604020202020204" pitchFamily="34" charset="0"/>
              <a:buChar char="•"/>
            </a:pPr>
            <a:r>
              <a:rPr lang="en-US" sz="2400" dirty="0" smtClean="0"/>
              <a:t>Harvested last year at Kearney with good results</a:t>
            </a:r>
          </a:p>
          <a:p>
            <a:pPr marL="285750" indent="-285750">
              <a:buFont typeface="Arial" panose="020B0604020202020204" pitchFamily="34" charset="0"/>
              <a:buChar char="•"/>
            </a:pPr>
            <a:r>
              <a:rPr lang="en-US" sz="2400" dirty="0" smtClean="0"/>
              <a:t>Bloomed 8 days before Improved French</a:t>
            </a:r>
            <a:endParaRPr lang="en-US" sz="2400" dirty="0"/>
          </a:p>
        </p:txBody>
      </p:sp>
    </p:spTree>
    <p:extLst>
      <p:ext uri="{BB962C8B-B14F-4D97-AF65-F5344CB8AC3E}">
        <p14:creationId xmlns:p14="http://schemas.microsoft.com/office/powerpoint/2010/main" val="35492602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1600" y="652046"/>
            <a:ext cx="3302267" cy="677108"/>
          </a:xfrm>
        </p:spPr>
        <p:txBody>
          <a:bodyPr/>
          <a:lstStyle/>
          <a:p>
            <a:r>
              <a:rPr lang="en-US" b="1" dirty="0" smtClean="0"/>
              <a:t>G37S- 38</a:t>
            </a:r>
            <a:endParaRPr lang="en-US" b="1" dirty="0"/>
          </a:p>
        </p:txBody>
      </p:sp>
      <p:sp>
        <p:nvSpPr>
          <p:cNvPr id="3" name="Content Placeholder 2"/>
          <p:cNvSpPr>
            <a:spLocks noGrp="1"/>
          </p:cNvSpPr>
          <p:nvPr>
            <p:ph idx="1"/>
          </p:nvPr>
        </p:nvSpPr>
        <p:spPr>
          <a:xfrm>
            <a:off x="4343400" y="1981200"/>
            <a:ext cx="4495800" cy="4038600"/>
          </a:xfrm>
          <a:solidFill>
            <a:srgbClr val="FFFFFF">
              <a:alpha val="40000"/>
            </a:srgbClr>
          </a:solidFill>
        </p:spPr>
        <p:txBody>
          <a:bodyPr tIns="91440" bIns="91440">
            <a:normAutofit/>
          </a:bodyPr>
          <a:lstStyle/>
          <a:p>
            <a:pPr marL="457200" indent="-457200">
              <a:buFont typeface="Arial" panose="020B0604020202020204" pitchFamily="34" charset="0"/>
              <a:buChar char="•"/>
            </a:pPr>
            <a:r>
              <a:rPr lang="en-US" dirty="0" smtClean="0"/>
              <a:t>Vigorous growth habit</a:t>
            </a:r>
          </a:p>
          <a:p>
            <a:pPr marL="457200" indent="-457200">
              <a:buFont typeface="Arial" panose="020B0604020202020204" pitchFamily="34" charset="0"/>
              <a:buChar char="•"/>
            </a:pPr>
            <a:r>
              <a:rPr lang="en-US" dirty="0" smtClean="0"/>
              <a:t>Dry away ratio of 2.9 &amp; 2.7</a:t>
            </a:r>
          </a:p>
          <a:p>
            <a:pPr marL="457200" indent="-457200">
              <a:buFont typeface="Arial" panose="020B0604020202020204" pitchFamily="34" charset="0"/>
              <a:buChar char="•"/>
            </a:pPr>
            <a:r>
              <a:rPr lang="en-US" dirty="0" smtClean="0"/>
              <a:t>First dry evaluation from the seedling block</a:t>
            </a:r>
          </a:p>
          <a:p>
            <a:pPr marL="457200" indent="-457200">
              <a:buFont typeface="Arial" panose="020B0604020202020204" pitchFamily="34" charset="0"/>
              <a:buChar char="•"/>
            </a:pPr>
            <a:r>
              <a:rPr lang="en-US" dirty="0" smtClean="0"/>
              <a:t>Fruit has heavy waxy bloom</a:t>
            </a:r>
          </a:p>
          <a:p>
            <a:pPr marL="457200" indent="-457200">
              <a:buFont typeface="Arial" panose="020B0604020202020204" pitchFamily="34" charset="0"/>
              <a:buChar char="•"/>
            </a:pPr>
            <a:r>
              <a:rPr lang="en-US" dirty="0" smtClean="0"/>
              <a:t>Pit might be too big</a:t>
            </a:r>
          </a:p>
          <a:p>
            <a:pPr marL="457200" indent="-457200">
              <a:buFont typeface="Arial" panose="020B0604020202020204" pitchFamily="34" charset="0"/>
              <a:buChar char="•"/>
            </a:pPr>
            <a:r>
              <a:rPr lang="en-US" dirty="0" smtClean="0"/>
              <a:t>Bloomed 8 days before Improved French</a:t>
            </a:r>
            <a:endParaRPr lang="en-US" dirty="0"/>
          </a:p>
        </p:txBody>
      </p:sp>
      <p:pic>
        <p:nvPicPr>
          <p:cNvPr id="4098" name="Picture 2" descr="S:\FacultyData\DEJONG\DEJONGShared\Sarah\Pictures\2016\dormant\G37S- 38 (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742" r="4799" b="4580"/>
          <a:stretch/>
        </p:blipFill>
        <p:spPr bwMode="auto">
          <a:xfrm>
            <a:off x="152400" y="990600"/>
            <a:ext cx="3936733" cy="5598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4286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nvPr>
        </p:nvGraphicFramePr>
        <p:xfrm>
          <a:off x="304798" y="457203"/>
          <a:ext cx="8458201" cy="6019796"/>
        </p:xfrm>
        <a:graphic>
          <a:graphicData uri="http://schemas.openxmlformats.org/drawingml/2006/table">
            <a:tbl>
              <a:tblPr firstRow="1" firstCol="1" bandRow="1">
                <a:tableStyleId>{5C22544A-7EE6-4342-B048-85BDC9FD1C3A}</a:tableStyleId>
              </a:tblPr>
              <a:tblGrid>
                <a:gridCol w="767782">
                  <a:extLst>
                    <a:ext uri="{9D8B030D-6E8A-4147-A177-3AD203B41FA5}">
                      <a16:colId xmlns:a16="http://schemas.microsoft.com/office/drawing/2014/main" xmlns="" val="20000"/>
                    </a:ext>
                  </a:extLst>
                </a:gridCol>
                <a:gridCol w="767781">
                  <a:extLst>
                    <a:ext uri="{9D8B030D-6E8A-4147-A177-3AD203B41FA5}">
                      <a16:colId xmlns:a16="http://schemas.microsoft.com/office/drawing/2014/main" xmlns="" val="20001"/>
                    </a:ext>
                  </a:extLst>
                </a:gridCol>
                <a:gridCol w="1402307">
                  <a:extLst>
                    <a:ext uri="{9D8B030D-6E8A-4147-A177-3AD203B41FA5}">
                      <a16:colId xmlns:a16="http://schemas.microsoft.com/office/drawing/2014/main" xmlns="" val="20002"/>
                    </a:ext>
                  </a:extLst>
                </a:gridCol>
                <a:gridCol w="729929">
                  <a:extLst>
                    <a:ext uri="{9D8B030D-6E8A-4147-A177-3AD203B41FA5}">
                      <a16:colId xmlns:a16="http://schemas.microsoft.com/office/drawing/2014/main" xmlns="" val="20003"/>
                    </a:ext>
                  </a:extLst>
                </a:gridCol>
                <a:gridCol w="751803">
                  <a:extLst>
                    <a:ext uri="{9D8B030D-6E8A-4147-A177-3AD203B41FA5}">
                      <a16:colId xmlns:a16="http://schemas.microsoft.com/office/drawing/2014/main" xmlns="" val="20004"/>
                    </a:ext>
                  </a:extLst>
                </a:gridCol>
                <a:gridCol w="809104">
                  <a:extLst>
                    <a:ext uri="{9D8B030D-6E8A-4147-A177-3AD203B41FA5}">
                      <a16:colId xmlns:a16="http://schemas.microsoft.com/office/drawing/2014/main" xmlns="" val="20005"/>
                    </a:ext>
                  </a:extLst>
                </a:gridCol>
                <a:gridCol w="692034">
                  <a:extLst>
                    <a:ext uri="{9D8B030D-6E8A-4147-A177-3AD203B41FA5}">
                      <a16:colId xmlns:a16="http://schemas.microsoft.com/office/drawing/2014/main" xmlns="" val="20006"/>
                    </a:ext>
                  </a:extLst>
                </a:gridCol>
                <a:gridCol w="723147">
                  <a:extLst>
                    <a:ext uri="{9D8B030D-6E8A-4147-A177-3AD203B41FA5}">
                      <a16:colId xmlns:a16="http://schemas.microsoft.com/office/drawing/2014/main" xmlns="" val="20007"/>
                    </a:ext>
                  </a:extLst>
                </a:gridCol>
                <a:gridCol w="737815">
                  <a:extLst>
                    <a:ext uri="{9D8B030D-6E8A-4147-A177-3AD203B41FA5}">
                      <a16:colId xmlns:a16="http://schemas.microsoft.com/office/drawing/2014/main" xmlns="" val="20008"/>
                    </a:ext>
                  </a:extLst>
                </a:gridCol>
                <a:gridCol w="1076499">
                  <a:extLst>
                    <a:ext uri="{9D8B030D-6E8A-4147-A177-3AD203B41FA5}">
                      <a16:colId xmlns:a16="http://schemas.microsoft.com/office/drawing/2014/main" xmlns="" val="20009"/>
                    </a:ext>
                  </a:extLst>
                </a:gridCol>
              </a:tblGrid>
              <a:tr h="874117">
                <a:tc>
                  <a:txBody>
                    <a:bodyPr/>
                    <a:lstStyle/>
                    <a:p>
                      <a:pPr marL="0" marR="0" algn="ctr">
                        <a:spcBef>
                          <a:spcPts val="0"/>
                        </a:spcBef>
                        <a:spcAft>
                          <a:spcPts val="0"/>
                        </a:spcAft>
                      </a:pPr>
                      <a:r>
                        <a:rPr lang="en-US" sz="1400" dirty="0">
                          <a:effectLst/>
                        </a:rPr>
                        <a:t>Tasting number</a:t>
                      </a:r>
                      <a:endParaRPr lang="en-US" sz="2400" dirty="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400">
                          <a:effectLst/>
                        </a:rPr>
                        <a:t>Test date</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400">
                          <a:effectLst/>
                        </a:rPr>
                        <a:t>Name</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400" dirty="0">
                          <a:effectLst/>
                        </a:rPr>
                        <a:t>days from French</a:t>
                      </a:r>
                      <a:endParaRPr lang="en-US" sz="2400" dirty="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400">
                          <a:effectLst/>
                        </a:rPr>
                        <a:t>weight (g/fruit)</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400">
                          <a:effectLst/>
                        </a:rPr>
                        <a:t>Pressure</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400">
                          <a:effectLst/>
                        </a:rPr>
                        <a:t>BRIX</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400">
                          <a:effectLst/>
                        </a:rPr>
                        <a:t>count per lb</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400">
                          <a:effectLst/>
                        </a:rPr>
                        <a:t>dry away ratio</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400">
                          <a:effectLst/>
                        </a:rPr>
                        <a:t>Avg. taste evaluation (1=bad, 5=excellent)</a:t>
                      </a:r>
                      <a:endParaRPr lang="en-US" sz="2400">
                        <a:effectLst/>
                        <a:latin typeface="Times New Roman"/>
                        <a:ea typeface="Times New Roman"/>
                      </a:endParaRPr>
                    </a:p>
                  </a:txBody>
                  <a:tcPr marL="64316" marR="64316" marT="0" marB="0" anchor="ctr"/>
                </a:tc>
                <a:extLst>
                  <a:ext uri="{0D108BD9-81ED-4DB2-BD59-A6C34878D82A}">
                    <a16:rowId xmlns:a16="http://schemas.microsoft.com/office/drawing/2014/main" xmlns="" val="10000"/>
                  </a:ext>
                </a:extLst>
              </a:tr>
              <a:tr h="467789">
                <a:tc>
                  <a:txBody>
                    <a:bodyPr/>
                    <a:lstStyle/>
                    <a:p>
                      <a:pPr marL="0" marR="0" algn="ctr">
                        <a:spcBef>
                          <a:spcPts val="0"/>
                        </a:spcBef>
                        <a:spcAft>
                          <a:spcPts val="0"/>
                        </a:spcAft>
                      </a:pPr>
                      <a:r>
                        <a:rPr lang="en-US" sz="1800" dirty="0">
                          <a:effectLst/>
                        </a:rPr>
                        <a:t> </a:t>
                      </a:r>
                      <a:r>
                        <a:rPr lang="en-US" sz="1800" dirty="0" smtClean="0">
                          <a:effectLst/>
                        </a:rPr>
                        <a:t>1</a:t>
                      </a:r>
                      <a:endParaRPr lang="en-US" sz="2400" dirty="0">
                        <a:effectLst/>
                        <a:latin typeface="Times New Roman"/>
                        <a:ea typeface="Times New Roman"/>
                      </a:endParaRPr>
                    </a:p>
                  </a:txBody>
                  <a:tcPr marL="64316" marR="64316" marT="0" marB="0" anchor="ctr">
                    <a:solidFill>
                      <a:schemeClr val="accent4">
                        <a:lumMod val="40000"/>
                        <a:lumOff val="60000"/>
                      </a:schemeClr>
                    </a:solidFill>
                  </a:tcPr>
                </a:tc>
                <a:tc>
                  <a:txBody>
                    <a:bodyPr/>
                    <a:lstStyle/>
                    <a:p>
                      <a:pPr marL="0" marR="0" algn="ctr">
                        <a:spcBef>
                          <a:spcPts val="0"/>
                        </a:spcBef>
                        <a:spcAft>
                          <a:spcPts val="0"/>
                        </a:spcAft>
                      </a:pPr>
                      <a:r>
                        <a:rPr lang="en-US" sz="1800">
                          <a:effectLst/>
                        </a:rPr>
                        <a:t>7/7</a:t>
                      </a:r>
                      <a:endParaRPr lang="en-US" sz="2400">
                        <a:effectLst/>
                        <a:latin typeface="Times New Roman"/>
                        <a:ea typeface="Times New Roman"/>
                      </a:endParaRPr>
                    </a:p>
                  </a:txBody>
                  <a:tcPr marL="64316" marR="64316" marT="0" marB="0" anchor="ctr">
                    <a:solidFill>
                      <a:schemeClr val="accent4">
                        <a:lumMod val="40000"/>
                        <a:lumOff val="60000"/>
                      </a:schemeClr>
                    </a:solidFill>
                  </a:tcPr>
                </a:tc>
                <a:tc>
                  <a:txBody>
                    <a:bodyPr/>
                    <a:lstStyle/>
                    <a:p>
                      <a:pPr marL="0" marR="0" algn="ctr">
                        <a:spcBef>
                          <a:spcPts val="0"/>
                        </a:spcBef>
                        <a:spcAft>
                          <a:spcPts val="0"/>
                        </a:spcAft>
                      </a:pPr>
                      <a:r>
                        <a:rPr lang="en-US" sz="1800">
                          <a:effectLst/>
                        </a:rPr>
                        <a:t>H21N-101</a:t>
                      </a:r>
                      <a:endParaRPr lang="en-US" sz="2400">
                        <a:effectLst/>
                        <a:latin typeface="Times New Roman"/>
                        <a:ea typeface="Times New Roman"/>
                      </a:endParaRPr>
                    </a:p>
                  </a:txBody>
                  <a:tcPr marL="64316" marR="64316" marT="0" marB="0" anchor="ctr">
                    <a:solidFill>
                      <a:schemeClr val="accent4">
                        <a:lumMod val="40000"/>
                        <a:lumOff val="60000"/>
                      </a:schemeClr>
                    </a:solidFill>
                  </a:tcPr>
                </a:tc>
                <a:tc>
                  <a:txBody>
                    <a:bodyPr/>
                    <a:lstStyle/>
                    <a:p>
                      <a:pPr marL="0" marR="0" algn="ctr">
                        <a:spcBef>
                          <a:spcPts val="0"/>
                        </a:spcBef>
                        <a:spcAft>
                          <a:spcPts val="0"/>
                        </a:spcAft>
                      </a:pPr>
                      <a:r>
                        <a:rPr lang="en-US" sz="1800">
                          <a:effectLst/>
                        </a:rPr>
                        <a:t>-34</a:t>
                      </a:r>
                      <a:endParaRPr lang="en-US" sz="2400">
                        <a:effectLst/>
                        <a:latin typeface="Times New Roman"/>
                        <a:ea typeface="Times New Roman"/>
                      </a:endParaRPr>
                    </a:p>
                  </a:txBody>
                  <a:tcPr marL="64316" marR="64316" marT="0" marB="0" anchor="ctr">
                    <a:solidFill>
                      <a:schemeClr val="accent4">
                        <a:lumMod val="40000"/>
                        <a:lumOff val="60000"/>
                      </a:schemeClr>
                    </a:solidFill>
                  </a:tcPr>
                </a:tc>
                <a:tc>
                  <a:txBody>
                    <a:bodyPr/>
                    <a:lstStyle/>
                    <a:p>
                      <a:pPr marL="0" marR="0" algn="ctr">
                        <a:spcBef>
                          <a:spcPts val="0"/>
                        </a:spcBef>
                        <a:spcAft>
                          <a:spcPts val="0"/>
                        </a:spcAft>
                      </a:pPr>
                      <a:r>
                        <a:rPr lang="en-US" sz="1800">
                          <a:effectLst/>
                        </a:rPr>
                        <a:t>25.4</a:t>
                      </a:r>
                      <a:endParaRPr lang="en-US" sz="2400">
                        <a:effectLst/>
                        <a:latin typeface="Times New Roman"/>
                        <a:ea typeface="Times New Roman"/>
                      </a:endParaRPr>
                    </a:p>
                  </a:txBody>
                  <a:tcPr marL="64316" marR="64316" marT="0" marB="0" anchor="ctr">
                    <a:solidFill>
                      <a:schemeClr val="accent4">
                        <a:lumMod val="40000"/>
                        <a:lumOff val="60000"/>
                      </a:schemeClr>
                    </a:solidFill>
                  </a:tcPr>
                </a:tc>
                <a:tc>
                  <a:txBody>
                    <a:bodyPr/>
                    <a:lstStyle/>
                    <a:p>
                      <a:pPr marL="0" marR="0" algn="ctr">
                        <a:spcBef>
                          <a:spcPts val="0"/>
                        </a:spcBef>
                        <a:spcAft>
                          <a:spcPts val="0"/>
                        </a:spcAft>
                      </a:pPr>
                      <a:r>
                        <a:rPr lang="en-US" sz="1800">
                          <a:effectLst/>
                        </a:rPr>
                        <a:t>3.8</a:t>
                      </a:r>
                      <a:endParaRPr lang="en-US" sz="2400">
                        <a:effectLst/>
                        <a:latin typeface="Times New Roman"/>
                        <a:ea typeface="Times New Roman"/>
                      </a:endParaRPr>
                    </a:p>
                  </a:txBody>
                  <a:tcPr marL="64316" marR="64316" marT="0" marB="0" anchor="ctr">
                    <a:solidFill>
                      <a:schemeClr val="accent4">
                        <a:lumMod val="40000"/>
                        <a:lumOff val="60000"/>
                      </a:schemeClr>
                    </a:solidFill>
                  </a:tcPr>
                </a:tc>
                <a:tc>
                  <a:txBody>
                    <a:bodyPr/>
                    <a:lstStyle/>
                    <a:p>
                      <a:pPr marL="0" marR="0" algn="ctr">
                        <a:spcBef>
                          <a:spcPts val="0"/>
                        </a:spcBef>
                        <a:spcAft>
                          <a:spcPts val="0"/>
                        </a:spcAft>
                      </a:pPr>
                      <a:r>
                        <a:rPr lang="en-US" sz="1800">
                          <a:effectLst/>
                        </a:rPr>
                        <a:t>32.3</a:t>
                      </a:r>
                      <a:endParaRPr lang="en-US" sz="2400">
                        <a:effectLst/>
                        <a:latin typeface="Times New Roman"/>
                        <a:ea typeface="Times New Roman"/>
                      </a:endParaRPr>
                    </a:p>
                  </a:txBody>
                  <a:tcPr marL="64316" marR="64316" marT="0" marB="0" anchor="ctr">
                    <a:solidFill>
                      <a:schemeClr val="accent4">
                        <a:lumMod val="40000"/>
                        <a:lumOff val="60000"/>
                      </a:schemeClr>
                    </a:solidFill>
                  </a:tcPr>
                </a:tc>
                <a:tc>
                  <a:txBody>
                    <a:bodyPr/>
                    <a:lstStyle/>
                    <a:p>
                      <a:pPr marL="0" marR="0" algn="ctr">
                        <a:spcBef>
                          <a:spcPts val="0"/>
                        </a:spcBef>
                        <a:spcAft>
                          <a:spcPts val="0"/>
                        </a:spcAft>
                      </a:pPr>
                      <a:r>
                        <a:rPr lang="en-US" sz="1800">
                          <a:effectLst/>
                        </a:rPr>
                        <a:t>44.5</a:t>
                      </a:r>
                      <a:endParaRPr lang="en-US" sz="2400">
                        <a:effectLst/>
                        <a:latin typeface="Times New Roman"/>
                        <a:ea typeface="Times New Roman"/>
                      </a:endParaRPr>
                    </a:p>
                  </a:txBody>
                  <a:tcPr marL="64316" marR="64316" marT="0" marB="0" anchor="ctr">
                    <a:solidFill>
                      <a:schemeClr val="accent4">
                        <a:lumMod val="40000"/>
                        <a:lumOff val="60000"/>
                      </a:schemeClr>
                    </a:solidFill>
                  </a:tcPr>
                </a:tc>
                <a:tc>
                  <a:txBody>
                    <a:bodyPr/>
                    <a:lstStyle/>
                    <a:p>
                      <a:pPr marL="0" marR="0" algn="ctr">
                        <a:spcBef>
                          <a:spcPts val="0"/>
                        </a:spcBef>
                        <a:spcAft>
                          <a:spcPts val="0"/>
                        </a:spcAft>
                      </a:pPr>
                      <a:r>
                        <a:rPr lang="en-US" sz="1800">
                          <a:effectLst/>
                        </a:rPr>
                        <a:t>2.3</a:t>
                      </a:r>
                      <a:endParaRPr lang="en-US" sz="2400">
                        <a:effectLst/>
                        <a:latin typeface="Times New Roman"/>
                        <a:ea typeface="Times New Roman"/>
                      </a:endParaRPr>
                    </a:p>
                  </a:txBody>
                  <a:tcPr marL="64316" marR="64316" marT="0" marB="0" anchor="ctr">
                    <a:solidFill>
                      <a:schemeClr val="accent4">
                        <a:lumMod val="40000"/>
                        <a:lumOff val="60000"/>
                      </a:schemeClr>
                    </a:solidFill>
                  </a:tcPr>
                </a:tc>
                <a:tc>
                  <a:txBody>
                    <a:bodyPr/>
                    <a:lstStyle/>
                    <a:p>
                      <a:pPr marL="0" marR="0" algn="ctr">
                        <a:spcBef>
                          <a:spcPts val="0"/>
                        </a:spcBef>
                        <a:spcAft>
                          <a:spcPts val="0"/>
                        </a:spcAft>
                      </a:pPr>
                      <a:r>
                        <a:rPr lang="en-US" sz="1800">
                          <a:effectLst/>
                        </a:rPr>
                        <a:t>3.8</a:t>
                      </a:r>
                      <a:endParaRPr lang="en-US" sz="2400">
                        <a:effectLst/>
                        <a:latin typeface="Times New Roman"/>
                        <a:ea typeface="Times New Roman"/>
                      </a:endParaRPr>
                    </a:p>
                  </a:txBody>
                  <a:tcPr marL="64316" marR="64316" marT="0" marB="0" anchor="ctr">
                    <a:solidFill>
                      <a:schemeClr val="accent4">
                        <a:lumMod val="40000"/>
                        <a:lumOff val="60000"/>
                      </a:schemeClr>
                    </a:solidFill>
                  </a:tcPr>
                </a:tc>
                <a:extLst>
                  <a:ext uri="{0D108BD9-81ED-4DB2-BD59-A6C34878D82A}">
                    <a16:rowId xmlns:a16="http://schemas.microsoft.com/office/drawing/2014/main" xmlns="" val="10001"/>
                  </a:ext>
                </a:extLst>
              </a:tr>
              <a:tr h="467789">
                <a:tc>
                  <a:txBody>
                    <a:bodyPr/>
                    <a:lstStyle/>
                    <a:p>
                      <a:pPr marL="0" marR="0" algn="ctr">
                        <a:spcBef>
                          <a:spcPts val="0"/>
                        </a:spcBef>
                        <a:spcAft>
                          <a:spcPts val="0"/>
                        </a:spcAft>
                      </a:pPr>
                      <a:r>
                        <a:rPr lang="en-US" sz="1800" dirty="0">
                          <a:effectLst/>
                        </a:rPr>
                        <a:t> </a:t>
                      </a:r>
                      <a:r>
                        <a:rPr lang="en-US" sz="1800" dirty="0" smtClean="0">
                          <a:effectLst/>
                        </a:rPr>
                        <a:t>2</a:t>
                      </a:r>
                      <a:endParaRPr lang="en-US" sz="2400" dirty="0">
                        <a:effectLst/>
                        <a:latin typeface="Times New Roman"/>
                        <a:ea typeface="Times New Roman"/>
                      </a:endParaRPr>
                    </a:p>
                  </a:txBody>
                  <a:tcPr marL="64316" marR="64316" marT="0" marB="0" anchor="ctr">
                    <a:solidFill>
                      <a:schemeClr val="accent4">
                        <a:lumMod val="40000"/>
                        <a:lumOff val="60000"/>
                      </a:schemeClr>
                    </a:solidFill>
                  </a:tcPr>
                </a:tc>
                <a:tc>
                  <a:txBody>
                    <a:bodyPr/>
                    <a:lstStyle/>
                    <a:p>
                      <a:pPr marL="0" marR="0" algn="ctr">
                        <a:spcBef>
                          <a:spcPts val="0"/>
                        </a:spcBef>
                        <a:spcAft>
                          <a:spcPts val="0"/>
                        </a:spcAft>
                      </a:pPr>
                      <a:r>
                        <a:rPr lang="en-US" sz="1800">
                          <a:effectLst/>
                        </a:rPr>
                        <a:t>8/8</a:t>
                      </a:r>
                      <a:endParaRPr lang="en-US" sz="2400">
                        <a:effectLst/>
                        <a:latin typeface="Times New Roman"/>
                        <a:ea typeface="Times New Roman"/>
                      </a:endParaRPr>
                    </a:p>
                  </a:txBody>
                  <a:tcPr marL="64316" marR="64316" marT="0" marB="0" anchor="ctr">
                    <a:solidFill>
                      <a:schemeClr val="accent4">
                        <a:lumMod val="40000"/>
                        <a:lumOff val="60000"/>
                      </a:schemeClr>
                    </a:solidFill>
                  </a:tcPr>
                </a:tc>
                <a:tc>
                  <a:txBody>
                    <a:bodyPr/>
                    <a:lstStyle/>
                    <a:p>
                      <a:pPr marL="0" marR="0" algn="ctr">
                        <a:spcBef>
                          <a:spcPts val="0"/>
                        </a:spcBef>
                        <a:spcAft>
                          <a:spcPts val="0"/>
                        </a:spcAft>
                      </a:pPr>
                      <a:r>
                        <a:rPr lang="en-US" sz="1800">
                          <a:effectLst/>
                        </a:rPr>
                        <a:t>G37S- 38</a:t>
                      </a:r>
                      <a:endParaRPr lang="en-US" sz="2400">
                        <a:effectLst/>
                        <a:latin typeface="Times New Roman"/>
                        <a:ea typeface="Times New Roman"/>
                      </a:endParaRPr>
                    </a:p>
                  </a:txBody>
                  <a:tcPr marL="64316" marR="64316" marT="0" marB="0" anchor="ctr">
                    <a:solidFill>
                      <a:schemeClr val="accent4">
                        <a:lumMod val="40000"/>
                        <a:lumOff val="60000"/>
                      </a:schemeClr>
                    </a:solidFill>
                  </a:tcPr>
                </a:tc>
                <a:tc>
                  <a:txBody>
                    <a:bodyPr/>
                    <a:lstStyle/>
                    <a:p>
                      <a:pPr marL="0" marR="0" algn="ctr">
                        <a:spcBef>
                          <a:spcPts val="0"/>
                        </a:spcBef>
                        <a:spcAft>
                          <a:spcPts val="0"/>
                        </a:spcAft>
                      </a:pPr>
                      <a:r>
                        <a:rPr lang="en-US" sz="1800">
                          <a:effectLst/>
                        </a:rPr>
                        <a:t>-4</a:t>
                      </a:r>
                      <a:endParaRPr lang="en-US" sz="2400">
                        <a:effectLst/>
                        <a:latin typeface="Times New Roman"/>
                        <a:ea typeface="Times New Roman"/>
                      </a:endParaRPr>
                    </a:p>
                  </a:txBody>
                  <a:tcPr marL="64316" marR="64316" marT="0" marB="0" anchor="ctr">
                    <a:solidFill>
                      <a:schemeClr val="accent4">
                        <a:lumMod val="40000"/>
                        <a:lumOff val="60000"/>
                      </a:schemeClr>
                    </a:solidFill>
                  </a:tcPr>
                </a:tc>
                <a:tc>
                  <a:txBody>
                    <a:bodyPr/>
                    <a:lstStyle/>
                    <a:p>
                      <a:pPr marL="0" marR="0" algn="ctr">
                        <a:spcBef>
                          <a:spcPts val="0"/>
                        </a:spcBef>
                        <a:spcAft>
                          <a:spcPts val="0"/>
                        </a:spcAft>
                      </a:pPr>
                      <a:r>
                        <a:rPr lang="en-US" sz="1800">
                          <a:effectLst/>
                        </a:rPr>
                        <a:t>31.1</a:t>
                      </a:r>
                      <a:endParaRPr lang="en-US" sz="2400">
                        <a:effectLst/>
                        <a:latin typeface="Times New Roman"/>
                        <a:ea typeface="Times New Roman"/>
                      </a:endParaRPr>
                    </a:p>
                  </a:txBody>
                  <a:tcPr marL="64316" marR="64316" marT="0" marB="0" anchor="ctr">
                    <a:solidFill>
                      <a:schemeClr val="accent4">
                        <a:lumMod val="40000"/>
                        <a:lumOff val="60000"/>
                      </a:schemeClr>
                    </a:solidFill>
                  </a:tcPr>
                </a:tc>
                <a:tc>
                  <a:txBody>
                    <a:bodyPr/>
                    <a:lstStyle/>
                    <a:p>
                      <a:pPr marL="0" marR="0" algn="ctr">
                        <a:spcBef>
                          <a:spcPts val="0"/>
                        </a:spcBef>
                        <a:spcAft>
                          <a:spcPts val="0"/>
                        </a:spcAft>
                      </a:pPr>
                      <a:r>
                        <a:rPr lang="en-US" sz="1800">
                          <a:effectLst/>
                        </a:rPr>
                        <a:t>4.1</a:t>
                      </a:r>
                      <a:endParaRPr lang="en-US" sz="2400">
                        <a:effectLst/>
                        <a:latin typeface="Times New Roman"/>
                        <a:ea typeface="Times New Roman"/>
                      </a:endParaRPr>
                    </a:p>
                  </a:txBody>
                  <a:tcPr marL="64316" marR="64316" marT="0" marB="0" anchor="ctr">
                    <a:solidFill>
                      <a:schemeClr val="accent4">
                        <a:lumMod val="40000"/>
                        <a:lumOff val="60000"/>
                      </a:schemeClr>
                    </a:solidFill>
                  </a:tcPr>
                </a:tc>
                <a:tc>
                  <a:txBody>
                    <a:bodyPr/>
                    <a:lstStyle/>
                    <a:p>
                      <a:pPr marL="0" marR="0" algn="ctr">
                        <a:spcBef>
                          <a:spcPts val="0"/>
                        </a:spcBef>
                        <a:spcAft>
                          <a:spcPts val="0"/>
                        </a:spcAft>
                      </a:pPr>
                      <a:r>
                        <a:rPr lang="en-US" sz="1800">
                          <a:effectLst/>
                        </a:rPr>
                        <a:t>22.8</a:t>
                      </a:r>
                      <a:endParaRPr lang="en-US" sz="2400">
                        <a:effectLst/>
                        <a:latin typeface="Times New Roman"/>
                        <a:ea typeface="Times New Roman"/>
                      </a:endParaRPr>
                    </a:p>
                  </a:txBody>
                  <a:tcPr marL="64316" marR="64316" marT="0" marB="0" anchor="ctr">
                    <a:solidFill>
                      <a:schemeClr val="accent4">
                        <a:lumMod val="40000"/>
                        <a:lumOff val="60000"/>
                      </a:schemeClr>
                    </a:solidFill>
                  </a:tcPr>
                </a:tc>
                <a:tc>
                  <a:txBody>
                    <a:bodyPr/>
                    <a:lstStyle/>
                    <a:p>
                      <a:pPr marL="0" marR="0" algn="ctr">
                        <a:spcBef>
                          <a:spcPts val="0"/>
                        </a:spcBef>
                        <a:spcAft>
                          <a:spcPts val="0"/>
                        </a:spcAft>
                      </a:pPr>
                      <a:r>
                        <a:rPr lang="en-US" sz="1800">
                          <a:effectLst/>
                        </a:rPr>
                        <a:t>42.5</a:t>
                      </a:r>
                      <a:endParaRPr lang="en-US" sz="2400">
                        <a:effectLst/>
                        <a:latin typeface="Times New Roman"/>
                        <a:ea typeface="Times New Roman"/>
                      </a:endParaRPr>
                    </a:p>
                  </a:txBody>
                  <a:tcPr marL="64316" marR="64316" marT="0" marB="0" anchor="ctr">
                    <a:solidFill>
                      <a:schemeClr val="accent4">
                        <a:lumMod val="40000"/>
                        <a:lumOff val="60000"/>
                      </a:schemeClr>
                    </a:solidFill>
                  </a:tcPr>
                </a:tc>
                <a:tc>
                  <a:txBody>
                    <a:bodyPr/>
                    <a:lstStyle/>
                    <a:p>
                      <a:pPr marL="0" marR="0" algn="ctr">
                        <a:spcBef>
                          <a:spcPts val="0"/>
                        </a:spcBef>
                        <a:spcAft>
                          <a:spcPts val="0"/>
                        </a:spcAft>
                      </a:pPr>
                      <a:r>
                        <a:rPr lang="en-US" sz="1800">
                          <a:effectLst/>
                        </a:rPr>
                        <a:t>2.7</a:t>
                      </a:r>
                      <a:endParaRPr lang="en-US" sz="2400">
                        <a:effectLst/>
                        <a:latin typeface="Times New Roman"/>
                        <a:ea typeface="Times New Roman"/>
                      </a:endParaRPr>
                    </a:p>
                  </a:txBody>
                  <a:tcPr marL="64316" marR="64316" marT="0" marB="0" anchor="ctr">
                    <a:solidFill>
                      <a:schemeClr val="accent4">
                        <a:lumMod val="40000"/>
                        <a:lumOff val="60000"/>
                      </a:schemeClr>
                    </a:solidFill>
                  </a:tcPr>
                </a:tc>
                <a:tc>
                  <a:txBody>
                    <a:bodyPr/>
                    <a:lstStyle/>
                    <a:p>
                      <a:pPr marL="0" marR="0" algn="ctr">
                        <a:spcBef>
                          <a:spcPts val="0"/>
                        </a:spcBef>
                        <a:spcAft>
                          <a:spcPts val="0"/>
                        </a:spcAft>
                      </a:pPr>
                      <a:r>
                        <a:rPr lang="en-US" sz="1800" dirty="0">
                          <a:effectLst/>
                        </a:rPr>
                        <a:t>3.0</a:t>
                      </a:r>
                      <a:endParaRPr lang="en-US" sz="2400" dirty="0">
                        <a:effectLst/>
                        <a:latin typeface="Times New Roman"/>
                        <a:ea typeface="Times New Roman"/>
                      </a:endParaRPr>
                    </a:p>
                  </a:txBody>
                  <a:tcPr marL="64316" marR="64316" marT="0" marB="0" anchor="ctr">
                    <a:solidFill>
                      <a:schemeClr val="accent4">
                        <a:lumMod val="40000"/>
                        <a:lumOff val="60000"/>
                      </a:schemeClr>
                    </a:solidFill>
                  </a:tcPr>
                </a:tc>
                <a:extLst>
                  <a:ext uri="{0D108BD9-81ED-4DB2-BD59-A6C34878D82A}">
                    <a16:rowId xmlns:a16="http://schemas.microsoft.com/office/drawing/2014/main" xmlns="" val="10002"/>
                  </a:ext>
                </a:extLst>
              </a:tr>
              <a:tr h="467789">
                <a:tc>
                  <a:txBody>
                    <a:bodyPr/>
                    <a:lstStyle/>
                    <a:p>
                      <a:pPr marL="0" marR="0" algn="ctr">
                        <a:spcBef>
                          <a:spcPts val="0"/>
                        </a:spcBef>
                        <a:spcAft>
                          <a:spcPts val="0"/>
                        </a:spcAft>
                      </a:pPr>
                      <a:r>
                        <a:rPr lang="en-US" sz="1800" dirty="0">
                          <a:effectLst/>
                        </a:rPr>
                        <a:t> </a:t>
                      </a:r>
                      <a:r>
                        <a:rPr lang="en-US" sz="1800" dirty="0" smtClean="0">
                          <a:effectLst/>
                        </a:rPr>
                        <a:t>3</a:t>
                      </a:r>
                      <a:endParaRPr lang="en-US" sz="2400" dirty="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8/8</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H13S- 58</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-4</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27.6</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3.1</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20.0</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40.4</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2.3</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3.5</a:t>
                      </a:r>
                      <a:endParaRPr lang="en-US" sz="2400">
                        <a:effectLst/>
                        <a:latin typeface="Times New Roman"/>
                        <a:ea typeface="Times New Roman"/>
                      </a:endParaRPr>
                    </a:p>
                  </a:txBody>
                  <a:tcPr marL="64316" marR="64316" marT="0" marB="0" anchor="ctr"/>
                </a:tc>
                <a:extLst>
                  <a:ext uri="{0D108BD9-81ED-4DB2-BD59-A6C34878D82A}">
                    <a16:rowId xmlns:a16="http://schemas.microsoft.com/office/drawing/2014/main" xmlns="" val="10003"/>
                  </a:ext>
                </a:extLst>
              </a:tr>
              <a:tr h="467789">
                <a:tc>
                  <a:txBody>
                    <a:bodyPr/>
                    <a:lstStyle/>
                    <a:p>
                      <a:pPr marL="0" marR="0" algn="ctr">
                        <a:spcBef>
                          <a:spcPts val="0"/>
                        </a:spcBef>
                        <a:spcAft>
                          <a:spcPts val="0"/>
                        </a:spcAft>
                      </a:pPr>
                      <a:r>
                        <a:rPr lang="en-US" sz="1800" dirty="0">
                          <a:effectLst/>
                        </a:rPr>
                        <a:t> </a:t>
                      </a:r>
                      <a:r>
                        <a:rPr lang="en-US" sz="1800" dirty="0" smtClean="0">
                          <a:effectLst/>
                        </a:rPr>
                        <a:t>4</a:t>
                      </a:r>
                      <a:endParaRPr lang="en-US" sz="2400" dirty="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8/8</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H13S- 65</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-4</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37.0</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2.9</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24.3</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dirty="0">
                          <a:effectLst/>
                        </a:rPr>
                        <a:t>31.1</a:t>
                      </a:r>
                      <a:endParaRPr lang="en-US" sz="2400" dirty="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2.7</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3.8</a:t>
                      </a:r>
                      <a:endParaRPr lang="en-US" sz="2400">
                        <a:effectLst/>
                        <a:latin typeface="Times New Roman"/>
                        <a:ea typeface="Times New Roman"/>
                      </a:endParaRPr>
                    </a:p>
                  </a:txBody>
                  <a:tcPr marL="64316" marR="64316" marT="0" marB="0" anchor="ctr"/>
                </a:tc>
                <a:extLst>
                  <a:ext uri="{0D108BD9-81ED-4DB2-BD59-A6C34878D82A}">
                    <a16:rowId xmlns:a16="http://schemas.microsoft.com/office/drawing/2014/main" xmlns="" val="10004"/>
                  </a:ext>
                </a:extLst>
              </a:tr>
              <a:tr h="467789">
                <a:tc>
                  <a:txBody>
                    <a:bodyPr/>
                    <a:lstStyle/>
                    <a:p>
                      <a:pPr marL="0" marR="0" algn="ctr">
                        <a:spcBef>
                          <a:spcPts val="0"/>
                        </a:spcBef>
                        <a:spcAft>
                          <a:spcPts val="0"/>
                        </a:spcAft>
                      </a:pPr>
                      <a:r>
                        <a:rPr lang="en-US" sz="1800" dirty="0">
                          <a:effectLst/>
                        </a:rPr>
                        <a:t> </a:t>
                      </a:r>
                      <a:r>
                        <a:rPr lang="en-US" sz="1800" dirty="0" smtClean="0">
                          <a:effectLst/>
                        </a:rPr>
                        <a:t>5</a:t>
                      </a:r>
                      <a:endParaRPr lang="en-US" sz="2400" dirty="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8/8</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H5N- 83</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-4</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30.0</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2.9</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26.4</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37.9</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2.4</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3.3</a:t>
                      </a:r>
                      <a:endParaRPr lang="en-US" sz="2400">
                        <a:effectLst/>
                        <a:latin typeface="Times New Roman"/>
                        <a:ea typeface="Times New Roman"/>
                      </a:endParaRPr>
                    </a:p>
                  </a:txBody>
                  <a:tcPr marL="64316" marR="64316" marT="0" marB="0" anchor="ctr"/>
                </a:tc>
                <a:extLst>
                  <a:ext uri="{0D108BD9-81ED-4DB2-BD59-A6C34878D82A}">
                    <a16:rowId xmlns:a16="http://schemas.microsoft.com/office/drawing/2014/main" xmlns="" val="10005"/>
                  </a:ext>
                </a:extLst>
              </a:tr>
              <a:tr h="467789">
                <a:tc>
                  <a:txBody>
                    <a:bodyPr/>
                    <a:lstStyle/>
                    <a:p>
                      <a:pPr marL="0" marR="0" algn="ctr">
                        <a:spcBef>
                          <a:spcPts val="0"/>
                        </a:spcBef>
                        <a:spcAft>
                          <a:spcPts val="0"/>
                        </a:spcAft>
                      </a:pPr>
                      <a:r>
                        <a:rPr lang="en-US" sz="1800" dirty="0" smtClean="0">
                          <a:effectLst/>
                        </a:rPr>
                        <a:t>6</a:t>
                      </a:r>
                    </a:p>
                  </a:txBody>
                  <a:tcPr marL="64316" marR="64316" marT="0" marB="0" anchor="ctr"/>
                </a:tc>
                <a:tc>
                  <a:txBody>
                    <a:bodyPr/>
                    <a:lstStyle/>
                    <a:p>
                      <a:pPr marL="0" marR="0" algn="ctr">
                        <a:spcBef>
                          <a:spcPts val="0"/>
                        </a:spcBef>
                        <a:spcAft>
                          <a:spcPts val="0"/>
                        </a:spcAft>
                      </a:pPr>
                      <a:r>
                        <a:rPr lang="en-US" sz="1800">
                          <a:effectLst/>
                        </a:rPr>
                        <a:t>8/15</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H16N- 83</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39.9</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3.1</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29.6</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33.7</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2.4</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dirty="0">
                          <a:effectLst/>
                        </a:rPr>
                        <a:t>3.5</a:t>
                      </a:r>
                      <a:endParaRPr lang="en-US" sz="2400" dirty="0">
                        <a:effectLst/>
                        <a:latin typeface="Times New Roman"/>
                        <a:ea typeface="Times New Roman"/>
                      </a:endParaRPr>
                    </a:p>
                  </a:txBody>
                  <a:tcPr marL="64316" marR="64316" marT="0" marB="0" anchor="ctr"/>
                </a:tc>
                <a:extLst>
                  <a:ext uri="{0D108BD9-81ED-4DB2-BD59-A6C34878D82A}">
                    <a16:rowId xmlns:a16="http://schemas.microsoft.com/office/drawing/2014/main" xmlns="" val="10006"/>
                  </a:ext>
                </a:extLst>
              </a:tr>
              <a:tr h="467789">
                <a:tc>
                  <a:txBody>
                    <a:bodyPr/>
                    <a:lstStyle/>
                    <a:p>
                      <a:pPr marL="0" marR="0" algn="ctr">
                        <a:spcBef>
                          <a:spcPts val="0"/>
                        </a:spcBef>
                        <a:spcAft>
                          <a:spcPts val="0"/>
                        </a:spcAft>
                      </a:pPr>
                      <a:r>
                        <a:rPr lang="en-US" sz="1800" dirty="0">
                          <a:effectLst/>
                        </a:rPr>
                        <a:t> </a:t>
                      </a:r>
                      <a:r>
                        <a:rPr lang="en-US" sz="1800" dirty="0" smtClean="0">
                          <a:effectLst/>
                        </a:rPr>
                        <a:t>7</a:t>
                      </a:r>
                      <a:endParaRPr lang="en-US" sz="2400" dirty="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8/15</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H8S- 75</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25.7</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6.0</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35.5</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41.8</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2.2</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3.0</a:t>
                      </a:r>
                      <a:endParaRPr lang="en-US" sz="2400">
                        <a:effectLst/>
                        <a:latin typeface="Times New Roman"/>
                        <a:ea typeface="Times New Roman"/>
                      </a:endParaRPr>
                    </a:p>
                  </a:txBody>
                  <a:tcPr marL="64316" marR="64316" marT="0" marB="0" anchor="ctr"/>
                </a:tc>
                <a:extLst>
                  <a:ext uri="{0D108BD9-81ED-4DB2-BD59-A6C34878D82A}">
                    <a16:rowId xmlns:a16="http://schemas.microsoft.com/office/drawing/2014/main" xmlns="" val="10007"/>
                  </a:ext>
                </a:extLst>
              </a:tr>
              <a:tr h="467789">
                <a:tc>
                  <a:txBody>
                    <a:bodyPr/>
                    <a:lstStyle/>
                    <a:p>
                      <a:pPr marL="0" marR="0" algn="ctr">
                        <a:spcBef>
                          <a:spcPts val="0"/>
                        </a:spcBef>
                        <a:spcAft>
                          <a:spcPts val="0"/>
                        </a:spcAft>
                      </a:pPr>
                      <a:r>
                        <a:rPr lang="en-US" sz="1800" dirty="0">
                          <a:effectLst/>
                        </a:rPr>
                        <a:t> </a:t>
                      </a:r>
                      <a:r>
                        <a:rPr lang="en-US" sz="1800" dirty="0" smtClean="0">
                          <a:effectLst/>
                        </a:rPr>
                        <a:t>8</a:t>
                      </a:r>
                      <a:endParaRPr lang="en-US" sz="2400" dirty="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8/23</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G26N- 8</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dirty="0">
                          <a:effectLst/>
                        </a:rPr>
                        <a:t>11</a:t>
                      </a:r>
                      <a:endParaRPr lang="en-US" sz="2400" dirty="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37.0</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7.9</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25.6</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37.2</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2.6</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3.3</a:t>
                      </a:r>
                      <a:endParaRPr lang="en-US" sz="2400">
                        <a:effectLst/>
                        <a:latin typeface="Times New Roman"/>
                        <a:ea typeface="Times New Roman"/>
                      </a:endParaRPr>
                    </a:p>
                  </a:txBody>
                  <a:tcPr marL="64316" marR="64316" marT="0" marB="0" anchor="ctr"/>
                </a:tc>
                <a:extLst>
                  <a:ext uri="{0D108BD9-81ED-4DB2-BD59-A6C34878D82A}">
                    <a16:rowId xmlns:a16="http://schemas.microsoft.com/office/drawing/2014/main" xmlns="" val="10008"/>
                  </a:ext>
                </a:extLst>
              </a:tr>
              <a:tr h="467789">
                <a:tc>
                  <a:txBody>
                    <a:bodyPr/>
                    <a:lstStyle/>
                    <a:p>
                      <a:pPr marL="0" marR="0" algn="ctr">
                        <a:spcBef>
                          <a:spcPts val="0"/>
                        </a:spcBef>
                        <a:spcAft>
                          <a:spcPts val="0"/>
                        </a:spcAft>
                      </a:pPr>
                      <a:r>
                        <a:rPr lang="en-US" sz="1800" dirty="0">
                          <a:effectLst/>
                        </a:rPr>
                        <a:t> </a:t>
                      </a:r>
                      <a:r>
                        <a:rPr lang="en-US" sz="1800" dirty="0" smtClean="0">
                          <a:effectLst/>
                        </a:rPr>
                        <a:t>9</a:t>
                      </a:r>
                      <a:endParaRPr lang="en-US" sz="2400" dirty="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8/23</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G27N-31</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11</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26.9</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5.5</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23.7</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47.4</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2.9</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4.0</a:t>
                      </a:r>
                      <a:endParaRPr lang="en-US" sz="2400">
                        <a:effectLst/>
                        <a:latin typeface="Times New Roman"/>
                        <a:ea typeface="Times New Roman"/>
                      </a:endParaRPr>
                    </a:p>
                  </a:txBody>
                  <a:tcPr marL="64316" marR="64316" marT="0" marB="0" anchor="ctr"/>
                </a:tc>
                <a:extLst>
                  <a:ext uri="{0D108BD9-81ED-4DB2-BD59-A6C34878D82A}">
                    <a16:rowId xmlns:a16="http://schemas.microsoft.com/office/drawing/2014/main" xmlns="" val="10009"/>
                  </a:ext>
                </a:extLst>
              </a:tr>
              <a:tr h="467789">
                <a:tc>
                  <a:txBody>
                    <a:bodyPr/>
                    <a:lstStyle/>
                    <a:p>
                      <a:pPr marL="0" marR="0" algn="ctr">
                        <a:spcBef>
                          <a:spcPts val="0"/>
                        </a:spcBef>
                        <a:spcAft>
                          <a:spcPts val="0"/>
                        </a:spcAft>
                      </a:pPr>
                      <a:r>
                        <a:rPr lang="en-US" sz="1800" dirty="0">
                          <a:effectLst/>
                        </a:rPr>
                        <a:t> </a:t>
                      </a:r>
                      <a:r>
                        <a:rPr lang="en-US" sz="1800" dirty="0" smtClean="0">
                          <a:effectLst/>
                        </a:rPr>
                        <a:t>10</a:t>
                      </a:r>
                      <a:endParaRPr lang="en-US" sz="2400" dirty="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8/23</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H15N- 92</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11</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31.5</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6.7</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27.9</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36.0</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2.6</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3.3</a:t>
                      </a:r>
                      <a:endParaRPr lang="en-US" sz="2400">
                        <a:effectLst/>
                        <a:latin typeface="Times New Roman"/>
                        <a:ea typeface="Times New Roman"/>
                      </a:endParaRPr>
                    </a:p>
                  </a:txBody>
                  <a:tcPr marL="64316" marR="64316" marT="0" marB="0" anchor="ctr"/>
                </a:tc>
                <a:extLst>
                  <a:ext uri="{0D108BD9-81ED-4DB2-BD59-A6C34878D82A}">
                    <a16:rowId xmlns:a16="http://schemas.microsoft.com/office/drawing/2014/main" xmlns="" val="10010"/>
                  </a:ext>
                </a:extLst>
              </a:tr>
              <a:tr h="467789">
                <a:tc>
                  <a:txBody>
                    <a:bodyPr/>
                    <a:lstStyle/>
                    <a:p>
                      <a:pPr marL="0" marR="0" algn="ctr">
                        <a:spcBef>
                          <a:spcPts val="0"/>
                        </a:spcBef>
                        <a:spcAft>
                          <a:spcPts val="0"/>
                        </a:spcAft>
                      </a:pPr>
                      <a:r>
                        <a:rPr lang="en-US" sz="1800" dirty="0">
                          <a:effectLst/>
                        </a:rPr>
                        <a:t> </a:t>
                      </a:r>
                      <a:endParaRPr lang="en-US" sz="2400" dirty="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8/8</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Imp. French</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34.2</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2.9</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27.9</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35.1</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2.5</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dirty="0">
                          <a:effectLst/>
                        </a:rPr>
                        <a:t>2.0</a:t>
                      </a:r>
                      <a:endParaRPr lang="en-US" sz="2400" dirty="0">
                        <a:effectLst/>
                        <a:latin typeface="Times New Roman"/>
                        <a:ea typeface="Times New Roman"/>
                      </a:endParaRPr>
                    </a:p>
                  </a:txBody>
                  <a:tcPr marL="64316" marR="64316" marT="0" marB="0" anchor="ctr"/>
                </a:tc>
                <a:extLst>
                  <a:ext uri="{0D108BD9-81ED-4DB2-BD59-A6C34878D82A}">
                    <a16:rowId xmlns:a16="http://schemas.microsoft.com/office/drawing/2014/main" xmlns="" val="10011"/>
                  </a:ext>
                </a:extLst>
              </a:tr>
            </a:tbl>
          </a:graphicData>
        </a:graphic>
      </p:graphicFrame>
    </p:spTree>
    <p:extLst>
      <p:ext uri="{BB962C8B-B14F-4D97-AF65-F5344CB8AC3E}">
        <p14:creationId xmlns:p14="http://schemas.microsoft.com/office/powerpoint/2010/main" val="24105715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3276600" cy="884238"/>
          </a:xfrm>
        </p:spPr>
        <p:txBody>
          <a:bodyPr>
            <a:normAutofit/>
          </a:bodyPr>
          <a:lstStyle/>
          <a:p>
            <a:pPr algn="ctr"/>
            <a:r>
              <a:rPr lang="en-US" b="1" dirty="0" smtClean="0"/>
              <a:t>H13S-</a:t>
            </a:r>
            <a:r>
              <a:rPr lang="en-US" dirty="0" smtClean="0"/>
              <a:t> </a:t>
            </a:r>
            <a:r>
              <a:rPr lang="en-US" b="1" dirty="0" smtClean="0"/>
              <a:t>58</a:t>
            </a:r>
            <a:endParaRPr lang="en-US" b="1" dirty="0"/>
          </a:p>
        </p:txBody>
      </p:sp>
      <p:sp>
        <p:nvSpPr>
          <p:cNvPr id="3" name="Content Placeholder 2"/>
          <p:cNvSpPr>
            <a:spLocks noGrp="1"/>
          </p:cNvSpPr>
          <p:nvPr>
            <p:ph idx="1"/>
          </p:nvPr>
        </p:nvSpPr>
        <p:spPr>
          <a:xfrm>
            <a:off x="228600" y="1752600"/>
            <a:ext cx="3614928" cy="4724400"/>
          </a:xfrm>
          <a:solidFill>
            <a:srgbClr val="FFFFFF">
              <a:alpha val="52000"/>
            </a:srgbClr>
          </a:solidFill>
        </p:spPr>
        <p:txBody>
          <a:bodyPr tIns="91440" bIns="91440">
            <a:normAutofit/>
          </a:bodyPr>
          <a:lstStyle/>
          <a:p>
            <a:pPr marL="457200" indent="-457200">
              <a:buFont typeface="Arial" panose="020B0604020202020204" pitchFamily="34" charset="0"/>
              <a:buChar char="•"/>
            </a:pPr>
            <a:r>
              <a:rPr lang="en-US" sz="2400" dirty="0" smtClean="0"/>
              <a:t>Top item</a:t>
            </a:r>
          </a:p>
          <a:p>
            <a:pPr marL="457200" indent="-457200">
              <a:buFont typeface="Arial" panose="020B0604020202020204" pitchFamily="34" charset="0"/>
              <a:buChar char="•"/>
            </a:pPr>
            <a:r>
              <a:rPr lang="en-US" sz="2400" dirty="0" smtClean="0"/>
              <a:t>Dry away ratio of 2.2 &amp; 2.3 @ Winters</a:t>
            </a:r>
          </a:p>
          <a:p>
            <a:pPr marL="457200" indent="-457200">
              <a:buFont typeface="Arial" panose="020B0604020202020204" pitchFamily="34" charset="0"/>
              <a:buChar char="•"/>
            </a:pPr>
            <a:r>
              <a:rPr lang="en-US" sz="2400" dirty="0" smtClean="0"/>
              <a:t>Dry away ratio of 2.8 or 2.9 when harvested early @ Kearney</a:t>
            </a:r>
          </a:p>
          <a:p>
            <a:pPr marL="457200" indent="-457200">
              <a:buFont typeface="Arial" panose="020B0604020202020204" pitchFamily="34" charset="0"/>
              <a:buChar char="•"/>
            </a:pPr>
            <a:r>
              <a:rPr lang="en-US" sz="2400" dirty="0" smtClean="0"/>
              <a:t>Dries on the trees</a:t>
            </a:r>
          </a:p>
          <a:p>
            <a:pPr marL="457200" indent="-457200">
              <a:buFont typeface="Arial" panose="020B0604020202020204" pitchFamily="34" charset="0"/>
              <a:buChar char="•"/>
            </a:pPr>
            <a:r>
              <a:rPr lang="en-US" sz="2400" dirty="0" smtClean="0"/>
              <a:t>Was planted in growers orchards in 2018.</a:t>
            </a:r>
            <a:endParaRPr lang="en-US" sz="2400" dirty="0"/>
          </a:p>
        </p:txBody>
      </p:sp>
      <p:pic>
        <p:nvPicPr>
          <p:cNvPr id="5122" name="Picture 2" descr="S:\FacultyData\DEJONG\DEJONGShared\Sarah\Pictures\2016\dormant\H13S-  5 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72128" y="24384"/>
            <a:ext cx="5047488" cy="6729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34360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10"/>
            <a:ext cx="8763000" cy="1325563"/>
          </a:xfrm>
        </p:spPr>
        <p:txBody>
          <a:bodyPr>
            <a:normAutofit/>
          </a:bodyPr>
          <a:lstStyle/>
          <a:p>
            <a:r>
              <a:rPr lang="en-US" sz="3200" b="1" dirty="0" smtClean="0">
                <a:solidFill>
                  <a:schemeClr val="tx1"/>
                </a:solidFill>
              </a:rPr>
              <a:t>H13S- 58 (Changes color from yellow-green to grey-purple when it dries on tree and is mature.)</a:t>
            </a:r>
            <a:endParaRPr lang="en-US" sz="3200" b="1" dirty="0">
              <a:solidFill>
                <a:schemeClr val="tx1"/>
              </a:solidFill>
            </a:endParaRPr>
          </a:p>
        </p:txBody>
      </p:sp>
      <p:pic>
        <p:nvPicPr>
          <p:cNvPr id="4098"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42480"/>
          <a:stretch/>
        </p:blipFill>
        <p:spPr bwMode="auto">
          <a:xfrm rot="5400000">
            <a:off x="1865340" y="-646140"/>
            <a:ext cx="5257800" cy="914088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06110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nvPr>
        </p:nvGraphicFramePr>
        <p:xfrm>
          <a:off x="304798" y="457203"/>
          <a:ext cx="8458201" cy="6019796"/>
        </p:xfrm>
        <a:graphic>
          <a:graphicData uri="http://schemas.openxmlformats.org/drawingml/2006/table">
            <a:tbl>
              <a:tblPr firstRow="1" firstCol="1" bandRow="1">
                <a:tableStyleId>{5C22544A-7EE6-4342-B048-85BDC9FD1C3A}</a:tableStyleId>
              </a:tblPr>
              <a:tblGrid>
                <a:gridCol w="767782">
                  <a:extLst>
                    <a:ext uri="{9D8B030D-6E8A-4147-A177-3AD203B41FA5}">
                      <a16:colId xmlns:a16="http://schemas.microsoft.com/office/drawing/2014/main" xmlns="" val="20000"/>
                    </a:ext>
                  </a:extLst>
                </a:gridCol>
                <a:gridCol w="767781">
                  <a:extLst>
                    <a:ext uri="{9D8B030D-6E8A-4147-A177-3AD203B41FA5}">
                      <a16:colId xmlns:a16="http://schemas.microsoft.com/office/drawing/2014/main" xmlns="" val="20001"/>
                    </a:ext>
                  </a:extLst>
                </a:gridCol>
                <a:gridCol w="1402307">
                  <a:extLst>
                    <a:ext uri="{9D8B030D-6E8A-4147-A177-3AD203B41FA5}">
                      <a16:colId xmlns:a16="http://schemas.microsoft.com/office/drawing/2014/main" xmlns="" val="20002"/>
                    </a:ext>
                  </a:extLst>
                </a:gridCol>
                <a:gridCol w="729929">
                  <a:extLst>
                    <a:ext uri="{9D8B030D-6E8A-4147-A177-3AD203B41FA5}">
                      <a16:colId xmlns:a16="http://schemas.microsoft.com/office/drawing/2014/main" xmlns="" val="20003"/>
                    </a:ext>
                  </a:extLst>
                </a:gridCol>
                <a:gridCol w="751803">
                  <a:extLst>
                    <a:ext uri="{9D8B030D-6E8A-4147-A177-3AD203B41FA5}">
                      <a16:colId xmlns:a16="http://schemas.microsoft.com/office/drawing/2014/main" xmlns="" val="20004"/>
                    </a:ext>
                  </a:extLst>
                </a:gridCol>
                <a:gridCol w="809104">
                  <a:extLst>
                    <a:ext uri="{9D8B030D-6E8A-4147-A177-3AD203B41FA5}">
                      <a16:colId xmlns:a16="http://schemas.microsoft.com/office/drawing/2014/main" xmlns="" val="20005"/>
                    </a:ext>
                  </a:extLst>
                </a:gridCol>
                <a:gridCol w="692034">
                  <a:extLst>
                    <a:ext uri="{9D8B030D-6E8A-4147-A177-3AD203B41FA5}">
                      <a16:colId xmlns:a16="http://schemas.microsoft.com/office/drawing/2014/main" xmlns="" val="20006"/>
                    </a:ext>
                  </a:extLst>
                </a:gridCol>
                <a:gridCol w="723147">
                  <a:extLst>
                    <a:ext uri="{9D8B030D-6E8A-4147-A177-3AD203B41FA5}">
                      <a16:colId xmlns:a16="http://schemas.microsoft.com/office/drawing/2014/main" xmlns="" val="20007"/>
                    </a:ext>
                  </a:extLst>
                </a:gridCol>
                <a:gridCol w="737815">
                  <a:extLst>
                    <a:ext uri="{9D8B030D-6E8A-4147-A177-3AD203B41FA5}">
                      <a16:colId xmlns:a16="http://schemas.microsoft.com/office/drawing/2014/main" xmlns="" val="20008"/>
                    </a:ext>
                  </a:extLst>
                </a:gridCol>
                <a:gridCol w="1076499">
                  <a:extLst>
                    <a:ext uri="{9D8B030D-6E8A-4147-A177-3AD203B41FA5}">
                      <a16:colId xmlns:a16="http://schemas.microsoft.com/office/drawing/2014/main" xmlns="" val="20009"/>
                    </a:ext>
                  </a:extLst>
                </a:gridCol>
              </a:tblGrid>
              <a:tr h="874117">
                <a:tc>
                  <a:txBody>
                    <a:bodyPr/>
                    <a:lstStyle/>
                    <a:p>
                      <a:pPr marL="0" marR="0" algn="ctr">
                        <a:spcBef>
                          <a:spcPts val="0"/>
                        </a:spcBef>
                        <a:spcAft>
                          <a:spcPts val="0"/>
                        </a:spcAft>
                      </a:pPr>
                      <a:r>
                        <a:rPr lang="en-US" sz="1400" dirty="0">
                          <a:effectLst/>
                        </a:rPr>
                        <a:t>Tasting number</a:t>
                      </a:r>
                      <a:endParaRPr lang="en-US" sz="2400" dirty="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400">
                          <a:effectLst/>
                        </a:rPr>
                        <a:t>Test date</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400">
                          <a:effectLst/>
                        </a:rPr>
                        <a:t>Name</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400" dirty="0">
                          <a:effectLst/>
                        </a:rPr>
                        <a:t>days from French</a:t>
                      </a:r>
                      <a:endParaRPr lang="en-US" sz="2400" dirty="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400">
                          <a:effectLst/>
                        </a:rPr>
                        <a:t>weight (g/fruit)</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400">
                          <a:effectLst/>
                        </a:rPr>
                        <a:t>Pressure</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400">
                          <a:effectLst/>
                        </a:rPr>
                        <a:t>BRIX</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400">
                          <a:effectLst/>
                        </a:rPr>
                        <a:t>count per lb</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400">
                          <a:effectLst/>
                        </a:rPr>
                        <a:t>dry away ratio</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400">
                          <a:effectLst/>
                        </a:rPr>
                        <a:t>Avg. taste evaluation (1=bad, 5=excellent)</a:t>
                      </a:r>
                      <a:endParaRPr lang="en-US" sz="2400">
                        <a:effectLst/>
                        <a:latin typeface="Times New Roman"/>
                        <a:ea typeface="Times New Roman"/>
                      </a:endParaRPr>
                    </a:p>
                  </a:txBody>
                  <a:tcPr marL="64316" marR="64316" marT="0" marB="0" anchor="ctr"/>
                </a:tc>
                <a:extLst>
                  <a:ext uri="{0D108BD9-81ED-4DB2-BD59-A6C34878D82A}">
                    <a16:rowId xmlns:a16="http://schemas.microsoft.com/office/drawing/2014/main" xmlns="" val="10000"/>
                  </a:ext>
                </a:extLst>
              </a:tr>
              <a:tr h="467789">
                <a:tc>
                  <a:txBody>
                    <a:bodyPr/>
                    <a:lstStyle/>
                    <a:p>
                      <a:pPr marL="0" marR="0" algn="ctr">
                        <a:spcBef>
                          <a:spcPts val="0"/>
                        </a:spcBef>
                        <a:spcAft>
                          <a:spcPts val="0"/>
                        </a:spcAft>
                      </a:pPr>
                      <a:r>
                        <a:rPr lang="en-US" sz="1800" dirty="0">
                          <a:effectLst/>
                        </a:rPr>
                        <a:t> </a:t>
                      </a:r>
                      <a:r>
                        <a:rPr lang="en-US" sz="1800" dirty="0" smtClean="0">
                          <a:effectLst/>
                        </a:rPr>
                        <a:t>1</a:t>
                      </a:r>
                      <a:endParaRPr lang="en-US" sz="2400" dirty="0">
                        <a:effectLst/>
                        <a:latin typeface="Times New Roman"/>
                        <a:ea typeface="Times New Roman"/>
                      </a:endParaRPr>
                    </a:p>
                  </a:txBody>
                  <a:tcPr marL="64316" marR="64316" marT="0" marB="0" anchor="ctr">
                    <a:solidFill>
                      <a:schemeClr val="accent4">
                        <a:lumMod val="40000"/>
                        <a:lumOff val="60000"/>
                      </a:schemeClr>
                    </a:solidFill>
                  </a:tcPr>
                </a:tc>
                <a:tc>
                  <a:txBody>
                    <a:bodyPr/>
                    <a:lstStyle/>
                    <a:p>
                      <a:pPr marL="0" marR="0" algn="ctr">
                        <a:spcBef>
                          <a:spcPts val="0"/>
                        </a:spcBef>
                        <a:spcAft>
                          <a:spcPts val="0"/>
                        </a:spcAft>
                      </a:pPr>
                      <a:r>
                        <a:rPr lang="en-US" sz="1800" dirty="0">
                          <a:effectLst/>
                        </a:rPr>
                        <a:t>7/7</a:t>
                      </a:r>
                      <a:endParaRPr lang="en-US" sz="2400" dirty="0">
                        <a:effectLst/>
                        <a:latin typeface="Times New Roman"/>
                        <a:ea typeface="Times New Roman"/>
                      </a:endParaRPr>
                    </a:p>
                  </a:txBody>
                  <a:tcPr marL="64316" marR="64316" marT="0" marB="0" anchor="ctr">
                    <a:solidFill>
                      <a:schemeClr val="accent4">
                        <a:lumMod val="40000"/>
                        <a:lumOff val="60000"/>
                      </a:schemeClr>
                    </a:solidFill>
                  </a:tcPr>
                </a:tc>
                <a:tc>
                  <a:txBody>
                    <a:bodyPr/>
                    <a:lstStyle/>
                    <a:p>
                      <a:pPr marL="0" marR="0" algn="ctr">
                        <a:spcBef>
                          <a:spcPts val="0"/>
                        </a:spcBef>
                        <a:spcAft>
                          <a:spcPts val="0"/>
                        </a:spcAft>
                      </a:pPr>
                      <a:r>
                        <a:rPr lang="en-US" sz="1800">
                          <a:effectLst/>
                        </a:rPr>
                        <a:t>H21N-101</a:t>
                      </a:r>
                      <a:endParaRPr lang="en-US" sz="2400">
                        <a:effectLst/>
                        <a:latin typeface="Times New Roman"/>
                        <a:ea typeface="Times New Roman"/>
                      </a:endParaRPr>
                    </a:p>
                  </a:txBody>
                  <a:tcPr marL="64316" marR="64316" marT="0" marB="0" anchor="ctr">
                    <a:solidFill>
                      <a:schemeClr val="accent4">
                        <a:lumMod val="40000"/>
                        <a:lumOff val="60000"/>
                      </a:schemeClr>
                    </a:solidFill>
                  </a:tcPr>
                </a:tc>
                <a:tc>
                  <a:txBody>
                    <a:bodyPr/>
                    <a:lstStyle/>
                    <a:p>
                      <a:pPr marL="0" marR="0" algn="ctr">
                        <a:spcBef>
                          <a:spcPts val="0"/>
                        </a:spcBef>
                        <a:spcAft>
                          <a:spcPts val="0"/>
                        </a:spcAft>
                      </a:pPr>
                      <a:r>
                        <a:rPr lang="en-US" sz="1800">
                          <a:effectLst/>
                        </a:rPr>
                        <a:t>-34</a:t>
                      </a:r>
                      <a:endParaRPr lang="en-US" sz="2400">
                        <a:effectLst/>
                        <a:latin typeface="Times New Roman"/>
                        <a:ea typeface="Times New Roman"/>
                      </a:endParaRPr>
                    </a:p>
                  </a:txBody>
                  <a:tcPr marL="64316" marR="64316" marT="0" marB="0" anchor="ctr">
                    <a:solidFill>
                      <a:schemeClr val="accent4">
                        <a:lumMod val="40000"/>
                        <a:lumOff val="60000"/>
                      </a:schemeClr>
                    </a:solidFill>
                  </a:tcPr>
                </a:tc>
                <a:tc>
                  <a:txBody>
                    <a:bodyPr/>
                    <a:lstStyle/>
                    <a:p>
                      <a:pPr marL="0" marR="0" algn="ctr">
                        <a:spcBef>
                          <a:spcPts val="0"/>
                        </a:spcBef>
                        <a:spcAft>
                          <a:spcPts val="0"/>
                        </a:spcAft>
                      </a:pPr>
                      <a:r>
                        <a:rPr lang="en-US" sz="1800">
                          <a:effectLst/>
                        </a:rPr>
                        <a:t>25.4</a:t>
                      </a:r>
                      <a:endParaRPr lang="en-US" sz="2400">
                        <a:effectLst/>
                        <a:latin typeface="Times New Roman"/>
                        <a:ea typeface="Times New Roman"/>
                      </a:endParaRPr>
                    </a:p>
                  </a:txBody>
                  <a:tcPr marL="64316" marR="64316" marT="0" marB="0" anchor="ctr">
                    <a:solidFill>
                      <a:schemeClr val="accent4">
                        <a:lumMod val="40000"/>
                        <a:lumOff val="60000"/>
                      </a:schemeClr>
                    </a:solidFill>
                  </a:tcPr>
                </a:tc>
                <a:tc>
                  <a:txBody>
                    <a:bodyPr/>
                    <a:lstStyle/>
                    <a:p>
                      <a:pPr marL="0" marR="0" algn="ctr">
                        <a:spcBef>
                          <a:spcPts val="0"/>
                        </a:spcBef>
                        <a:spcAft>
                          <a:spcPts val="0"/>
                        </a:spcAft>
                      </a:pPr>
                      <a:r>
                        <a:rPr lang="en-US" sz="1800">
                          <a:effectLst/>
                        </a:rPr>
                        <a:t>3.8</a:t>
                      </a:r>
                      <a:endParaRPr lang="en-US" sz="2400">
                        <a:effectLst/>
                        <a:latin typeface="Times New Roman"/>
                        <a:ea typeface="Times New Roman"/>
                      </a:endParaRPr>
                    </a:p>
                  </a:txBody>
                  <a:tcPr marL="64316" marR="64316" marT="0" marB="0" anchor="ctr">
                    <a:solidFill>
                      <a:schemeClr val="accent4">
                        <a:lumMod val="40000"/>
                        <a:lumOff val="60000"/>
                      </a:schemeClr>
                    </a:solidFill>
                  </a:tcPr>
                </a:tc>
                <a:tc>
                  <a:txBody>
                    <a:bodyPr/>
                    <a:lstStyle/>
                    <a:p>
                      <a:pPr marL="0" marR="0" algn="ctr">
                        <a:spcBef>
                          <a:spcPts val="0"/>
                        </a:spcBef>
                        <a:spcAft>
                          <a:spcPts val="0"/>
                        </a:spcAft>
                      </a:pPr>
                      <a:r>
                        <a:rPr lang="en-US" sz="1800">
                          <a:effectLst/>
                        </a:rPr>
                        <a:t>32.3</a:t>
                      </a:r>
                      <a:endParaRPr lang="en-US" sz="2400">
                        <a:effectLst/>
                        <a:latin typeface="Times New Roman"/>
                        <a:ea typeface="Times New Roman"/>
                      </a:endParaRPr>
                    </a:p>
                  </a:txBody>
                  <a:tcPr marL="64316" marR="64316" marT="0" marB="0" anchor="ctr">
                    <a:solidFill>
                      <a:schemeClr val="accent4">
                        <a:lumMod val="40000"/>
                        <a:lumOff val="60000"/>
                      </a:schemeClr>
                    </a:solidFill>
                  </a:tcPr>
                </a:tc>
                <a:tc>
                  <a:txBody>
                    <a:bodyPr/>
                    <a:lstStyle/>
                    <a:p>
                      <a:pPr marL="0" marR="0" algn="ctr">
                        <a:spcBef>
                          <a:spcPts val="0"/>
                        </a:spcBef>
                        <a:spcAft>
                          <a:spcPts val="0"/>
                        </a:spcAft>
                      </a:pPr>
                      <a:r>
                        <a:rPr lang="en-US" sz="1800">
                          <a:effectLst/>
                        </a:rPr>
                        <a:t>44.5</a:t>
                      </a:r>
                      <a:endParaRPr lang="en-US" sz="2400">
                        <a:effectLst/>
                        <a:latin typeface="Times New Roman"/>
                        <a:ea typeface="Times New Roman"/>
                      </a:endParaRPr>
                    </a:p>
                  </a:txBody>
                  <a:tcPr marL="64316" marR="64316" marT="0" marB="0" anchor="ctr">
                    <a:solidFill>
                      <a:schemeClr val="accent4">
                        <a:lumMod val="40000"/>
                        <a:lumOff val="60000"/>
                      </a:schemeClr>
                    </a:solidFill>
                  </a:tcPr>
                </a:tc>
                <a:tc>
                  <a:txBody>
                    <a:bodyPr/>
                    <a:lstStyle/>
                    <a:p>
                      <a:pPr marL="0" marR="0" algn="ctr">
                        <a:spcBef>
                          <a:spcPts val="0"/>
                        </a:spcBef>
                        <a:spcAft>
                          <a:spcPts val="0"/>
                        </a:spcAft>
                      </a:pPr>
                      <a:r>
                        <a:rPr lang="en-US" sz="1800">
                          <a:effectLst/>
                        </a:rPr>
                        <a:t>2.3</a:t>
                      </a:r>
                      <a:endParaRPr lang="en-US" sz="2400">
                        <a:effectLst/>
                        <a:latin typeface="Times New Roman"/>
                        <a:ea typeface="Times New Roman"/>
                      </a:endParaRPr>
                    </a:p>
                  </a:txBody>
                  <a:tcPr marL="64316" marR="64316" marT="0" marB="0" anchor="ctr">
                    <a:solidFill>
                      <a:schemeClr val="accent4">
                        <a:lumMod val="40000"/>
                        <a:lumOff val="60000"/>
                      </a:schemeClr>
                    </a:solidFill>
                  </a:tcPr>
                </a:tc>
                <a:tc>
                  <a:txBody>
                    <a:bodyPr/>
                    <a:lstStyle/>
                    <a:p>
                      <a:pPr marL="0" marR="0" algn="ctr">
                        <a:spcBef>
                          <a:spcPts val="0"/>
                        </a:spcBef>
                        <a:spcAft>
                          <a:spcPts val="0"/>
                        </a:spcAft>
                      </a:pPr>
                      <a:r>
                        <a:rPr lang="en-US" sz="1800">
                          <a:effectLst/>
                        </a:rPr>
                        <a:t>3.8</a:t>
                      </a:r>
                      <a:endParaRPr lang="en-US" sz="2400">
                        <a:effectLst/>
                        <a:latin typeface="Times New Roman"/>
                        <a:ea typeface="Times New Roman"/>
                      </a:endParaRPr>
                    </a:p>
                  </a:txBody>
                  <a:tcPr marL="64316" marR="64316" marT="0" marB="0" anchor="ctr">
                    <a:solidFill>
                      <a:schemeClr val="accent4">
                        <a:lumMod val="40000"/>
                        <a:lumOff val="60000"/>
                      </a:schemeClr>
                    </a:solidFill>
                  </a:tcPr>
                </a:tc>
                <a:extLst>
                  <a:ext uri="{0D108BD9-81ED-4DB2-BD59-A6C34878D82A}">
                    <a16:rowId xmlns:a16="http://schemas.microsoft.com/office/drawing/2014/main" xmlns="" val="10001"/>
                  </a:ext>
                </a:extLst>
              </a:tr>
              <a:tr h="467789">
                <a:tc>
                  <a:txBody>
                    <a:bodyPr/>
                    <a:lstStyle/>
                    <a:p>
                      <a:pPr marL="0" marR="0" algn="ctr">
                        <a:spcBef>
                          <a:spcPts val="0"/>
                        </a:spcBef>
                        <a:spcAft>
                          <a:spcPts val="0"/>
                        </a:spcAft>
                      </a:pPr>
                      <a:r>
                        <a:rPr lang="en-US" sz="1800" dirty="0">
                          <a:effectLst/>
                        </a:rPr>
                        <a:t> </a:t>
                      </a:r>
                      <a:r>
                        <a:rPr lang="en-US" sz="1800" dirty="0" smtClean="0">
                          <a:effectLst/>
                        </a:rPr>
                        <a:t>2</a:t>
                      </a:r>
                      <a:endParaRPr lang="en-US" sz="2400" dirty="0">
                        <a:effectLst/>
                        <a:latin typeface="Times New Roman"/>
                        <a:ea typeface="Times New Roman"/>
                      </a:endParaRPr>
                    </a:p>
                  </a:txBody>
                  <a:tcPr marL="64316" marR="64316" marT="0" marB="0" anchor="ctr">
                    <a:solidFill>
                      <a:schemeClr val="accent4">
                        <a:lumMod val="40000"/>
                        <a:lumOff val="60000"/>
                      </a:schemeClr>
                    </a:solidFill>
                  </a:tcPr>
                </a:tc>
                <a:tc>
                  <a:txBody>
                    <a:bodyPr/>
                    <a:lstStyle/>
                    <a:p>
                      <a:pPr marL="0" marR="0" algn="ctr">
                        <a:spcBef>
                          <a:spcPts val="0"/>
                        </a:spcBef>
                        <a:spcAft>
                          <a:spcPts val="0"/>
                        </a:spcAft>
                      </a:pPr>
                      <a:r>
                        <a:rPr lang="en-US" sz="1800">
                          <a:effectLst/>
                        </a:rPr>
                        <a:t>8/8</a:t>
                      </a:r>
                      <a:endParaRPr lang="en-US" sz="2400">
                        <a:effectLst/>
                        <a:latin typeface="Times New Roman"/>
                        <a:ea typeface="Times New Roman"/>
                      </a:endParaRPr>
                    </a:p>
                  </a:txBody>
                  <a:tcPr marL="64316" marR="64316" marT="0" marB="0" anchor="ctr">
                    <a:solidFill>
                      <a:schemeClr val="accent4">
                        <a:lumMod val="40000"/>
                        <a:lumOff val="60000"/>
                      </a:schemeClr>
                    </a:solidFill>
                  </a:tcPr>
                </a:tc>
                <a:tc>
                  <a:txBody>
                    <a:bodyPr/>
                    <a:lstStyle/>
                    <a:p>
                      <a:pPr marL="0" marR="0" algn="ctr">
                        <a:spcBef>
                          <a:spcPts val="0"/>
                        </a:spcBef>
                        <a:spcAft>
                          <a:spcPts val="0"/>
                        </a:spcAft>
                      </a:pPr>
                      <a:r>
                        <a:rPr lang="en-US" sz="1800">
                          <a:effectLst/>
                        </a:rPr>
                        <a:t>G37S- 38</a:t>
                      </a:r>
                      <a:endParaRPr lang="en-US" sz="2400">
                        <a:effectLst/>
                        <a:latin typeface="Times New Roman"/>
                        <a:ea typeface="Times New Roman"/>
                      </a:endParaRPr>
                    </a:p>
                  </a:txBody>
                  <a:tcPr marL="64316" marR="64316" marT="0" marB="0" anchor="ctr">
                    <a:solidFill>
                      <a:schemeClr val="accent4">
                        <a:lumMod val="40000"/>
                        <a:lumOff val="60000"/>
                      </a:schemeClr>
                    </a:solidFill>
                  </a:tcPr>
                </a:tc>
                <a:tc>
                  <a:txBody>
                    <a:bodyPr/>
                    <a:lstStyle/>
                    <a:p>
                      <a:pPr marL="0" marR="0" algn="ctr">
                        <a:spcBef>
                          <a:spcPts val="0"/>
                        </a:spcBef>
                        <a:spcAft>
                          <a:spcPts val="0"/>
                        </a:spcAft>
                      </a:pPr>
                      <a:r>
                        <a:rPr lang="en-US" sz="1800">
                          <a:effectLst/>
                        </a:rPr>
                        <a:t>-4</a:t>
                      </a:r>
                      <a:endParaRPr lang="en-US" sz="2400">
                        <a:effectLst/>
                        <a:latin typeface="Times New Roman"/>
                        <a:ea typeface="Times New Roman"/>
                      </a:endParaRPr>
                    </a:p>
                  </a:txBody>
                  <a:tcPr marL="64316" marR="64316" marT="0" marB="0" anchor="ctr">
                    <a:solidFill>
                      <a:schemeClr val="accent4">
                        <a:lumMod val="40000"/>
                        <a:lumOff val="60000"/>
                      </a:schemeClr>
                    </a:solidFill>
                  </a:tcPr>
                </a:tc>
                <a:tc>
                  <a:txBody>
                    <a:bodyPr/>
                    <a:lstStyle/>
                    <a:p>
                      <a:pPr marL="0" marR="0" algn="ctr">
                        <a:spcBef>
                          <a:spcPts val="0"/>
                        </a:spcBef>
                        <a:spcAft>
                          <a:spcPts val="0"/>
                        </a:spcAft>
                      </a:pPr>
                      <a:r>
                        <a:rPr lang="en-US" sz="1800">
                          <a:effectLst/>
                        </a:rPr>
                        <a:t>31.1</a:t>
                      </a:r>
                      <a:endParaRPr lang="en-US" sz="2400">
                        <a:effectLst/>
                        <a:latin typeface="Times New Roman"/>
                        <a:ea typeface="Times New Roman"/>
                      </a:endParaRPr>
                    </a:p>
                  </a:txBody>
                  <a:tcPr marL="64316" marR="64316" marT="0" marB="0" anchor="ctr">
                    <a:solidFill>
                      <a:schemeClr val="accent4">
                        <a:lumMod val="40000"/>
                        <a:lumOff val="60000"/>
                      </a:schemeClr>
                    </a:solidFill>
                  </a:tcPr>
                </a:tc>
                <a:tc>
                  <a:txBody>
                    <a:bodyPr/>
                    <a:lstStyle/>
                    <a:p>
                      <a:pPr marL="0" marR="0" algn="ctr">
                        <a:spcBef>
                          <a:spcPts val="0"/>
                        </a:spcBef>
                        <a:spcAft>
                          <a:spcPts val="0"/>
                        </a:spcAft>
                      </a:pPr>
                      <a:r>
                        <a:rPr lang="en-US" sz="1800">
                          <a:effectLst/>
                        </a:rPr>
                        <a:t>4.1</a:t>
                      </a:r>
                      <a:endParaRPr lang="en-US" sz="2400">
                        <a:effectLst/>
                        <a:latin typeface="Times New Roman"/>
                        <a:ea typeface="Times New Roman"/>
                      </a:endParaRPr>
                    </a:p>
                  </a:txBody>
                  <a:tcPr marL="64316" marR="64316" marT="0" marB="0" anchor="ctr">
                    <a:solidFill>
                      <a:schemeClr val="accent4">
                        <a:lumMod val="40000"/>
                        <a:lumOff val="60000"/>
                      </a:schemeClr>
                    </a:solidFill>
                  </a:tcPr>
                </a:tc>
                <a:tc>
                  <a:txBody>
                    <a:bodyPr/>
                    <a:lstStyle/>
                    <a:p>
                      <a:pPr marL="0" marR="0" algn="ctr">
                        <a:spcBef>
                          <a:spcPts val="0"/>
                        </a:spcBef>
                        <a:spcAft>
                          <a:spcPts val="0"/>
                        </a:spcAft>
                      </a:pPr>
                      <a:r>
                        <a:rPr lang="en-US" sz="1800">
                          <a:effectLst/>
                        </a:rPr>
                        <a:t>22.8</a:t>
                      </a:r>
                      <a:endParaRPr lang="en-US" sz="2400">
                        <a:effectLst/>
                        <a:latin typeface="Times New Roman"/>
                        <a:ea typeface="Times New Roman"/>
                      </a:endParaRPr>
                    </a:p>
                  </a:txBody>
                  <a:tcPr marL="64316" marR="64316" marT="0" marB="0" anchor="ctr">
                    <a:solidFill>
                      <a:schemeClr val="accent4">
                        <a:lumMod val="40000"/>
                        <a:lumOff val="60000"/>
                      </a:schemeClr>
                    </a:solidFill>
                  </a:tcPr>
                </a:tc>
                <a:tc>
                  <a:txBody>
                    <a:bodyPr/>
                    <a:lstStyle/>
                    <a:p>
                      <a:pPr marL="0" marR="0" algn="ctr">
                        <a:spcBef>
                          <a:spcPts val="0"/>
                        </a:spcBef>
                        <a:spcAft>
                          <a:spcPts val="0"/>
                        </a:spcAft>
                      </a:pPr>
                      <a:r>
                        <a:rPr lang="en-US" sz="1800">
                          <a:effectLst/>
                        </a:rPr>
                        <a:t>42.5</a:t>
                      </a:r>
                      <a:endParaRPr lang="en-US" sz="2400">
                        <a:effectLst/>
                        <a:latin typeface="Times New Roman"/>
                        <a:ea typeface="Times New Roman"/>
                      </a:endParaRPr>
                    </a:p>
                  </a:txBody>
                  <a:tcPr marL="64316" marR="64316" marT="0" marB="0" anchor="ctr">
                    <a:solidFill>
                      <a:schemeClr val="accent4">
                        <a:lumMod val="40000"/>
                        <a:lumOff val="60000"/>
                      </a:schemeClr>
                    </a:solidFill>
                  </a:tcPr>
                </a:tc>
                <a:tc>
                  <a:txBody>
                    <a:bodyPr/>
                    <a:lstStyle/>
                    <a:p>
                      <a:pPr marL="0" marR="0" algn="ctr">
                        <a:spcBef>
                          <a:spcPts val="0"/>
                        </a:spcBef>
                        <a:spcAft>
                          <a:spcPts val="0"/>
                        </a:spcAft>
                      </a:pPr>
                      <a:r>
                        <a:rPr lang="en-US" sz="1800">
                          <a:effectLst/>
                        </a:rPr>
                        <a:t>2.7</a:t>
                      </a:r>
                      <a:endParaRPr lang="en-US" sz="2400">
                        <a:effectLst/>
                        <a:latin typeface="Times New Roman"/>
                        <a:ea typeface="Times New Roman"/>
                      </a:endParaRPr>
                    </a:p>
                  </a:txBody>
                  <a:tcPr marL="64316" marR="64316" marT="0" marB="0" anchor="ctr">
                    <a:solidFill>
                      <a:schemeClr val="accent4">
                        <a:lumMod val="40000"/>
                        <a:lumOff val="60000"/>
                      </a:schemeClr>
                    </a:solidFill>
                  </a:tcPr>
                </a:tc>
                <a:tc>
                  <a:txBody>
                    <a:bodyPr/>
                    <a:lstStyle/>
                    <a:p>
                      <a:pPr marL="0" marR="0" algn="ctr">
                        <a:spcBef>
                          <a:spcPts val="0"/>
                        </a:spcBef>
                        <a:spcAft>
                          <a:spcPts val="0"/>
                        </a:spcAft>
                      </a:pPr>
                      <a:r>
                        <a:rPr lang="en-US" sz="1800">
                          <a:effectLst/>
                        </a:rPr>
                        <a:t>3.0</a:t>
                      </a:r>
                      <a:endParaRPr lang="en-US" sz="2400">
                        <a:effectLst/>
                        <a:latin typeface="Times New Roman"/>
                        <a:ea typeface="Times New Roman"/>
                      </a:endParaRPr>
                    </a:p>
                  </a:txBody>
                  <a:tcPr marL="64316" marR="64316" marT="0" marB="0" anchor="ctr">
                    <a:solidFill>
                      <a:schemeClr val="accent4">
                        <a:lumMod val="40000"/>
                        <a:lumOff val="60000"/>
                      </a:schemeClr>
                    </a:solidFill>
                  </a:tcPr>
                </a:tc>
                <a:extLst>
                  <a:ext uri="{0D108BD9-81ED-4DB2-BD59-A6C34878D82A}">
                    <a16:rowId xmlns:a16="http://schemas.microsoft.com/office/drawing/2014/main" xmlns="" val="10002"/>
                  </a:ext>
                </a:extLst>
              </a:tr>
              <a:tr h="467789">
                <a:tc>
                  <a:txBody>
                    <a:bodyPr/>
                    <a:lstStyle/>
                    <a:p>
                      <a:pPr marL="0" marR="0" algn="ctr">
                        <a:spcBef>
                          <a:spcPts val="0"/>
                        </a:spcBef>
                        <a:spcAft>
                          <a:spcPts val="0"/>
                        </a:spcAft>
                      </a:pPr>
                      <a:r>
                        <a:rPr lang="en-US" sz="1800" dirty="0">
                          <a:effectLst/>
                        </a:rPr>
                        <a:t> </a:t>
                      </a:r>
                      <a:r>
                        <a:rPr lang="en-US" sz="1800" dirty="0" smtClean="0">
                          <a:effectLst/>
                        </a:rPr>
                        <a:t>3</a:t>
                      </a:r>
                      <a:endParaRPr lang="en-US" sz="2400" dirty="0">
                        <a:effectLst/>
                        <a:latin typeface="Times New Roman"/>
                        <a:ea typeface="Times New Roman"/>
                      </a:endParaRPr>
                    </a:p>
                  </a:txBody>
                  <a:tcPr marL="64316" marR="64316" marT="0" marB="0" anchor="ctr">
                    <a:solidFill>
                      <a:schemeClr val="accent4">
                        <a:lumMod val="40000"/>
                        <a:lumOff val="60000"/>
                      </a:schemeClr>
                    </a:solidFill>
                  </a:tcPr>
                </a:tc>
                <a:tc>
                  <a:txBody>
                    <a:bodyPr/>
                    <a:lstStyle/>
                    <a:p>
                      <a:pPr marL="0" marR="0" algn="ctr">
                        <a:spcBef>
                          <a:spcPts val="0"/>
                        </a:spcBef>
                        <a:spcAft>
                          <a:spcPts val="0"/>
                        </a:spcAft>
                      </a:pPr>
                      <a:r>
                        <a:rPr lang="en-US" sz="1800">
                          <a:effectLst/>
                        </a:rPr>
                        <a:t>8/8</a:t>
                      </a:r>
                      <a:endParaRPr lang="en-US" sz="2400">
                        <a:effectLst/>
                        <a:latin typeface="Times New Roman"/>
                        <a:ea typeface="Times New Roman"/>
                      </a:endParaRPr>
                    </a:p>
                  </a:txBody>
                  <a:tcPr marL="64316" marR="64316" marT="0" marB="0" anchor="ctr">
                    <a:solidFill>
                      <a:schemeClr val="accent4">
                        <a:lumMod val="40000"/>
                        <a:lumOff val="60000"/>
                      </a:schemeClr>
                    </a:solidFill>
                  </a:tcPr>
                </a:tc>
                <a:tc>
                  <a:txBody>
                    <a:bodyPr/>
                    <a:lstStyle/>
                    <a:p>
                      <a:pPr marL="0" marR="0" algn="ctr">
                        <a:spcBef>
                          <a:spcPts val="0"/>
                        </a:spcBef>
                        <a:spcAft>
                          <a:spcPts val="0"/>
                        </a:spcAft>
                      </a:pPr>
                      <a:r>
                        <a:rPr lang="en-US" sz="1800">
                          <a:effectLst/>
                        </a:rPr>
                        <a:t>H13S- 58</a:t>
                      </a:r>
                      <a:endParaRPr lang="en-US" sz="2400">
                        <a:effectLst/>
                        <a:latin typeface="Times New Roman"/>
                        <a:ea typeface="Times New Roman"/>
                      </a:endParaRPr>
                    </a:p>
                  </a:txBody>
                  <a:tcPr marL="64316" marR="64316" marT="0" marB="0" anchor="ctr">
                    <a:solidFill>
                      <a:schemeClr val="accent4">
                        <a:lumMod val="40000"/>
                        <a:lumOff val="60000"/>
                      </a:schemeClr>
                    </a:solidFill>
                  </a:tcPr>
                </a:tc>
                <a:tc>
                  <a:txBody>
                    <a:bodyPr/>
                    <a:lstStyle/>
                    <a:p>
                      <a:pPr marL="0" marR="0" algn="ctr">
                        <a:spcBef>
                          <a:spcPts val="0"/>
                        </a:spcBef>
                        <a:spcAft>
                          <a:spcPts val="0"/>
                        </a:spcAft>
                      </a:pPr>
                      <a:r>
                        <a:rPr lang="en-US" sz="1800">
                          <a:effectLst/>
                        </a:rPr>
                        <a:t>-4</a:t>
                      </a:r>
                      <a:endParaRPr lang="en-US" sz="2400">
                        <a:effectLst/>
                        <a:latin typeface="Times New Roman"/>
                        <a:ea typeface="Times New Roman"/>
                      </a:endParaRPr>
                    </a:p>
                  </a:txBody>
                  <a:tcPr marL="64316" marR="64316" marT="0" marB="0" anchor="ctr">
                    <a:solidFill>
                      <a:schemeClr val="accent4">
                        <a:lumMod val="40000"/>
                        <a:lumOff val="60000"/>
                      </a:schemeClr>
                    </a:solidFill>
                  </a:tcPr>
                </a:tc>
                <a:tc>
                  <a:txBody>
                    <a:bodyPr/>
                    <a:lstStyle/>
                    <a:p>
                      <a:pPr marL="0" marR="0" algn="ctr">
                        <a:spcBef>
                          <a:spcPts val="0"/>
                        </a:spcBef>
                        <a:spcAft>
                          <a:spcPts val="0"/>
                        </a:spcAft>
                      </a:pPr>
                      <a:r>
                        <a:rPr lang="en-US" sz="1800">
                          <a:effectLst/>
                        </a:rPr>
                        <a:t>27.6</a:t>
                      </a:r>
                      <a:endParaRPr lang="en-US" sz="2400">
                        <a:effectLst/>
                        <a:latin typeface="Times New Roman"/>
                        <a:ea typeface="Times New Roman"/>
                      </a:endParaRPr>
                    </a:p>
                  </a:txBody>
                  <a:tcPr marL="64316" marR="64316" marT="0" marB="0" anchor="ctr">
                    <a:solidFill>
                      <a:schemeClr val="accent4">
                        <a:lumMod val="40000"/>
                        <a:lumOff val="60000"/>
                      </a:schemeClr>
                    </a:solidFill>
                  </a:tcPr>
                </a:tc>
                <a:tc>
                  <a:txBody>
                    <a:bodyPr/>
                    <a:lstStyle/>
                    <a:p>
                      <a:pPr marL="0" marR="0" algn="ctr">
                        <a:spcBef>
                          <a:spcPts val="0"/>
                        </a:spcBef>
                        <a:spcAft>
                          <a:spcPts val="0"/>
                        </a:spcAft>
                      </a:pPr>
                      <a:r>
                        <a:rPr lang="en-US" sz="1800">
                          <a:effectLst/>
                        </a:rPr>
                        <a:t>3.1</a:t>
                      </a:r>
                      <a:endParaRPr lang="en-US" sz="2400">
                        <a:effectLst/>
                        <a:latin typeface="Times New Roman"/>
                        <a:ea typeface="Times New Roman"/>
                      </a:endParaRPr>
                    </a:p>
                  </a:txBody>
                  <a:tcPr marL="64316" marR="64316" marT="0" marB="0" anchor="ctr">
                    <a:solidFill>
                      <a:schemeClr val="accent4">
                        <a:lumMod val="40000"/>
                        <a:lumOff val="60000"/>
                      </a:schemeClr>
                    </a:solidFill>
                  </a:tcPr>
                </a:tc>
                <a:tc>
                  <a:txBody>
                    <a:bodyPr/>
                    <a:lstStyle/>
                    <a:p>
                      <a:pPr marL="0" marR="0" algn="ctr">
                        <a:spcBef>
                          <a:spcPts val="0"/>
                        </a:spcBef>
                        <a:spcAft>
                          <a:spcPts val="0"/>
                        </a:spcAft>
                      </a:pPr>
                      <a:r>
                        <a:rPr lang="en-US" sz="1800">
                          <a:effectLst/>
                        </a:rPr>
                        <a:t>20.0</a:t>
                      </a:r>
                      <a:endParaRPr lang="en-US" sz="2400">
                        <a:effectLst/>
                        <a:latin typeface="Times New Roman"/>
                        <a:ea typeface="Times New Roman"/>
                      </a:endParaRPr>
                    </a:p>
                  </a:txBody>
                  <a:tcPr marL="64316" marR="64316" marT="0" marB="0" anchor="ctr">
                    <a:solidFill>
                      <a:schemeClr val="accent4">
                        <a:lumMod val="40000"/>
                        <a:lumOff val="60000"/>
                      </a:schemeClr>
                    </a:solidFill>
                  </a:tcPr>
                </a:tc>
                <a:tc>
                  <a:txBody>
                    <a:bodyPr/>
                    <a:lstStyle/>
                    <a:p>
                      <a:pPr marL="0" marR="0" algn="ctr">
                        <a:spcBef>
                          <a:spcPts val="0"/>
                        </a:spcBef>
                        <a:spcAft>
                          <a:spcPts val="0"/>
                        </a:spcAft>
                      </a:pPr>
                      <a:r>
                        <a:rPr lang="en-US" sz="1800">
                          <a:effectLst/>
                        </a:rPr>
                        <a:t>40.4</a:t>
                      </a:r>
                      <a:endParaRPr lang="en-US" sz="2400">
                        <a:effectLst/>
                        <a:latin typeface="Times New Roman"/>
                        <a:ea typeface="Times New Roman"/>
                      </a:endParaRPr>
                    </a:p>
                  </a:txBody>
                  <a:tcPr marL="64316" marR="64316" marT="0" marB="0" anchor="ctr">
                    <a:solidFill>
                      <a:schemeClr val="accent4">
                        <a:lumMod val="40000"/>
                        <a:lumOff val="60000"/>
                      </a:schemeClr>
                    </a:solidFill>
                  </a:tcPr>
                </a:tc>
                <a:tc>
                  <a:txBody>
                    <a:bodyPr/>
                    <a:lstStyle/>
                    <a:p>
                      <a:pPr marL="0" marR="0" algn="ctr">
                        <a:spcBef>
                          <a:spcPts val="0"/>
                        </a:spcBef>
                        <a:spcAft>
                          <a:spcPts val="0"/>
                        </a:spcAft>
                      </a:pPr>
                      <a:r>
                        <a:rPr lang="en-US" sz="1800">
                          <a:effectLst/>
                        </a:rPr>
                        <a:t>2.3</a:t>
                      </a:r>
                      <a:endParaRPr lang="en-US" sz="2400">
                        <a:effectLst/>
                        <a:latin typeface="Times New Roman"/>
                        <a:ea typeface="Times New Roman"/>
                      </a:endParaRPr>
                    </a:p>
                  </a:txBody>
                  <a:tcPr marL="64316" marR="64316" marT="0" marB="0" anchor="ctr">
                    <a:solidFill>
                      <a:schemeClr val="accent4">
                        <a:lumMod val="40000"/>
                        <a:lumOff val="60000"/>
                      </a:schemeClr>
                    </a:solidFill>
                  </a:tcPr>
                </a:tc>
                <a:tc>
                  <a:txBody>
                    <a:bodyPr/>
                    <a:lstStyle/>
                    <a:p>
                      <a:pPr marL="0" marR="0" algn="ctr">
                        <a:spcBef>
                          <a:spcPts val="0"/>
                        </a:spcBef>
                        <a:spcAft>
                          <a:spcPts val="0"/>
                        </a:spcAft>
                      </a:pPr>
                      <a:r>
                        <a:rPr lang="en-US" sz="1800" dirty="0">
                          <a:effectLst/>
                        </a:rPr>
                        <a:t>3.5</a:t>
                      </a:r>
                      <a:endParaRPr lang="en-US" sz="2400" dirty="0">
                        <a:effectLst/>
                        <a:latin typeface="Times New Roman"/>
                        <a:ea typeface="Times New Roman"/>
                      </a:endParaRPr>
                    </a:p>
                  </a:txBody>
                  <a:tcPr marL="64316" marR="64316" marT="0" marB="0" anchor="ctr">
                    <a:solidFill>
                      <a:schemeClr val="accent4">
                        <a:lumMod val="40000"/>
                        <a:lumOff val="60000"/>
                      </a:schemeClr>
                    </a:solidFill>
                  </a:tcPr>
                </a:tc>
                <a:extLst>
                  <a:ext uri="{0D108BD9-81ED-4DB2-BD59-A6C34878D82A}">
                    <a16:rowId xmlns:a16="http://schemas.microsoft.com/office/drawing/2014/main" xmlns="" val="10003"/>
                  </a:ext>
                </a:extLst>
              </a:tr>
              <a:tr h="467789">
                <a:tc>
                  <a:txBody>
                    <a:bodyPr/>
                    <a:lstStyle/>
                    <a:p>
                      <a:pPr marL="0" marR="0" algn="ctr">
                        <a:spcBef>
                          <a:spcPts val="0"/>
                        </a:spcBef>
                        <a:spcAft>
                          <a:spcPts val="0"/>
                        </a:spcAft>
                      </a:pPr>
                      <a:r>
                        <a:rPr lang="en-US" sz="1800" dirty="0">
                          <a:effectLst/>
                        </a:rPr>
                        <a:t> </a:t>
                      </a:r>
                      <a:r>
                        <a:rPr lang="en-US" sz="1800" dirty="0" smtClean="0">
                          <a:effectLst/>
                        </a:rPr>
                        <a:t>4</a:t>
                      </a:r>
                      <a:endParaRPr lang="en-US" sz="2400" dirty="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8/8</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dirty="0">
                          <a:effectLst/>
                        </a:rPr>
                        <a:t>H13S- 65</a:t>
                      </a:r>
                      <a:endParaRPr lang="en-US" sz="2400" dirty="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-4</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37.0</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2.9</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24.3</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dirty="0">
                          <a:effectLst/>
                        </a:rPr>
                        <a:t>31.1</a:t>
                      </a:r>
                      <a:endParaRPr lang="en-US" sz="2400" dirty="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2.7</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dirty="0">
                          <a:effectLst/>
                        </a:rPr>
                        <a:t>3.8</a:t>
                      </a:r>
                      <a:endParaRPr lang="en-US" sz="2400" dirty="0">
                        <a:effectLst/>
                        <a:latin typeface="Times New Roman"/>
                        <a:ea typeface="Times New Roman"/>
                      </a:endParaRPr>
                    </a:p>
                  </a:txBody>
                  <a:tcPr marL="64316" marR="64316" marT="0" marB="0" anchor="ctr"/>
                </a:tc>
                <a:extLst>
                  <a:ext uri="{0D108BD9-81ED-4DB2-BD59-A6C34878D82A}">
                    <a16:rowId xmlns:a16="http://schemas.microsoft.com/office/drawing/2014/main" xmlns="" val="10004"/>
                  </a:ext>
                </a:extLst>
              </a:tr>
              <a:tr h="467789">
                <a:tc>
                  <a:txBody>
                    <a:bodyPr/>
                    <a:lstStyle/>
                    <a:p>
                      <a:pPr marL="0" marR="0" algn="ctr">
                        <a:spcBef>
                          <a:spcPts val="0"/>
                        </a:spcBef>
                        <a:spcAft>
                          <a:spcPts val="0"/>
                        </a:spcAft>
                      </a:pPr>
                      <a:r>
                        <a:rPr lang="en-US" sz="1800" dirty="0">
                          <a:effectLst/>
                        </a:rPr>
                        <a:t> </a:t>
                      </a:r>
                      <a:r>
                        <a:rPr lang="en-US" sz="1800" dirty="0" smtClean="0">
                          <a:effectLst/>
                        </a:rPr>
                        <a:t>5</a:t>
                      </a:r>
                      <a:endParaRPr lang="en-US" sz="2400" dirty="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8/8</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H5N- 83</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-4</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30.0</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2.9</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26.4</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37.9</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2.4</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3.3</a:t>
                      </a:r>
                      <a:endParaRPr lang="en-US" sz="2400">
                        <a:effectLst/>
                        <a:latin typeface="Times New Roman"/>
                        <a:ea typeface="Times New Roman"/>
                      </a:endParaRPr>
                    </a:p>
                  </a:txBody>
                  <a:tcPr marL="64316" marR="64316" marT="0" marB="0" anchor="ctr"/>
                </a:tc>
                <a:extLst>
                  <a:ext uri="{0D108BD9-81ED-4DB2-BD59-A6C34878D82A}">
                    <a16:rowId xmlns:a16="http://schemas.microsoft.com/office/drawing/2014/main" xmlns="" val="10005"/>
                  </a:ext>
                </a:extLst>
              </a:tr>
              <a:tr h="467789">
                <a:tc>
                  <a:txBody>
                    <a:bodyPr/>
                    <a:lstStyle/>
                    <a:p>
                      <a:pPr marL="0" marR="0" algn="ctr">
                        <a:spcBef>
                          <a:spcPts val="0"/>
                        </a:spcBef>
                        <a:spcAft>
                          <a:spcPts val="0"/>
                        </a:spcAft>
                      </a:pPr>
                      <a:r>
                        <a:rPr lang="en-US" sz="1800" dirty="0" smtClean="0">
                          <a:effectLst/>
                        </a:rPr>
                        <a:t>6</a:t>
                      </a:r>
                    </a:p>
                  </a:txBody>
                  <a:tcPr marL="64316" marR="64316" marT="0" marB="0" anchor="ctr"/>
                </a:tc>
                <a:tc>
                  <a:txBody>
                    <a:bodyPr/>
                    <a:lstStyle/>
                    <a:p>
                      <a:pPr marL="0" marR="0" algn="ctr">
                        <a:spcBef>
                          <a:spcPts val="0"/>
                        </a:spcBef>
                        <a:spcAft>
                          <a:spcPts val="0"/>
                        </a:spcAft>
                      </a:pPr>
                      <a:r>
                        <a:rPr lang="en-US" sz="1800" dirty="0">
                          <a:effectLst/>
                        </a:rPr>
                        <a:t>8/15</a:t>
                      </a:r>
                      <a:endParaRPr lang="en-US" sz="2400" dirty="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H16N- 83</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39.9</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3.1</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29.6</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33.7</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2.4</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dirty="0">
                          <a:effectLst/>
                        </a:rPr>
                        <a:t>3.5</a:t>
                      </a:r>
                      <a:endParaRPr lang="en-US" sz="2400" dirty="0">
                        <a:effectLst/>
                        <a:latin typeface="Times New Roman"/>
                        <a:ea typeface="Times New Roman"/>
                      </a:endParaRPr>
                    </a:p>
                  </a:txBody>
                  <a:tcPr marL="64316" marR="64316" marT="0" marB="0" anchor="ctr"/>
                </a:tc>
                <a:extLst>
                  <a:ext uri="{0D108BD9-81ED-4DB2-BD59-A6C34878D82A}">
                    <a16:rowId xmlns:a16="http://schemas.microsoft.com/office/drawing/2014/main" xmlns="" val="10006"/>
                  </a:ext>
                </a:extLst>
              </a:tr>
              <a:tr h="467789">
                <a:tc>
                  <a:txBody>
                    <a:bodyPr/>
                    <a:lstStyle/>
                    <a:p>
                      <a:pPr marL="0" marR="0" algn="ctr">
                        <a:spcBef>
                          <a:spcPts val="0"/>
                        </a:spcBef>
                        <a:spcAft>
                          <a:spcPts val="0"/>
                        </a:spcAft>
                      </a:pPr>
                      <a:r>
                        <a:rPr lang="en-US" sz="1800" dirty="0">
                          <a:effectLst/>
                        </a:rPr>
                        <a:t> </a:t>
                      </a:r>
                      <a:r>
                        <a:rPr lang="en-US" sz="1800" dirty="0" smtClean="0">
                          <a:effectLst/>
                        </a:rPr>
                        <a:t>7</a:t>
                      </a:r>
                      <a:endParaRPr lang="en-US" sz="2400" dirty="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8/15</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dirty="0">
                          <a:effectLst/>
                        </a:rPr>
                        <a:t>H8S- 75</a:t>
                      </a:r>
                      <a:endParaRPr lang="en-US" sz="2400" dirty="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25.7</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6.0</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35.5</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41.8</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2.2</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3.0</a:t>
                      </a:r>
                      <a:endParaRPr lang="en-US" sz="2400">
                        <a:effectLst/>
                        <a:latin typeface="Times New Roman"/>
                        <a:ea typeface="Times New Roman"/>
                      </a:endParaRPr>
                    </a:p>
                  </a:txBody>
                  <a:tcPr marL="64316" marR="64316" marT="0" marB="0" anchor="ctr"/>
                </a:tc>
                <a:extLst>
                  <a:ext uri="{0D108BD9-81ED-4DB2-BD59-A6C34878D82A}">
                    <a16:rowId xmlns:a16="http://schemas.microsoft.com/office/drawing/2014/main" xmlns="" val="10007"/>
                  </a:ext>
                </a:extLst>
              </a:tr>
              <a:tr h="467789">
                <a:tc>
                  <a:txBody>
                    <a:bodyPr/>
                    <a:lstStyle/>
                    <a:p>
                      <a:pPr marL="0" marR="0" algn="ctr">
                        <a:spcBef>
                          <a:spcPts val="0"/>
                        </a:spcBef>
                        <a:spcAft>
                          <a:spcPts val="0"/>
                        </a:spcAft>
                      </a:pPr>
                      <a:r>
                        <a:rPr lang="en-US" sz="1800" dirty="0">
                          <a:effectLst/>
                        </a:rPr>
                        <a:t> </a:t>
                      </a:r>
                      <a:r>
                        <a:rPr lang="en-US" sz="1800" dirty="0" smtClean="0">
                          <a:effectLst/>
                        </a:rPr>
                        <a:t>8</a:t>
                      </a:r>
                      <a:endParaRPr lang="en-US" sz="2400" dirty="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8/23</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G26N- 8</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dirty="0">
                          <a:effectLst/>
                        </a:rPr>
                        <a:t>11</a:t>
                      </a:r>
                      <a:endParaRPr lang="en-US" sz="2400" dirty="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37.0</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7.9</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25.6</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37.2</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2.6</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3.3</a:t>
                      </a:r>
                      <a:endParaRPr lang="en-US" sz="2400">
                        <a:effectLst/>
                        <a:latin typeface="Times New Roman"/>
                        <a:ea typeface="Times New Roman"/>
                      </a:endParaRPr>
                    </a:p>
                  </a:txBody>
                  <a:tcPr marL="64316" marR="64316" marT="0" marB="0" anchor="ctr"/>
                </a:tc>
                <a:extLst>
                  <a:ext uri="{0D108BD9-81ED-4DB2-BD59-A6C34878D82A}">
                    <a16:rowId xmlns:a16="http://schemas.microsoft.com/office/drawing/2014/main" xmlns="" val="10008"/>
                  </a:ext>
                </a:extLst>
              </a:tr>
              <a:tr h="467789">
                <a:tc>
                  <a:txBody>
                    <a:bodyPr/>
                    <a:lstStyle/>
                    <a:p>
                      <a:pPr marL="0" marR="0" algn="ctr">
                        <a:spcBef>
                          <a:spcPts val="0"/>
                        </a:spcBef>
                        <a:spcAft>
                          <a:spcPts val="0"/>
                        </a:spcAft>
                      </a:pPr>
                      <a:r>
                        <a:rPr lang="en-US" sz="1800" dirty="0">
                          <a:effectLst/>
                        </a:rPr>
                        <a:t> </a:t>
                      </a:r>
                      <a:r>
                        <a:rPr lang="en-US" sz="1800" dirty="0" smtClean="0">
                          <a:effectLst/>
                        </a:rPr>
                        <a:t>9</a:t>
                      </a:r>
                      <a:endParaRPr lang="en-US" sz="2400" dirty="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8/23</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G27N-31</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11</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26.9</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5.5</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23.7</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47.4</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2.9</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4.0</a:t>
                      </a:r>
                      <a:endParaRPr lang="en-US" sz="2400">
                        <a:effectLst/>
                        <a:latin typeface="Times New Roman"/>
                        <a:ea typeface="Times New Roman"/>
                      </a:endParaRPr>
                    </a:p>
                  </a:txBody>
                  <a:tcPr marL="64316" marR="64316" marT="0" marB="0" anchor="ctr"/>
                </a:tc>
                <a:extLst>
                  <a:ext uri="{0D108BD9-81ED-4DB2-BD59-A6C34878D82A}">
                    <a16:rowId xmlns:a16="http://schemas.microsoft.com/office/drawing/2014/main" xmlns="" val="10009"/>
                  </a:ext>
                </a:extLst>
              </a:tr>
              <a:tr h="467789">
                <a:tc>
                  <a:txBody>
                    <a:bodyPr/>
                    <a:lstStyle/>
                    <a:p>
                      <a:pPr marL="0" marR="0" algn="ctr">
                        <a:spcBef>
                          <a:spcPts val="0"/>
                        </a:spcBef>
                        <a:spcAft>
                          <a:spcPts val="0"/>
                        </a:spcAft>
                      </a:pPr>
                      <a:r>
                        <a:rPr lang="en-US" sz="1800" dirty="0">
                          <a:effectLst/>
                        </a:rPr>
                        <a:t> </a:t>
                      </a:r>
                      <a:r>
                        <a:rPr lang="en-US" sz="1800" dirty="0" smtClean="0">
                          <a:effectLst/>
                        </a:rPr>
                        <a:t>10</a:t>
                      </a:r>
                      <a:endParaRPr lang="en-US" sz="2400" dirty="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8/23</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H15N- 92</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11</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31.5</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6.7</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27.9</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36.0</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2.6</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3.3</a:t>
                      </a:r>
                      <a:endParaRPr lang="en-US" sz="2400">
                        <a:effectLst/>
                        <a:latin typeface="Times New Roman"/>
                        <a:ea typeface="Times New Roman"/>
                      </a:endParaRPr>
                    </a:p>
                  </a:txBody>
                  <a:tcPr marL="64316" marR="64316" marT="0" marB="0" anchor="ctr"/>
                </a:tc>
                <a:extLst>
                  <a:ext uri="{0D108BD9-81ED-4DB2-BD59-A6C34878D82A}">
                    <a16:rowId xmlns:a16="http://schemas.microsoft.com/office/drawing/2014/main" xmlns="" val="10010"/>
                  </a:ext>
                </a:extLst>
              </a:tr>
              <a:tr h="467789">
                <a:tc>
                  <a:txBody>
                    <a:bodyPr/>
                    <a:lstStyle/>
                    <a:p>
                      <a:pPr marL="0" marR="0" algn="ctr">
                        <a:spcBef>
                          <a:spcPts val="0"/>
                        </a:spcBef>
                        <a:spcAft>
                          <a:spcPts val="0"/>
                        </a:spcAft>
                      </a:pPr>
                      <a:r>
                        <a:rPr lang="en-US" sz="1800" dirty="0">
                          <a:effectLst/>
                        </a:rPr>
                        <a:t> </a:t>
                      </a:r>
                      <a:endParaRPr lang="en-US" sz="2400" dirty="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8/8</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Imp. French</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34.2</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2.9</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27.9</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35.1</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a:effectLst/>
                        </a:rPr>
                        <a:t>2.5</a:t>
                      </a:r>
                      <a:endParaRPr lang="en-US" sz="2400">
                        <a:effectLst/>
                        <a:latin typeface="Times New Roman"/>
                        <a:ea typeface="Times New Roman"/>
                      </a:endParaRPr>
                    </a:p>
                  </a:txBody>
                  <a:tcPr marL="64316" marR="64316" marT="0" marB="0" anchor="ctr"/>
                </a:tc>
                <a:tc>
                  <a:txBody>
                    <a:bodyPr/>
                    <a:lstStyle/>
                    <a:p>
                      <a:pPr marL="0" marR="0" algn="ctr">
                        <a:spcBef>
                          <a:spcPts val="0"/>
                        </a:spcBef>
                        <a:spcAft>
                          <a:spcPts val="0"/>
                        </a:spcAft>
                      </a:pPr>
                      <a:r>
                        <a:rPr lang="en-US" sz="1800" dirty="0">
                          <a:effectLst/>
                        </a:rPr>
                        <a:t>2.0</a:t>
                      </a:r>
                      <a:endParaRPr lang="en-US" sz="2400" dirty="0">
                        <a:effectLst/>
                        <a:latin typeface="Times New Roman"/>
                        <a:ea typeface="Times New Roman"/>
                      </a:endParaRPr>
                    </a:p>
                  </a:txBody>
                  <a:tcPr marL="64316" marR="64316" marT="0" marB="0" anchor="ctr"/>
                </a:tc>
                <a:extLst>
                  <a:ext uri="{0D108BD9-81ED-4DB2-BD59-A6C34878D82A}">
                    <a16:rowId xmlns:a16="http://schemas.microsoft.com/office/drawing/2014/main" xmlns="" val="10011"/>
                  </a:ext>
                </a:extLst>
              </a:tr>
            </a:tbl>
          </a:graphicData>
        </a:graphic>
      </p:graphicFrame>
    </p:spTree>
    <p:extLst>
      <p:ext uri="{BB962C8B-B14F-4D97-AF65-F5344CB8AC3E}">
        <p14:creationId xmlns:p14="http://schemas.microsoft.com/office/powerpoint/2010/main" val="30242668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228600" y="304800"/>
          <a:ext cx="8458200" cy="54403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448975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FacultyData\DEJONG\DEJONGShared\Sarah\Pictures\2015\2015\h13 s--58.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63688"/>
            <a:ext cx="5188639" cy="69216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45174" r="2836"/>
          <a:stretch/>
        </p:blipFill>
        <p:spPr>
          <a:xfrm>
            <a:off x="2531091" y="0"/>
            <a:ext cx="6663519" cy="3759958"/>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30598" t="19303" r="15670" b="10447"/>
          <a:stretch/>
        </p:blipFill>
        <p:spPr>
          <a:xfrm>
            <a:off x="4281416" y="2104028"/>
            <a:ext cx="4913194" cy="4817660"/>
          </a:xfrm>
          <a:prstGeom prst="rect">
            <a:avLst/>
          </a:prstGeom>
        </p:spPr>
      </p:pic>
      <p:cxnSp>
        <p:nvCxnSpPr>
          <p:cNvPr id="3" name="Straight Arrow Connector 2"/>
          <p:cNvCxnSpPr/>
          <p:nvPr/>
        </p:nvCxnSpPr>
        <p:spPr>
          <a:xfrm flipV="1">
            <a:off x="1676400" y="1295400"/>
            <a:ext cx="1447800" cy="283977"/>
          </a:xfrm>
          <a:prstGeom prst="straightConnector1">
            <a:avLst/>
          </a:prstGeom>
          <a:ln w="73025">
            <a:solidFill>
              <a:srgbClr val="FFFF00"/>
            </a:solidFill>
            <a:tailEnd type="triangle" w="lg" len="med"/>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6"/>
          <a:stretch>
            <a:fillRect/>
          </a:stretch>
        </p:blipFill>
        <p:spPr>
          <a:xfrm rot="6057484">
            <a:off x="6482518" y="1748023"/>
            <a:ext cx="1568636" cy="585267"/>
          </a:xfrm>
          <a:prstGeom prst="rect">
            <a:avLst/>
          </a:prstGeom>
        </p:spPr>
      </p:pic>
    </p:spTree>
    <p:extLst>
      <p:ext uri="{BB962C8B-B14F-4D97-AF65-F5344CB8AC3E}">
        <p14:creationId xmlns:p14="http://schemas.microsoft.com/office/powerpoint/2010/main" val="354875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descr="E:\work\pitting 2017\IMG_056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0500" y="-30707"/>
            <a:ext cx="5143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Sarah\AppData\Local\Microsoft\Windows\Temporary Internet Files\Content.Outlook\6PWAIHHW\IMG_116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5970" t="12653" r="11941"/>
          <a:stretch/>
        </p:blipFill>
        <p:spPr bwMode="auto">
          <a:xfrm>
            <a:off x="-759711" y="-152400"/>
            <a:ext cx="5574247" cy="7010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rot="4714089">
            <a:off x="3869409" y="2158137"/>
            <a:ext cx="877900" cy="1772277"/>
          </a:xfrm>
          <a:prstGeom prst="rect">
            <a:avLst/>
          </a:prstGeom>
        </p:spPr>
      </p:pic>
    </p:spTree>
    <p:extLst>
      <p:ext uri="{BB962C8B-B14F-4D97-AF65-F5344CB8AC3E}">
        <p14:creationId xmlns:p14="http://schemas.microsoft.com/office/powerpoint/2010/main" val="105273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97386"/>
            <a:ext cx="3810000" cy="677108"/>
          </a:xfrm>
        </p:spPr>
        <p:txBody>
          <a:bodyPr/>
          <a:lstStyle/>
          <a:p>
            <a:pPr algn="ctr"/>
            <a:r>
              <a:rPr lang="en-US" b="1" dirty="0" smtClean="0"/>
              <a:t>H13S- 65</a:t>
            </a:r>
            <a:endParaRPr lang="en-US" b="1" dirty="0"/>
          </a:p>
        </p:txBody>
      </p:sp>
      <p:pic>
        <p:nvPicPr>
          <p:cNvPr id="7170" name="Picture 2" descr="S:\FacultyData\DEJONG\DEJONGShared\Sarah\Pictures\2016\dormant\h13s6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rot="5400000">
            <a:off x="3690673" y="1262310"/>
            <a:ext cx="5831417" cy="43735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4800" y="1371600"/>
            <a:ext cx="3810000" cy="4154984"/>
          </a:xfrm>
          <a:prstGeom prst="rect">
            <a:avLst/>
          </a:prstGeom>
          <a:solidFill>
            <a:srgbClr val="FFFFFF">
              <a:alpha val="30000"/>
            </a:srgbClr>
          </a:solidFill>
        </p:spPr>
        <p:txBody>
          <a:bodyPr wrap="square" rtlCol="0">
            <a:spAutoFit/>
          </a:bodyPr>
          <a:lstStyle/>
          <a:p>
            <a:pPr marL="285750" indent="-285750">
              <a:buFont typeface="Arial" panose="020B0604020202020204" pitchFamily="34" charset="0"/>
              <a:buChar char="•"/>
            </a:pPr>
            <a:r>
              <a:rPr lang="en-US" sz="2400" dirty="0" smtClean="0"/>
              <a:t>Vigorous upright and spreading structure</a:t>
            </a:r>
          </a:p>
          <a:p>
            <a:pPr marL="285750" indent="-285750">
              <a:buFont typeface="Arial" panose="020B0604020202020204" pitchFamily="34" charset="0"/>
              <a:buChar char="•"/>
            </a:pPr>
            <a:r>
              <a:rPr lang="en-US" sz="2400" dirty="0" smtClean="0"/>
              <a:t>Thick flesh</a:t>
            </a:r>
          </a:p>
          <a:p>
            <a:pPr marL="285750" indent="-285750">
              <a:buFont typeface="Arial" panose="020B0604020202020204" pitchFamily="34" charset="0"/>
              <a:buChar char="•"/>
            </a:pPr>
            <a:r>
              <a:rPr lang="en-US" sz="2400" dirty="0" smtClean="0"/>
              <a:t>Dry away ratio of 2.7 at Winters</a:t>
            </a:r>
          </a:p>
          <a:p>
            <a:pPr marL="285750" indent="-285750">
              <a:buFont typeface="Arial" panose="020B0604020202020204" pitchFamily="34" charset="0"/>
              <a:buChar char="•"/>
            </a:pPr>
            <a:r>
              <a:rPr lang="en-US" sz="2400" dirty="0" smtClean="0"/>
              <a:t>Bloomed 9 days before Improved French, good fruit set</a:t>
            </a:r>
          </a:p>
          <a:p>
            <a:pPr marL="285750" indent="-285750">
              <a:buFont typeface="Arial" panose="020B0604020202020204" pitchFamily="34" charset="0"/>
              <a:buChar char="•"/>
            </a:pPr>
            <a:r>
              <a:rPr lang="en-US" sz="2400" dirty="0" smtClean="0"/>
              <a:t>Harvests with Improved French</a:t>
            </a:r>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18719155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113668" name="Rectangle 4"/>
          <p:cNvSpPr>
            <a:spLocks noChangeArrowheads="1"/>
          </p:cNvSpPr>
          <p:nvPr/>
        </p:nvSpPr>
        <p:spPr bwMode="auto">
          <a:xfrm>
            <a:off x="798095" y="381000"/>
            <a:ext cx="7696200" cy="838200"/>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r>
              <a:rPr lang="en-US" sz="3600" b="1" dirty="0">
                <a:solidFill>
                  <a:schemeClr val="bg2"/>
                </a:solidFill>
                <a:effectLst>
                  <a:outerShdw blurRad="38100" dist="38100" dir="2700000" algn="tl">
                    <a:srgbClr val="000000">
                      <a:alpha val="43137"/>
                    </a:srgbClr>
                  </a:outerShdw>
                </a:effectLst>
                <a:latin typeface="Arial" charset="0"/>
              </a:rPr>
              <a:t>Cultivar</a:t>
            </a:r>
            <a:r>
              <a:rPr lang="en-US" sz="3600" dirty="0">
                <a:solidFill>
                  <a:schemeClr val="bg2"/>
                </a:solidFill>
                <a:effectLst>
                  <a:outerShdw blurRad="38100" dist="38100" dir="2700000" algn="tl">
                    <a:srgbClr val="000000">
                      <a:alpha val="43137"/>
                    </a:srgbClr>
                  </a:outerShdw>
                </a:effectLst>
                <a:latin typeface="Arial" charset="0"/>
              </a:rPr>
              <a:t> </a:t>
            </a:r>
            <a:r>
              <a:rPr lang="en-US" sz="3600" b="1" dirty="0">
                <a:solidFill>
                  <a:schemeClr val="bg2"/>
                </a:solidFill>
                <a:effectLst>
                  <a:outerShdw blurRad="38100" dist="38100" dir="2700000" algn="tl">
                    <a:srgbClr val="000000">
                      <a:alpha val="43137"/>
                    </a:srgbClr>
                  </a:outerShdw>
                </a:effectLst>
                <a:latin typeface="Arial" charset="0"/>
              </a:rPr>
              <a:t>Development</a:t>
            </a:r>
            <a:r>
              <a:rPr lang="en-US" sz="3600" dirty="0">
                <a:solidFill>
                  <a:schemeClr val="bg2"/>
                </a:solidFill>
                <a:effectLst>
                  <a:outerShdw blurRad="38100" dist="38100" dir="2700000" algn="tl">
                    <a:srgbClr val="000000">
                      <a:alpha val="43137"/>
                    </a:srgbClr>
                  </a:outerShdw>
                </a:effectLst>
                <a:latin typeface="Arial" charset="0"/>
              </a:rPr>
              <a:t> </a:t>
            </a:r>
            <a:r>
              <a:rPr lang="en-US" sz="3600" b="1" dirty="0">
                <a:solidFill>
                  <a:schemeClr val="bg2"/>
                </a:solidFill>
                <a:effectLst>
                  <a:outerShdw blurRad="38100" dist="38100" dir="2700000" algn="tl">
                    <a:srgbClr val="000000">
                      <a:alpha val="43137"/>
                    </a:srgbClr>
                  </a:outerShdw>
                </a:effectLst>
                <a:latin typeface="Arial" charset="0"/>
              </a:rPr>
              <a:t>Process</a:t>
            </a:r>
          </a:p>
        </p:txBody>
      </p:sp>
      <p:sp>
        <p:nvSpPr>
          <p:cNvPr id="113669" name="Rectangle 5"/>
          <p:cNvSpPr>
            <a:spLocks noChangeArrowheads="1"/>
          </p:cNvSpPr>
          <p:nvPr/>
        </p:nvSpPr>
        <p:spPr bwMode="auto">
          <a:xfrm>
            <a:off x="152400" y="3657600"/>
            <a:ext cx="1447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eaLnBrk="1" hangingPunct="1">
              <a:spcBef>
                <a:spcPct val="20000"/>
              </a:spcBef>
              <a:buClr>
                <a:schemeClr val="tx2"/>
              </a:buClr>
              <a:buSzPct val="70000"/>
              <a:buFont typeface="Wingdings" pitchFamily="2" charset="2"/>
              <a:buNone/>
            </a:pPr>
            <a:r>
              <a:rPr lang="en-US" sz="1900" dirty="0">
                <a:solidFill>
                  <a:schemeClr val="bg1"/>
                </a:solidFill>
              </a:rPr>
              <a:t>Pollination</a:t>
            </a:r>
          </a:p>
        </p:txBody>
      </p:sp>
      <p:sp>
        <p:nvSpPr>
          <p:cNvPr id="113670" name="Line 6"/>
          <p:cNvSpPr>
            <a:spLocks noChangeShapeType="1"/>
          </p:cNvSpPr>
          <p:nvPr/>
        </p:nvSpPr>
        <p:spPr bwMode="auto">
          <a:xfrm flipV="1">
            <a:off x="1600200" y="3886200"/>
            <a:ext cx="457200" cy="0"/>
          </a:xfrm>
          <a:prstGeom prst="line">
            <a:avLst/>
          </a:prstGeom>
          <a:noFill/>
          <a:ln w="95250">
            <a:solidFill>
              <a:schemeClr val="accent4">
                <a:lumMod val="60000"/>
                <a:lumOff val="4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3671" name="Text Box 7"/>
          <p:cNvSpPr txBox="1">
            <a:spLocks noChangeArrowheads="1"/>
          </p:cNvSpPr>
          <p:nvPr/>
        </p:nvSpPr>
        <p:spPr bwMode="auto">
          <a:xfrm>
            <a:off x="1979761" y="3416840"/>
            <a:ext cx="1416518" cy="938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000" u="sng" dirty="0">
                <a:solidFill>
                  <a:schemeClr val="bg1"/>
                </a:solidFill>
                <a:latin typeface="Tahoma" pitchFamily="34" charset="0"/>
              </a:rPr>
              <a:t>Level 1</a:t>
            </a:r>
          </a:p>
          <a:p>
            <a:pPr algn="ctr">
              <a:spcBef>
                <a:spcPct val="50000"/>
              </a:spcBef>
            </a:pPr>
            <a:r>
              <a:rPr lang="en-US" sz="1400" dirty="0">
                <a:solidFill>
                  <a:schemeClr val="bg1"/>
                </a:solidFill>
                <a:latin typeface="Tahoma" pitchFamily="34" charset="0"/>
              </a:rPr>
              <a:t>Seedling </a:t>
            </a:r>
            <a:r>
              <a:rPr lang="en-US" sz="1400" dirty="0" smtClean="0">
                <a:solidFill>
                  <a:schemeClr val="bg1"/>
                </a:solidFill>
                <a:latin typeface="Tahoma" pitchFamily="34" charset="0"/>
              </a:rPr>
              <a:t>Block (4-6 </a:t>
            </a:r>
            <a:r>
              <a:rPr lang="en-US" sz="1400" dirty="0" err="1" smtClean="0">
                <a:solidFill>
                  <a:schemeClr val="bg1"/>
                </a:solidFill>
                <a:latin typeface="Tahoma" pitchFamily="34" charset="0"/>
              </a:rPr>
              <a:t>yrs</a:t>
            </a:r>
            <a:r>
              <a:rPr lang="en-US" sz="1400" dirty="0" smtClean="0">
                <a:solidFill>
                  <a:schemeClr val="bg1"/>
                </a:solidFill>
                <a:latin typeface="Tahoma" pitchFamily="34" charset="0"/>
              </a:rPr>
              <a:t>)</a:t>
            </a:r>
            <a:endParaRPr lang="en-US" sz="1400" dirty="0">
              <a:solidFill>
                <a:schemeClr val="bg1"/>
              </a:solidFill>
              <a:latin typeface="Tahoma" pitchFamily="34" charset="0"/>
            </a:endParaRPr>
          </a:p>
        </p:txBody>
      </p:sp>
      <p:sp>
        <p:nvSpPr>
          <p:cNvPr id="113672" name="Text Box 8"/>
          <p:cNvSpPr txBox="1">
            <a:spLocks noChangeArrowheads="1"/>
          </p:cNvSpPr>
          <p:nvPr/>
        </p:nvSpPr>
        <p:spPr bwMode="auto">
          <a:xfrm>
            <a:off x="3460282" y="3421856"/>
            <a:ext cx="1981200"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000" u="sng" dirty="0">
                <a:solidFill>
                  <a:schemeClr val="bg1"/>
                </a:solidFill>
                <a:latin typeface="Tahoma" pitchFamily="34" charset="0"/>
              </a:rPr>
              <a:t>Level 2</a:t>
            </a:r>
          </a:p>
          <a:p>
            <a:pPr algn="ctr">
              <a:spcBef>
                <a:spcPct val="50000"/>
              </a:spcBef>
            </a:pPr>
            <a:r>
              <a:rPr lang="en-US" sz="1400" dirty="0">
                <a:solidFill>
                  <a:schemeClr val="bg1"/>
                </a:solidFill>
                <a:latin typeface="Tahoma" pitchFamily="34" charset="0"/>
              </a:rPr>
              <a:t>Selection Block (Kearney &amp; Winters</a:t>
            </a:r>
            <a:r>
              <a:rPr lang="en-US" sz="1400" dirty="0" smtClean="0">
                <a:solidFill>
                  <a:schemeClr val="bg1"/>
                </a:solidFill>
                <a:latin typeface="Tahoma" pitchFamily="34" charset="0"/>
              </a:rPr>
              <a:t>)</a:t>
            </a:r>
          </a:p>
          <a:p>
            <a:pPr algn="ctr">
              <a:spcBef>
                <a:spcPct val="50000"/>
              </a:spcBef>
            </a:pPr>
            <a:r>
              <a:rPr lang="en-US" sz="1400" dirty="0" smtClean="0">
                <a:solidFill>
                  <a:schemeClr val="bg1"/>
                </a:solidFill>
                <a:latin typeface="Tahoma" pitchFamily="34" charset="0"/>
              </a:rPr>
              <a:t>(3-6 </a:t>
            </a:r>
            <a:r>
              <a:rPr lang="en-US" sz="1400" dirty="0" err="1" smtClean="0">
                <a:solidFill>
                  <a:schemeClr val="bg1"/>
                </a:solidFill>
                <a:latin typeface="Tahoma" pitchFamily="34" charset="0"/>
              </a:rPr>
              <a:t>yrs</a:t>
            </a:r>
            <a:r>
              <a:rPr lang="en-US" sz="1400" dirty="0" smtClean="0">
                <a:solidFill>
                  <a:schemeClr val="bg1"/>
                </a:solidFill>
                <a:latin typeface="Tahoma" pitchFamily="34" charset="0"/>
              </a:rPr>
              <a:t>)</a:t>
            </a:r>
            <a:endParaRPr lang="en-US" sz="1400" dirty="0">
              <a:solidFill>
                <a:schemeClr val="bg1"/>
              </a:solidFill>
              <a:latin typeface="Tahoma" pitchFamily="34" charset="0"/>
            </a:endParaRPr>
          </a:p>
        </p:txBody>
      </p:sp>
      <p:sp>
        <p:nvSpPr>
          <p:cNvPr id="113673" name="Text Box 9"/>
          <p:cNvSpPr txBox="1">
            <a:spLocks noChangeArrowheads="1"/>
          </p:cNvSpPr>
          <p:nvPr/>
        </p:nvSpPr>
        <p:spPr bwMode="auto">
          <a:xfrm>
            <a:off x="5334000" y="3429000"/>
            <a:ext cx="1600200"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000" u="sng" dirty="0">
                <a:solidFill>
                  <a:schemeClr val="bg1"/>
                </a:solidFill>
                <a:latin typeface="Tahoma" pitchFamily="34" charset="0"/>
              </a:rPr>
              <a:t>Level 3</a:t>
            </a:r>
          </a:p>
          <a:p>
            <a:pPr algn="ctr">
              <a:spcBef>
                <a:spcPct val="50000"/>
              </a:spcBef>
            </a:pPr>
            <a:r>
              <a:rPr lang="en-US" sz="1400" dirty="0">
                <a:solidFill>
                  <a:schemeClr val="bg1"/>
                </a:solidFill>
                <a:latin typeface="Tahoma" pitchFamily="34" charset="0"/>
              </a:rPr>
              <a:t>Grower’s </a:t>
            </a:r>
            <a:r>
              <a:rPr lang="en-US" sz="1400" dirty="0" smtClean="0">
                <a:solidFill>
                  <a:schemeClr val="bg1"/>
                </a:solidFill>
                <a:latin typeface="Tahoma" pitchFamily="34" charset="0"/>
              </a:rPr>
              <a:t>Orchards</a:t>
            </a:r>
          </a:p>
          <a:p>
            <a:pPr algn="ctr">
              <a:spcBef>
                <a:spcPct val="50000"/>
              </a:spcBef>
            </a:pPr>
            <a:r>
              <a:rPr lang="en-US" sz="1400" dirty="0" smtClean="0">
                <a:solidFill>
                  <a:schemeClr val="bg1"/>
                </a:solidFill>
                <a:latin typeface="Tahoma" pitchFamily="34" charset="0"/>
              </a:rPr>
              <a:t>(4-7 </a:t>
            </a:r>
            <a:r>
              <a:rPr lang="en-US" sz="1400" dirty="0" err="1" smtClean="0">
                <a:solidFill>
                  <a:schemeClr val="bg1"/>
                </a:solidFill>
                <a:latin typeface="Tahoma" pitchFamily="34" charset="0"/>
              </a:rPr>
              <a:t>yrs</a:t>
            </a:r>
            <a:r>
              <a:rPr lang="en-US" sz="1400" dirty="0" smtClean="0">
                <a:solidFill>
                  <a:schemeClr val="bg1"/>
                </a:solidFill>
                <a:latin typeface="Tahoma" pitchFamily="34" charset="0"/>
              </a:rPr>
              <a:t>)</a:t>
            </a:r>
            <a:endParaRPr lang="en-US" sz="1400" dirty="0">
              <a:solidFill>
                <a:schemeClr val="bg1"/>
              </a:solidFill>
              <a:latin typeface="Tahoma" pitchFamily="34" charset="0"/>
            </a:endParaRPr>
          </a:p>
        </p:txBody>
      </p:sp>
      <p:sp>
        <p:nvSpPr>
          <p:cNvPr id="113674" name="Text Box 10"/>
          <p:cNvSpPr txBox="1">
            <a:spLocks noChangeArrowheads="1"/>
          </p:cNvSpPr>
          <p:nvPr/>
        </p:nvSpPr>
        <p:spPr bwMode="auto">
          <a:xfrm>
            <a:off x="7239000" y="3429000"/>
            <a:ext cx="1600200" cy="938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000" u="sng" dirty="0">
                <a:solidFill>
                  <a:schemeClr val="bg1"/>
                </a:solidFill>
                <a:latin typeface="Tahoma" pitchFamily="34" charset="0"/>
              </a:rPr>
              <a:t>Level 4</a:t>
            </a:r>
          </a:p>
          <a:p>
            <a:pPr algn="ctr">
              <a:spcBef>
                <a:spcPct val="50000"/>
              </a:spcBef>
            </a:pPr>
            <a:r>
              <a:rPr lang="en-US" sz="1400" dirty="0">
                <a:solidFill>
                  <a:schemeClr val="bg1"/>
                </a:solidFill>
                <a:latin typeface="Tahoma" pitchFamily="34" charset="0"/>
              </a:rPr>
              <a:t>Patented or large grower plantings</a:t>
            </a:r>
          </a:p>
        </p:txBody>
      </p:sp>
      <p:pic>
        <p:nvPicPr>
          <p:cNvPr id="113675" name="Picture 11" descr="prune cross polinating 015"/>
          <p:cNvPicPr>
            <a:picLocks noChangeAspect="1" noChangeArrowheads="1"/>
          </p:cNvPicPr>
          <p:nvPr/>
        </p:nvPicPr>
        <p:blipFill>
          <a:blip r:embed="rId3" cstate="print">
            <a:extLst>
              <a:ext uri="{28A0092B-C50C-407E-A947-70E740481C1C}">
                <a14:useLocalDpi xmlns:a14="http://schemas.microsoft.com/office/drawing/2010/main" val="0"/>
              </a:ext>
            </a:extLst>
          </a:blip>
          <a:srcRect l="14764" t="10828" r="11412" b="14355"/>
          <a:stretch>
            <a:fillRect/>
          </a:stretch>
        </p:blipFill>
        <p:spPr bwMode="auto">
          <a:xfrm>
            <a:off x="304800" y="2438400"/>
            <a:ext cx="1524000" cy="1157288"/>
          </a:xfrm>
          <a:prstGeom prst="rect">
            <a:avLst/>
          </a:prstGeom>
          <a:noFill/>
          <a:extLst>
            <a:ext uri="{909E8E84-426E-40DD-AFC4-6F175D3DCCD1}">
              <a14:hiddenFill xmlns:a14="http://schemas.microsoft.com/office/drawing/2010/main">
                <a:solidFill>
                  <a:srgbClr val="FFFFFF"/>
                </a:solidFill>
              </a14:hiddenFill>
            </a:ext>
          </a:extLst>
        </p:spPr>
      </p:pic>
      <p:pic>
        <p:nvPicPr>
          <p:cNvPr id="113676" name="Picture 12" descr="IMGP0226"/>
          <p:cNvPicPr>
            <a:picLocks noChangeAspect="1" noChangeArrowheads="1"/>
          </p:cNvPicPr>
          <p:nvPr/>
        </p:nvPicPr>
        <p:blipFill>
          <a:blip r:embed="rId4" cstate="print">
            <a:extLst>
              <a:ext uri="{28A0092B-C50C-407E-A947-70E740481C1C}">
                <a14:useLocalDpi xmlns:a14="http://schemas.microsoft.com/office/drawing/2010/main" val="0"/>
              </a:ext>
            </a:extLst>
          </a:blip>
          <a:srcRect r="20050" b="8888"/>
          <a:stretch>
            <a:fillRect/>
          </a:stretch>
        </p:blipFill>
        <p:spPr bwMode="auto">
          <a:xfrm>
            <a:off x="2133600" y="4419600"/>
            <a:ext cx="125412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13677" name="Picture 13" descr="3-15E-14_1"/>
          <p:cNvPicPr>
            <a:picLocks noChangeAspect="1" noChangeArrowheads="1"/>
          </p:cNvPicPr>
          <p:nvPr/>
        </p:nvPicPr>
        <p:blipFill>
          <a:blip r:embed="rId5" cstate="print">
            <a:extLst>
              <a:ext uri="{28A0092B-C50C-407E-A947-70E740481C1C}">
                <a14:useLocalDpi xmlns:a14="http://schemas.microsoft.com/office/drawing/2010/main" val="0"/>
              </a:ext>
            </a:extLst>
          </a:blip>
          <a:srcRect l="10204" r="6122"/>
          <a:stretch>
            <a:fillRect/>
          </a:stretch>
        </p:blipFill>
        <p:spPr bwMode="auto">
          <a:xfrm>
            <a:off x="3581400" y="1905000"/>
            <a:ext cx="1600200" cy="1435100"/>
          </a:xfrm>
          <a:prstGeom prst="rect">
            <a:avLst/>
          </a:prstGeom>
          <a:noFill/>
          <a:extLst>
            <a:ext uri="{909E8E84-426E-40DD-AFC4-6F175D3DCCD1}">
              <a14:hiddenFill xmlns:a14="http://schemas.microsoft.com/office/drawing/2010/main">
                <a:solidFill>
                  <a:srgbClr val="FFFFFF"/>
                </a:solidFill>
              </a14:hiddenFill>
            </a:ext>
          </a:extLst>
        </p:spPr>
      </p:pic>
      <p:pic>
        <p:nvPicPr>
          <p:cNvPr id="113678" name="Picture 14" descr="Prune July 06 003"/>
          <p:cNvPicPr>
            <a:picLocks noChangeAspect="1" noChangeArrowheads="1"/>
          </p:cNvPicPr>
          <p:nvPr/>
        </p:nvPicPr>
        <p:blipFill>
          <a:blip r:embed="rId6" cstate="print">
            <a:extLst>
              <a:ext uri="{28A0092B-C50C-407E-A947-70E740481C1C}">
                <a14:useLocalDpi xmlns:a14="http://schemas.microsoft.com/office/drawing/2010/main" val="0"/>
              </a:ext>
            </a:extLst>
          </a:blip>
          <a:srcRect l="1810" r="18532" b="5841"/>
          <a:stretch>
            <a:fillRect/>
          </a:stretch>
        </p:blipFill>
        <p:spPr bwMode="auto">
          <a:xfrm>
            <a:off x="5219700" y="4765496"/>
            <a:ext cx="1828800" cy="1620838"/>
          </a:xfrm>
          <a:prstGeom prst="rect">
            <a:avLst/>
          </a:prstGeom>
          <a:noFill/>
          <a:extLst>
            <a:ext uri="{909E8E84-426E-40DD-AFC4-6F175D3DCCD1}">
              <a14:hiddenFill xmlns:a14="http://schemas.microsoft.com/office/drawing/2010/main">
                <a:solidFill>
                  <a:srgbClr val="FFFFFF"/>
                </a:solidFill>
              </a14:hiddenFill>
            </a:ext>
          </a:extLst>
        </p:spPr>
      </p:pic>
      <p:pic>
        <p:nvPicPr>
          <p:cNvPr id="113679" name="Picture 15" descr="Jul Aug 2008 012"/>
          <p:cNvPicPr>
            <a:picLocks noChangeAspect="1" noChangeArrowheads="1"/>
          </p:cNvPicPr>
          <p:nvPr/>
        </p:nvPicPr>
        <p:blipFill>
          <a:blip r:embed="rId7" cstate="print">
            <a:extLst>
              <a:ext uri="{28A0092B-C50C-407E-A947-70E740481C1C}">
                <a14:useLocalDpi xmlns:a14="http://schemas.microsoft.com/office/drawing/2010/main" val="0"/>
              </a:ext>
            </a:extLst>
          </a:blip>
          <a:srcRect l="19847" t="2786" r="11208" b="20604"/>
          <a:stretch>
            <a:fillRect/>
          </a:stretch>
        </p:blipFill>
        <p:spPr bwMode="auto">
          <a:xfrm>
            <a:off x="7162800" y="1828800"/>
            <a:ext cx="1676400" cy="1397000"/>
          </a:xfrm>
          <a:prstGeom prst="rect">
            <a:avLst/>
          </a:prstGeom>
          <a:noFill/>
          <a:extLst>
            <a:ext uri="{909E8E84-426E-40DD-AFC4-6F175D3DCCD1}">
              <a14:hiddenFill xmlns:a14="http://schemas.microsoft.com/office/drawing/2010/main">
                <a:solidFill>
                  <a:srgbClr val="FFFFFF"/>
                </a:solidFill>
              </a14:hiddenFill>
            </a:ext>
          </a:extLst>
        </p:spPr>
      </p:pic>
      <p:sp>
        <p:nvSpPr>
          <p:cNvPr id="113680" name="Line 16"/>
          <p:cNvSpPr>
            <a:spLocks noChangeShapeType="1"/>
          </p:cNvSpPr>
          <p:nvPr/>
        </p:nvSpPr>
        <p:spPr bwMode="auto">
          <a:xfrm flipV="1">
            <a:off x="6781800" y="3810000"/>
            <a:ext cx="457200" cy="0"/>
          </a:xfrm>
          <a:prstGeom prst="line">
            <a:avLst/>
          </a:prstGeom>
          <a:noFill/>
          <a:ln w="95250">
            <a:solidFill>
              <a:schemeClr val="accent6">
                <a:lumMod val="40000"/>
                <a:lumOff val="6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681" name="Line 17"/>
          <p:cNvSpPr>
            <a:spLocks noChangeShapeType="1"/>
          </p:cNvSpPr>
          <p:nvPr/>
        </p:nvSpPr>
        <p:spPr bwMode="auto">
          <a:xfrm flipV="1">
            <a:off x="5105400" y="3810000"/>
            <a:ext cx="457200" cy="0"/>
          </a:xfrm>
          <a:prstGeom prst="line">
            <a:avLst/>
          </a:prstGeom>
          <a:noFill/>
          <a:ln w="95250">
            <a:solidFill>
              <a:schemeClr val="accent2">
                <a:lumMod val="40000"/>
                <a:lumOff val="6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682" name="Line 18"/>
          <p:cNvSpPr>
            <a:spLocks noChangeShapeType="1"/>
          </p:cNvSpPr>
          <p:nvPr/>
        </p:nvSpPr>
        <p:spPr bwMode="auto">
          <a:xfrm flipV="1">
            <a:off x="3352800" y="3810000"/>
            <a:ext cx="457200" cy="0"/>
          </a:xfrm>
          <a:prstGeom prst="line">
            <a:avLst/>
          </a:prstGeom>
          <a:noFill/>
          <a:ln w="95250">
            <a:solidFill>
              <a:schemeClr val="tx2">
                <a:lumMod val="20000"/>
                <a:lumOff val="8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5304481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257800"/>
            <a:ext cx="3200400" cy="677108"/>
          </a:xfrm>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a:lstStyle/>
          <a:p>
            <a:pPr algn="ctr"/>
            <a:r>
              <a:rPr lang="en-US" b="1" dirty="0" smtClean="0"/>
              <a:t>H13S- 65</a:t>
            </a:r>
            <a:endParaRPr lang="en-US" b="1" dirty="0"/>
          </a:p>
        </p:txBody>
      </p:sp>
      <p:pic>
        <p:nvPicPr>
          <p:cNvPr id="1026"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15809" t="24267" r="16243" b="5553"/>
          <a:stretch/>
        </p:blipFill>
        <p:spPr bwMode="auto">
          <a:xfrm rot="5400000">
            <a:off x="-4813" y="1224013"/>
            <a:ext cx="4100362" cy="3176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995868" y="966533"/>
            <a:ext cx="6513053" cy="4884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57692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88" y="609600"/>
            <a:ext cx="4648200" cy="677108"/>
          </a:xfrm>
        </p:spPr>
        <p:txBody>
          <a:bodyPr/>
          <a:lstStyle/>
          <a:p>
            <a:pPr algn="ctr"/>
            <a:r>
              <a:rPr lang="en-US" b="1" dirty="0" smtClean="0">
                <a:latin typeface="+mn-lt"/>
              </a:rPr>
              <a:t>H16N- 83</a:t>
            </a:r>
            <a:endParaRPr lang="en-US" b="1" dirty="0">
              <a:latin typeface="+mn-lt"/>
            </a:endParaRPr>
          </a:p>
        </p:txBody>
      </p:sp>
      <p:sp>
        <p:nvSpPr>
          <p:cNvPr id="3" name="Content Placeholder 2"/>
          <p:cNvSpPr>
            <a:spLocks noGrp="1"/>
          </p:cNvSpPr>
          <p:nvPr>
            <p:ph idx="1"/>
          </p:nvPr>
        </p:nvSpPr>
        <p:spPr>
          <a:xfrm>
            <a:off x="318436" y="1286708"/>
            <a:ext cx="3911867" cy="3352801"/>
          </a:xfrm>
          <a:solidFill>
            <a:srgbClr val="FFFFFF">
              <a:alpha val="45000"/>
            </a:srgbClr>
          </a:solidFill>
        </p:spPr>
        <p:txBody>
          <a:bodyPr>
            <a:normAutofit/>
          </a:bodyPr>
          <a:lstStyle/>
          <a:p>
            <a:pPr marL="457200" indent="-457200">
              <a:buFont typeface="Arial" panose="020B0604020202020204" pitchFamily="34" charset="0"/>
              <a:buChar char="•"/>
            </a:pPr>
            <a:r>
              <a:rPr lang="en-US" sz="2400" dirty="0" smtClean="0"/>
              <a:t>Low Dry away 2.4 at Winters</a:t>
            </a:r>
          </a:p>
          <a:p>
            <a:pPr marL="457200" indent="-457200">
              <a:buFont typeface="Arial" panose="020B0604020202020204" pitchFamily="34" charset="0"/>
              <a:buChar char="•"/>
            </a:pPr>
            <a:r>
              <a:rPr lang="en-US" sz="2400" dirty="0" smtClean="0"/>
              <a:t>Pit might be too big</a:t>
            </a:r>
          </a:p>
          <a:p>
            <a:pPr marL="457200" indent="-457200">
              <a:buFont typeface="Arial" panose="020B0604020202020204" pitchFamily="34" charset="0"/>
              <a:buChar char="•"/>
            </a:pPr>
            <a:r>
              <a:rPr lang="en-US" sz="2400" dirty="0" smtClean="0"/>
              <a:t>Harvests with Improved French</a:t>
            </a:r>
          </a:p>
          <a:p>
            <a:pPr marL="457200" indent="-457200">
              <a:buFont typeface="Arial" panose="020B0604020202020204" pitchFamily="34" charset="0"/>
              <a:buChar char="•"/>
            </a:pPr>
            <a:r>
              <a:rPr lang="en-US" sz="2400" dirty="0" smtClean="0"/>
              <a:t>Bloomed 11 days before Improved French</a:t>
            </a:r>
            <a:endParaRPr lang="en-US" sz="2400" dirty="0"/>
          </a:p>
        </p:txBody>
      </p:sp>
      <p:pic>
        <p:nvPicPr>
          <p:cNvPr id="6146" name="Picture 2" descr="S:\FacultyData\DEJONG\DEJONGShared\Sarah\Pictures\2016\dormant\h16n- 8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30303" y="228600"/>
            <a:ext cx="4853537" cy="64713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FacultyData\DEJONG\DEJONGShared\Sarah\Pictures\2015\2015\h16n8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768" t="5974" r="16804" b="10463"/>
          <a:stretch/>
        </p:blipFill>
        <p:spPr bwMode="auto">
          <a:xfrm rot="16200000">
            <a:off x="1426947" y="2931690"/>
            <a:ext cx="2569947" cy="4966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8995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62600" y="533400"/>
            <a:ext cx="3581400" cy="1143000"/>
          </a:xfrm>
        </p:spPr>
        <p:txBody>
          <a:bodyPr/>
          <a:lstStyle/>
          <a:p>
            <a:r>
              <a:rPr lang="en-US" dirty="0" smtClean="0">
                <a:latin typeface="+mn-lt"/>
              </a:rPr>
              <a:t>G26N- 8</a:t>
            </a:r>
            <a:endParaRPr lang="en-US" dirty="0">
              <a:latin typeface="+mn-lt"/>
            </a:endParaRPr>
          </a:p>
        </p:txBody>
      </p:sp>
      <p:sp>
        <p:nvSpPr>
          <p:cNvPr id="3" name="Content Placeholder 2"/>
          <p:cNvSpPr>
            <a:spLocks noGrp="1"/>
          </p:cNvSpPr>
          <p:nvPr>
            <p:ph idx="1"/>
          </p:nvPr>
        </p:nvSpPr>
        <p:spPr>
          <a:xfrm>
            <a:off x="4724400" y="1676400"/>
            <a:ext cx="3962400" cy="4525963"/>
          </a:xfrm>
          <a:solidFill>
            <a:schemeClr val="bg1">
              <a:alpha val="41000"/>
            </a:schemeClr>
          </a:solidFill>
        </p:spPr>
        <p:txBody>
          <a:bodyPr>
            <a:normAutofit/>
          </a:bodyPr>
          <a:lstStyle/>
          <a:p>
            <a:pPr marL="457200" indent="-457200">
              <a:buFont typeface="Arial" panose="020B0604020202020204" pitchFamily="34" charset="0"/>
              <a:buChar char="•"/>
            </a:pPr>
            <a:r>
              <a:rPr lang="en-US" sz="2400" dirty="0" smtClean="0"/>
              <a:t>Late harvesting, will have high pressure at harvest</a:t>
            </a:r>
          </a:p>
          <a:p>
            <a:pPr marL="457200" indent="-457200">
              <a:buFont typeface="Arial" panose="020B0604020202020204" pitchFamily="34" charset="0"/>
              <a:buChar char="•"/>
            </a:pPr>
            <a:r>
              <a:rPr lang="en-US" sz="2400" dirty="0" smtClean="0"/>
              <a:t>Low dry away ratio: 2.6 &amp; 2.8 </a:t>
            </a:r>
          </a:p>
          <a:p>
            <a:pPr marL="457200" indent="-457200">
              <a:buFont typeface="Arial" panose="020B0604020202020204" pitchFamily="34" charset="0"/>
              <a:buChar char="•"/>
            </a:pPr>
            <a:r>
              <a:rPr lang="en-US" sz="2400" dirty="0" smtClean="0"/>
              <a:t>Third year of production in Kearney orchard, first for Winters</a:t>
            </a:r>
          </a:p>
          <a:p>
            <a:pPr marL="457200" indent="-457200">
              <a:buFont typeface="Arial" panose="020B0604020202020204" pitchFamily="34" charset="0"/>
              <a:buChar char="•"/>
            </a:pPr>
            <a:r>
              <a:rPr lang="en-US" sz="2400" dirty="0" smtClean="0"/>
              <a:t>Spreading and upright structure</a:t>
            </a:r>
          </a:p>
          <a:p>
            <a:pPr marL="457200" indent="-457200">
              <a:buFont typeface="Arial" panose="020B0604020202020204" pitchFamily="34" charset="0"/>
              <a:buChar char="•"/>
            </a:pPr>
            <a:r>
              <a:rPr lang="en-US" sz="2400" dirty="0" smtClean="0"/>
              <a:t>Bloomed 11 days before Improved French</a:t>
            </a:r>
          </a:p>
          <a:p>
            <a:endParaRPr lang="en-US" sz="2400" dirty="0" smtClean="0"/>
          </a:p>
          <a:p>
            <a:pPr marL="0" indent="0">
              <a:buNone/>
            </a:pPr>
            <a:endParaRPr lang="en-US" dirty="0" smtClean="0"/>
          </a:p>
          <a:p>
            <a:endParaRPr lang="en-US" dirty="0"/>
          </a:p>
        </p:txBody>
      </p:sp>
      <p:pic>
        <p:nvPicPr>
          <p:cNvPr id="3074" name="Picture 2" descr="S:\FacultyData\DEJONG\DEJONGShared\Sarah\Pictures\2016\dormant\g26n 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457200"/>
            <a:ext cx="4171950"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21468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62600" y="1143000"/>
            <a:ext cx="3810000" cy="677108"/>
          </a:xfrm>
        </p:spPr>
        <p:txBody>
          <a:bodyPr/>
          <a:lstStyle/>
          <a:p>
            <a:r>
              <a:rPr lang="en-US" dirty="0" smtClean="0">
                <a:latin typeface="+mn-lt"/>
              </a:rPr>
              <a:t>G27N- 31</a:t>
            </a:r>
            <a:endParaRPr lang="en-US" dirty="0">
              <a:latin typeface="+mn-lt"/>
            </a:endParaRPr>
          </a:p>
        </p:txBody>
      </p:sp>
      <p:pic>
        <p:nvPicPr>
          <p:cNvPr id="2050" name="Picture 2" descr="S:\FacultyData\DEJONG\DEJONGShared\Sarah\Pictures\2016\dormant\g 27n- 3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6200" y="381000"/>
            <a:ext cx="4572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876800" y="2209800"/>
            <a:ext cx="3886200" cy="4031873"/>
          </a:xfrm>
          <a:prstGeom prst="rect">
            <a:avLst/>
          </a:prstGeom>
          <a:solidFill>
            <a:schemeClr val="bg1">
              <a:alpha val="36000"/>
            </a:schemeClr>
          </a:solidFill>
        </p:spPr>
        <p:txBody>
          <a:bodyPr wrap="square" rtlCol="0">
            <a:spAutoFit/>
          </a:bodyPr>
          <a:lstStyle/>
          <a:p>
            <a:pPr marL="342900" indent="-342900">
              <a:buFont typeface="Arial" panose="020B0604020202020204" pitchFamily="34" charset="0"/>
              <a:buChar char="•"/>
            </a:pPr>
            <a:r>
              <a:rPr lang="en-US" sz="2400" dirty="0" smtClean="0"/>
              <a:t>Short internode, compact tree</a:t>
            </a:r>
          </a:p>
          <a:p>
            <a:pPr marL="342900" indent="-342900">
              <a:buFont typeface="Arial" panose="020B0604020202020204" pitchFamily="34" charset="0"/>
              <a:buChar char="•"/>
            </a:pPr>
            <a:r>
              <a:rPr lang="en-US" sz="2400" dirty="0" smtClean="0"/>
              <a:t>Harvests after Improved French</a:t>
            </a:r>
          </a:p>
          <a:p>
            <a:pPr marL="342900" indent="-342900">
              <a:buFont typeface="Arial" panose="020B0604020202020204" pitchFamily="34" charset="0"/>
              <a:buChar char="•"/>
            </a:pPr>
            <a:r>
              <a:rPr lang="en-US" sz="2400" dirty="0" smtClean="0"/>
              <a:t>Fairly free pit.</a:t>
            </a:r>
          </a:p>
          <a:p>
            <a:pPr marL="342900" indent="-342900">
              <a:buFont typeface="Arial" panose="020B0604020202020204" pitchFamily="34" charset="0"/>
              <a:buChar char="•"/>
            </a:pPr>
            <a:r>
              <a:rPr lang="en-US" sz="2400" dirty="0" smtClean="0"/>
              <a:t>Flesh texture is soft/gooey</a:t>
            </a:r>
          </a:p>
          <a:p>
            <a:pPr marL="342900" indent="-342900">
              <a:buFont typeface="Arial" panose="020B0604020202020204" pitchFamily="34" charset="0"/>
              <a:buChar char="•"/>
            </a:pPr>
            <a:r>
              <a:rPr lang="en-US" sz="2400" dirty="0" smtClean="0"/>
              <a:t>Bloomed the day before Improved French</a:t>
            </a:r>
          </a:p>
          <a:p>
            <a:pPr marL="342900" indent="-342900">
              <a:buFont typeface="Arial" panose="020B0604020202020204" pitchFamily="34" charset="0"/>
              <a:buChar char="•"/>
            </a:pPr>
            <a:endParaRPr lang="en-US" sz="3200" dirty="0" smtClean="0"/>
          </a:p>
          <a:p>
            <a:endParaRPr lang="en-US" sz="3200" dirty="0"/>
          </a:p>
        </p:txBody>
      </p:sp>
    </p:spTree>
    <p:extLst>
      <p:ext uri="{BB962C8B-B14F-4D97-AF65-F5344CB8AC3E}">
        <p14:creationId xmlns:p14="http://schemas.microsoft.com/office/powerpoint/2010/main" val="27578731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295400"/>
            <a:ext cx="2819400" cy="677108"/>
          </a:xfrm>
        </p:spPr>
        <p:txBody>
          <a:bodyPr/>
          <a:lstStyle/>
          <a:p>
            <a:r>
              <a:rPr lang="en-US" b="1" dirty="0" smtClean="0"/>
              <a:t>H15N- 92</a:t>
            </a:r>
            <a:endParaRPr lang="en-US" b="1" dirty="0"/>
          </a:p>
        </p:txBody>
      </p:sp>
      <p:pic>
        <p:nvPicPr>
          <p:cNvPr id="8194" name="Picture 2" descr="S:\FacultyData\DEJONG\DEJONGShared\Sarah\Pictures\2016\dormant\h15n-9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4572000" y="635250"/>
            <a:ext cx="4119104" cy="54909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9600" y="2438400"/>
            <a:ext cx="3733800" cy="2677656"/>
          </a:xfrm>
          <a:prstGeom prst="rect">
            <a:avLst/>
          </a:prstGeom>
          <a:solidFill>
            <a:srgbClr val="FFFFFF">
              <a:alpha val="57000"/>
            </a:srgbClr>
          </a:solidFill>
        </p:spPr>
        <p:txBody>
          <a:bodyPr wrap="square" rtlCol="0">
            <a:spAutoFit/>
          </a:bodyPr>
          <a:lstStyle/>
          <a:p>
            <a:pPr marL="285750" indent="-285750">
              <a:buFont typeface="Arial" panose="020B0604020202020204" pitchFamily="34" charset="0"/>
              <a:buChar char="•"/>
            </a:pPr>
            <a:r>
              <a:rPr lang="en-US" sz="2800" dirty="0" smtClean="0"/>
              <a:t>Compact tree structure</a:t>
            </a:r>
          </a:p>
          <a:p>
            <a:pPr marL="285750" indent="-285750">
              <a:buFont typeface="Arial" panose="020B0604020202020204" pitchFamily="34" charset="0"/>
              <a:buChar char="•"/>
            </a:pPr>
            <a:r>
              <a:rPr lang="en-US" sz="2800" dirty="0" smtClean="0"/>
              <a:t>Dry away ratio of 2.6 at Winters</a:t>
            </a:r>
          </a:p>
          <a:p>
            <a:pPr marL="285750" indent="-285750">
              <a:buFont typeface="Arial" panose="020B0604020202020204" pitchFamily="34" charset="0"/>
              <a:buChar char="•"/>
            </a:pPr>
            <a:r>
              <a:rPr lang="en-US" sz="2800" dirty="0" smtClean="0"/>
              <a:t>Might be too big</a:t>
            </a:r>
          </a:p>
          <a:p>
            <a:pPr marL="285750" indent="-285750">
              <a:buFont typeface="Arial" panose="020B0604020202020204" pitchFamily="34" charset="0"/>
              <a:buChar char="•"/>
            </a:pPr>
            <a:r>
              <a:rPr lang="en-US" sz="2800" dirty="0" smtClean="0"/>
              <a:t>Tough skin</a:t>
            </a:r>
          </a:p>
        </p:txBody>
      </p:sp>
    </p:spTree>
    <p:extLst>
      <p:ext uri="{BB962C8B-B14F-4D97-AF65-F5344CB8AC3E}">
        <p14:creationId xmlns:p14="http://schemas.microsoft.com/office/powerpoint/2010/main" val="36270791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95400" y="533400"/>
            <a:ext cx="6971665" cy="553998"/>
          </a:xfrm>
          <a:prstGeom prst="rect">
            <a:avLst/>
          </a:prstGeom>
        </p:spPr>
        <p:txBody>
          <a:bodyPr vert="horz" wrap="square" lIns="0" tIns="0" rIns="0" bIns="0" rtlCol="0">
            <a:spAutoFit/>
          </a:bodyPr>
          <a:lstStyle/>
          <a:p>
            <a:pPr marL="12700">
              <a:lnSpc>
                <a:spcPct val="100000"/>
              </a:lnSpc>
            </a:pPr>
            <a:r>
              <a:rPr lang="en-US" sz="3600" spc="-114" dirty="0" smtClean="0">
                <a:solidFill>
                  <a:srgbClr val="3D89AF"/>
                </a:solidFill>
              </a:rPr>
              <a:t>I</a:t>
            </a:r>
            <a:r>
              <a:rPr sz="3600" spc="-10" dirty="0" smtClean="0">
                <a:solidFill>
                  <a:srgbClr val="3D89AF"/>
                </a:solidFill>
              </a:rPr>
              <a:t>tems </a:t>
            </a:r>
            <a:r>
              <a:rPr sz="3600" spc="-5" dirty="0">
                <a:solidFill>
                  <a:srgbClr val="3D89AF"/>
                </a:solidFill>
              </a:rPr>
              <a:t>ready </a:t>
            </a:r>
            <a:r>
              <a:rPr sz="3600" spc="-30" dirty="0">
                <a:solidFill>
                  <a:srgbClr val="3D89AF"/>
                </a:solidFill>
              </a:rPr>
              <a:t>for </a:t>
            </a:r>
            <a:r>
              <a:rPr sz="3600" spc="-15" dirty="0">
                <a:solidFill>
                  <a:srgbClr val="3D89AF"/>
                </a:solidFill>
              </a:rPr>
              <a:t>grower</a:t>
            </a:r>
            <a:r>
              <a:rPr sz="3600" spc="75" dirty="0">
                <a:solidFill>
                  <a:srgbClr val="3D89AF"/>
                </a:solidFill>
              </a:rPr>
              <a:t> </a:t>
            </a:r>
            <a:r>
              <a:rPr sz="3600" spc="-5" dirty="0">
                <a:solidFill>
                  <a:srgbClr val="3D89AF"/>
                </a:solidFill>
              </a:rPr>
              <a:t>trials</a:t>
            </a:r>
            <a:endParaRPr sz="3600" dirty="0"/>
          </a:p>
        </p:txBody>
      </p:sp>
      <p:graphicFrame>
        <p:nvGraphicFramePr>
          <p:cNvPr id="4" name="Table 3"/>
          <p:cNvGraphicFramePr>
            <a:graphicFrameLocks noGrp="1"/>
          </p:cNvGraphicFramePr>
          <p:nvPr>
            <p:extLst/>
          </p:nvPr>
        </p:nvGraphicFramePr>
        <p:xfrm>
          <a:off x="152400" y="1676400"/>
          <a:ext cx="8839203" cy="503362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xmlns="" val="20000"/>
                    </a:ext>
                  </a:extLst>
                </a:gridCol>
                <a:gridCol w="1210986">
                  <a:extLst>
                    <a:ext uri="{9D8B030D-6E8A-4147-A177-3AD203B41FA5}">
                      <a16:colId xmlns:a16="http://schemas.microsoft.com/office/drawing/2014/main" xmlns="" val="20001"/>
                    </a:ext>
                  </a:extLst>
                </a:gridCol>
                <a:gridCol w="1037158">
                  <a:extLst>
                    <a:ext uri="{9D8B030D-6E8A-4147-A177-3AD203B41FA5}">
                      <a16:colId xmlns:a16="http://schemas.microsoft.com/office/drawing/2014/main" xmlns="" val="20002"/>
                    </a:ext>
                  </a:extLst>
                </a:gridCol>
                <a:gridCol w="730890">
                  <a:extLst>
                    <a:ext uri="{9D8B030D-6E8A-4147-A177-3AD203B41FA5}">
                      <a16:colId xmlns:a16="http://schemas.microsoft.com/office/drawing/2014/main" xmlns="" val="20003"/>
                    </a:ext>
                  </a:extLst>
                </a:gridCol>
                <a:gridCol w="730890">
                  <a:extLst>
                    <a:ext uri="{9D8B030D-6E8A-4147-A177-3AD203B41FA5}">
                      <a16:colId xmlns:a16="http://schemas.microsoft.com/office/drawing/2014/main" xmlns="" val="20004"/>
                    </a:ext>
                  </a:extLst>
                </a:gridCol>
                <a:gridCol w="730890">
                  <a:extLst>
                    <a:ext uri="{9D8B030D-6E8A-4147-A177-3AD203B41FA5}">
                      <a16:colId xmlns:a16="http://schemas.microsoft.com/office/drawing/2014/main" xmlns="" val="20005"/>
                    </a:ext>
                  </a:extLst>
                </a:gridCol>
                <a:gridCol w="730890">
                  <a:extLst>
                    <a:ext uri="{9D8B030D-6E8A-4147-A177-3AD203B41FA5}">
                      <a16:colId xmlns:a16="http://schemas.microsoft.com/office/drawing/2014/main" xmlns="" val="20006"/>
                    </a:ext>
                  </a:extLst>
                </a:gridCol>
                <a:gridCol w="730890">
                  <a:extLst>
                    <a:ext uri="{9D8B030D-6E8A-4147-A177-3AD203B41FA5}">
                      <a16:colId xmlns:a16="http://schemas.microsoft.com/office/drawing/2014/main" xmlns="" val="20007"/>
                    </a:ext>
                  </a:extLst>
                </a:gridCol>
                <a:gridCol w="730890">
                  <a:extLst>
                    <a:ext uri="{9D8B030D-6E8A-4147-A177-3AD203B41FA5}">
                      <a16:colId xmlns:a16="http://schemas.microsoft.com/office/drawing/2014/main" xmlns="" val="20008"/>
                    </a:ext>
                  </a:extLst>
                </a:gridCol>
                <a:gridCol w="1519919">
                  <a:extLst>
                    <a:ext uri="{9D8B030D-6E8A-4147-A177-3AD203B41FA5}">
                      <a16:colId xmlns:a16="http://schemas.microsoft.com/office/drawing/2014/main" xmlns="" val="20009"/>
                    </a:ext>
                  </a:extLst>
                </a:gridCol>
              </a:tblGrid>
              <a:tr h="862495">
                <a:tc>
                  <a:txBody>
                    <a:bodyPr/>
                    <a:lstStyle/>
                    <a:p>
                      <a:pPr algn="ctr" fontAlgn="ctr"/>
                      <a:r>
                        <a:rPr lang="en-US" sz="1400" b="1" u="none" strike="noStrike" dirty="0">
                          <a:effectLst/>
                        </a:rPr>
                        <a:t>Harvest date</a:t>
                      </a:r>
                      <a:endParaRPr lang="en-US" sz="1400" b="1" i="0" u="none" strike="noStrike" dirty="0">
                        <a:solidFill>
                          <a:srgbClr val="000000"/>
                        </a:solidFill>
                        <a:effectLst/>
                        <a:latin typeface="Arial"/>
                      </a:endParaRPr>
                    </a:p>
                  </a:txBody>
                  <a:tcPr marL="8706" marR="8706" marT="8706" marB="0" anchor="ctr">
                    <a:solidFill>
                      <a:schemeClr val="accent1">
                        <a:tint val="20000"/>
                        <a:alpha val="74000"/>
                      </a:schemeClr>
                    </a:solidFill>
                  </a:tcPr>
                </a:tc>
                <a:tc>
                  <a:txBody>
                    <a:bodyPr/>
                    <a:lstStyle/>
                    <a:p>
                      <a:pPr algn="ctr" fontAlgn="ctr"/>
                      <a:r>
                        <a:rPr lang="en-US" sz="1400" b="1" u="none" strike="noStrike">
                          <a:effectLst/>
                        </a:rPr>
                        <a:t>Item Name</a:t>
                      </a:r>
                      <a:endParaRPr lang="en-US" sz="1400" b="1" i="0" u="none" strike="noStrike">
                        <a:solidFill>
                          <a:srgbClr val="000000"/>
                        </a:solidFill>
                        <a:effectLst/>
                        <a:latin typeface="Arial Narrow"/>
                      </a:endParaRPr>
                    </a:p>
                  </a:txBody>
                  <a:tcPr marL="8706" marR="8706" marT="8706" marB="0" anchor="ctr">
                    <a:solidFill>
                      <a:schemeClr val="accent1">
                        <a:tint val="20000"/>
                        <a:alpha val="74000"/>
                      </a:schemeClr>
                    </a:solidFill>
                  </a:tcPr>
                </a:tc>
                <a:tc>
                  <a:txBody>
                    <a:bodyPr/>
                    <a:lstStyle/>
                    <a:p>
                      <a:pPr algn="ctr" fontAlgn="ctr"/>
                      <a:r>
                        <a:rPr lang="en-US" sz="1400" b="1" u="none" strike="noStrike" dirty="0">
                          <a:effectLst/>
                        </a:rPr>
                        <a:t>Location grown</a:t>
                      </a:r>
                      <a:endParaRPr lang="en-US" sz="1400" b="1" i="0" u="none" strike="noStrike" dirty="0">
                        <a:solidFill>
                          <a:srgbClr val="000000"/>
                        </a:solidFill>
                        <a:effectLst/>
                        <a:latin typeface="Arial"/>
                      </a:endParaRPr>
                    </a:p>
                  </a:txBody>
                  <a:tcPr marL="8706" marR="8706" marT="8706" marB="0" anchor="ctr">
                    <a:solidFill>
                      <a:schemeClr val="accent1">
                        <a:tint val="20000"/>
                        <a:alpha val="74000"/>
                      </a:schemeClr>
                    </a:solidFill>
                  </a:tcPr>
                </a:tc>
                <a:tc>
                  <a:txBody>
                    <a:bodyPr/>
                    <a:lstStyle/>
                    <a:p>
                      <a:pPr algn="ctr" fontAlgn="ctr"/>
                      <a:r>
                        <a:rPr lang="en-US" sz="1400" b="1" u="none" strike="noStrike">
                          <a:effectLst/>
                        </a:rPr>
                        <a:t>Days +/- French</a:t>
                      </a:r>
                      <a:endParaRPr lang="en-US" sz="1400" b="1" i="0" u="none" strike="noStrike">
                        <a:solidFill>
                          <a:srgbClr val="000000"/>
                        </a:solidFill>
                        <a:effectLst/>
                        <a:latin typeface="Arial"/>
                      </a:endParaRPr>
                    </a:p>
                  </a:txBody>
                  <a:tcPr marL="8706" marR="8706" marT="8706" marB="0" anchor="ctr">
                    <a:solidFill>
                      <a:schemeClr val="accent1">
                        <a:tint val="20000"/>
                        <a:alpha val="74000"/>
                      </a:schemeClr>
                    </a:solidFill>
                  </a:tcPr>
                </a:tc>
                <a:tc>
                  <a:txBody>
                    <a:bodyPr/>
                    <a:lstStyle/>
                    <a:p>
                      <a:pPr algn="ctr" fontAlgn="ctr"/>
                      <a:r>
                        <a:rPr lang="en-US" sz="1400" b="1" u="none" strike="noStrike" dirty="0">
                          <a:effectLst/>
                        </a:rPr>
                        <a:t>Weight (g/</a:t>
                      </a:r>
                      <a:r>
                        <a:rPr lang="en-US" sz="1400" b="1" u="none" strike="noStrike" dirty="0" err="1">
                          <a:effectLst/>
                        </a:rPr>
                        <a:t>frt</a:t>
                      </a:r>
                      <a:r>
                        <a:rPr lang="en-US" sz="1400" b="1" u="none" strike="noStrike" dirty="0">
                          <a:effectLst/>
                        </a:rPr>
                        <a:t>)</a:t>
                      </a:r>
                      <a:endParaRPr lang="en-US" sz="1400" b="1" i="0" u="none" strike="noStrike" dirty="0">
                        <a:solidFill>
                          <a:srgbClr val="000000"/>
                        </a:solidFill>
                        <a:effectLst/>
                        <a:latin typeface="Arial"/>
                      </a:endParaRPr>
                    </a:p>
                  </a:txBody>
                  <a:tcPr marL="8706" marR="8706" marT="8706" marB="0" anchor="ctr">
                    <a:solidFill>
                      <a:schemeClr val="accent1">
                        <a:tint val="20000"/>
                        <a:alpha val="74000"/>
                      </a:schemeClr>
                    </a:solidFill>
                  </a:tcPr>
                </a:tc>
                <a:tc>
                  <a:txBody>
                    <a:bodyPr/>
                    <a:lstStyle/>
                    <a:p>
                      <a:pPr algn="ctr" fontAlgn="ctr"/>
                      <a:r>
                        <a:rPr lang="en-US" sz="1400" b="1" u="none" strike="noStrike">
                          <a:effectLst/>
                        </a:rPr>
                        <a:t>Pressure</a:t>
                      </a:r>
                      <a:endParaRPr lang="en-US" sz="1400" b="1" i="0" u="none" strike="noStrike">
                        <a:solidFill>
                          <a:srgbClr val="000000"/>
                        </a:solidFill>
                        <a:effectLst/>
                        <a:latin typeface="Arial"/>
                      </a:endParaRPr>
                    </a:p>
                  </a:txBody>
                  <a:tcPr marL="8706" marR="8706" marT="8706" marB="0" anchor="ctr">
                    <a:solidFill>
                      <a:schemeClr val="accent1">
                        <a:tint val="20000"/>
                        <a:alpha val="74000"/>
                      </a:schemeClr>
                    </a:solidFill>
                  </a:tcPr>
                </a:tc>
                <a:tc>
                  <a:txBody>
                    <a:bodyPr/>
                    <a:lstStyle/>
                    <a:p>
                      <a:pPr algn="ctr" fontAlgn="ctr"/>
                      <a:r>
                        <a:rPr lang="en-US" sz="1400" b="1" u="none" strike="noStrike">
                          <a:effectLst/>
                        </a:rPr>
                        <a:t>Sugar in Brix</a:t>
                      </a:r>
                      <a:endParaRPr lang="en-US" sz="1400" b="1" i="0" u="none" strike="noStrike">
                        <a:solidFill>
                          <a:srgbClr val="000000"/>
                        </a:solidFill>
                        <a:effectLst/>
                        <a:latin typeface="Arial"/>
                      </a:endParaRPr>
                    </a:p>
                  </a:txBody>
                  <a:tcPr marL="8706" marR="8706" marT="8706" marB="0" anchor="ctr">
                    <a:solidFill>
                      <a:schemeClr val="accent1">
                        <a:tint val="20000"/>
                        <a:alpha val="74000"/>
                      </a:schemeClr>
                    </a:solidFill>
                  </a:tcPr>
                </a:tc>
                <a:tc>
                  <a:txBody>
                    <a:bodyPr/>
                    <a:lstStyle/>
                    <a:p>
                      <a:pPr algn="ctr" fontAlgn="ctr"/>
                      <a:r>
                        <a:rPr lang="en-US" sz="1400" b="1" u="none" strike="noStrike">
                          <a:effectLst/>
                        </a:rPr>
                        <a:t>Dry away ratio</a:t>
                      </a:r>
                      <a:endParaRPr lang="en-US" sz="1400" b="1" i="0" u="none" strike="noStrike">
                        <a:solidFill>
                          <a:srgbClr val="000000"/>
                        </a:solidFill>
                        <a:effectLst/>
                        <a:latin typeface="Arial"/>
                      </a:endParaRPr>
                    </a:p>
                  </a:txBody>
                  <a:tcPr marL="8706" marR="8706" marT="8706" marB="0" anchor="ctr">
                    <a:solidFill>
                      <a:schemeClr val="accent1">
                        <a:tint val="20000"/>
                        <a:alpha val="74000"/>
                      </a:schemeClr>
                    </a:solidFill>
                  </a:tcPr>
                </a:tc>
                <a:tc>
                  <a:txBody>
                    <a:bodyPr/>
                    <a:lstStyle/>
                    <a:p>
                      <a:pPr algn="ctr" fontAlgn="ctr"/>
                      <a:r>
                        <a:rPr lang="en-US" sz="1400" b="1" u="none" strike="noStrike">
                          <a:effectLst/>
                        </a:rPr>
                        <a:t>Dry count per lb.</a:t>
                      </a:r>
                      <a:endParaRPr lang="en-US" sz="1400" b="1" i="0" u="none" strike="noStrike">
                        <a:solidFill>
                          <a:srgbClr val="000000"/>
                        </a:solidFill>
                        <a:effectLst/>
                        <a:latin typeface="Arial"/>
                      </a:endParaRPr>
                    </a:p>
                  </a:txBody>
                  <a:tcPr marL="8706" marR="8706" marT="8706" marB="0" anchor="ctr">
                    <a:solidFill>
                      <a:schemeClr val="accent1">
                        <a:tint val="20000"/>
                        <a:alpha val="74000"/>
                      </a:schemeClr>
                    </a:solidFill>
                  </a:tcPr>
                </a:tc>
                <a:tc>
                  <a:txBody>
                    <a:bodyPr/>
                    <a:lstStyle/>
                    <a:p>
                      <a:pPr algn="ctr" fontAlgn="ctr"/>
                      <a:r>
                        <a:rPr lang="en-US" sz="1400" b="1" u="none" strike="noStrike" dirty="0">
                          <a:effectLst/>
                        </a:rPr>
                        <a:t>Comments</a:t>
                      </a:r>
                      <a:endParaRPr lang="en-US" sz="1400" b="1" i="0" u="none" strike="noStrike" dirty="0">
                        <a:solidFill>
                          <a:srgbClr val="000000"/>
                        </a:solidFill>
                        <a:effectLst/>
                        <a:latin typeface="Arial"/>
                      </a:endParaRPr>
                    </a:p>
                  </a:txBody>
                  <a:tcPr marL="8706" marR="8706" marT="8706" marB="0" anchor="ctr">
                    <a:solidFill>
                      <a:schemeClr val="accent1">
                        <a:tint val="20000"/>
                        <a:alpha val="74000"/>
                      </a:schemeClr>
                    </a:solidFill>
                  </a:tcPr>
                </a:tc>
                <a:extLst>
                  <a:ext uri="{0D108BD9-81ED-4DB2-BD59-A6C34878D82A}">
                    <a16:rowId xmlns:a16="http://schemas.microsoft.com/office/drawing/2014/main" xmlns="" val="10000"/>
                  </a:ext>
                </a:extLst>
              </a:tr>
              <a:tr h="595244">
                <a:tc>
                  <a:txBody>
                    <a:bodyPr/>
                    <a:lstStyle/>
                    <a:p>
                      <a:pPr algn="ctr" fontAlgn="ctr"/>
                      <a:r>
                        <a:rPr lang="en-US" sz="1400" u="none" strike="noStrike" dirty="0" smtClean="0">
                          <a:effectLst/>
                        </a:rPr>
                        <a:t>7/19</a:t>
                      </a:r>
                      <a:endParaRPr lang="en-US" sz="1400" b="0" i="0" u="none" strike="noStrike" dirty="0">
                        <a:solidFill>
                          <a:srgbClr val="000000"/>
                        </a:solidFill>
                        <a:effectLst/>
                        <a:latin typeface="Arial"/>
                      </a:endParaRPr>
                    </a:p>
                  </a:txBody>
                  <a:tcPr marL="8706" marR="8706" marT="8706" marB="0" anchor="ctr">
                    <a:solidFill>
                      <a:schemeClr val="accent2">
                        <a:lumMod val="20000"/>
                        <a:lumOff val="80000"/>
                      </a:schemeClr>
                    </a:solidFill>
                  </a:tcPr>
                </a:tc>
                <a:tc>
                  <a:txBody>
                    <a:bodyPr/>
                    <a:lstStyle/>
                    <a:p>
                      <a:pPr algn="ctr" fontAlgn="ctr"/>
                      <a:r>
                        <a:rPr lang="en-US" sz="1400" u="none" strike="noStrike" dirty="0">
                          <a:effectLst/>
                        </a:rPr>
                        <a:t>G37S- 45</a:t>
                      </a:r>
                      <a:endParaRPr lang="en-US" sz="1400" b="0" i="0" u="none" strike="noStrike" dirty="0">
                        <a:solidFill>
                          <a:srgbClr val="000000"/>
                        </a:solidFill>
                        <a:effectLst/>
                        <a:latin typeface="Arial"/>
                      </a:endParaRPr>
                    </a:p>
                  </a:txBody>
                  <a:tcPr marL="8706" marR="8706" marT="8706" marB="0" anchor="ctr">
                    <a:solidFill>
                      <a:schemeClr val="accent2">
                        <a:lumMod val="20000"/>
                        <a:lumOff val="80000"/>
                      </a:schemeClr>
                    </a:solidFill>
                  </a:tcPr>
                </a:tc>
                <a:tc>
                  <a:txBody>
                    <a:bodyPr/>
                    <a:lstStyle/>
                    <a:p>
                      <a:pPr algn="ctr" fontAlgn="ctr"/>
                      <a:r>
                        <a:rPr lang="en-US" sz="1400" u="none" strike="noStrike" dirty="0">
                          <a:effectLst/>
                        </a:rPr>
                        <a:t>Kearney</a:t>
                      </a:r>
                      <a:endParaRPr lang="en-US" sz="1400" b="0" i="0" u="none" strike="noStrike" dirty="0">
                        <a:solidFill>
                          <a:srgbClr val="000000"/>
                        </a:solidFill>
                        <a:effectLst/>
                        <a:latin typeface="Arial"/>
                      </a:endParaRPr>
                    </a:p>
                  </a:txBody>
                  <a:tcPr marL="8706" marR="8706" marT="8706" marB="0" anchor="ctr">
                    <a:solidFill>
                      <a:schemeClr val="accent2">
                        <a:lumMod val="20000"/>
                        <a:lumOff val="80000"/>
                      </a:schemeClr>
                    </a:solidFill>
                  </a:tcPr>
                </a:tc>
                <a:tc>
                  <a:txBody>
                    <a:bodyPr/>
                    <a:lstStyle/>
                    <a:p>
                      <a:pPr algn="ctr" fontAlgn="ctr"/>
                      <a:r>
                        <a:rPr lang="en-US" sz="1400" u="none" strike="noStrike">
                          <a:effectLst/>
                        </a:rPr>
                        <a:t>-28</a:t>
                      </a:r>
                      <a:endParaRPr lang="en-US" sz="1400" b="0" i="0" u="none" strike="noStrike">
                        <a:solidFill>
                          <a:srgbClr val="000000"/>
                        </a:solidFill>
                        <a:effectLst/>
                        <a:latin typeface="Arial"/>
                      </a:endParaRPr>
                    </a:p>
                  </a:txBody>
                  <a:tcPr marL="8706" marR="8706" marT="8706" marB="0" anchor="ctr">
                    <a:solidFill>
                      <a:schemeClr val="accent2">
                        <a:lumMod val="20000"/>
                        <a:lumOff val="80000"/>
                      </a:schemeClr>
                    </a:solidFill>
                  </a:tcPr>
                </a:tc>
                <a:tc>
                  <a:txBody>
                    <a:bodyPr/>
                    <a:lstStyle/>
                    <a:p>
                      <a:pPr algn="ctr" fontAlgn="ctr"/>
                      <a:r>
                        <a:rPr lang="en-US" sz="1400" u="none" strike="noStrike">
                          <a:effectLst/>
                        </a:rPr>
                        <a:t>28.3</a:t>
                      </a:r>
                      <a:endParaRPr lang="en-US" sz="1400" b="0" i="0" u="none" strike="noStrike">
                        <a:solidFill>
                          <a:srgbClr val="000000"/>
                        </a:solidFill>
                        <a:effectLst/>
                        <a:latin typeface="Arial"/>
                      </a:endParaRPr>
                    </a:p>
                  </a:txBody>
                  <a:tcPr marL="8706" marR="8706" marT="8706" marB="0" anchor="ctr">
                    <a:solidFill>
                      <a:schemeClr val="accent2">
                        <a:lumMod val="20000"/>
                        <a:lumOff val="80000"/>
                      </a:schemeClr>
                    </a:solidFill>
                  </a:tcPr>
                </a:tc>
                <a:tc>
                  <a:txBody>
                    <a:bodyPr/>
                    <a:lstStyle/>
                    <a:p>
                      <a:pPr algn="ctr" fontAlgn="ctr"/>
                      <a:r>
                        <a:rPr lang="en-US" sz="1400" u="none" strike="noStrike">
                          <a:effectLst/>
                        </a:rPr>
                        <a:t>4.3</a:t>
                      </a:r>
                      <a:endParaRPr lang="en-US" sz="1400" b="0" i="0" u="none" strike="noStrike">
                        <a:solidFill>
                          <a:srgbClr val="000000"/>
                        </a:solidFill>
                        <a:effectLst/>
                        <a:latin typeface="Arial"/>
                      </a:endParaRPr>
                    </a:p>
                  </a:txBody>
                  <a:tcPr marL="8706" marR="8706" marT="8706" marB="0" anchor="ctr">
                    <a:solidFill>
                      <a:schemeClr val="accent2">
                        <a:lumMod val="20000"/>
                        <a:lumOff val="80000"/>
                      </a:schemeClr>
                    </a:solidFill>
                  </a:tcPr>
                </a:tc>
                <a:tc>
                  <a:txBody>
                    <a:bodyPr/>
                    <a:lstStyle/>
                    <a:p>
                      <a:pPr algn="ctr" fontAlgn="ctr"/>
                      <a:r>
                        <a:rPr lang="en-US" sz="1400" u="none" strike="noStrike" dirty="0">
                          <a:effectLst/>
                        </a:rPr>
                        <a:t>20.0</a:t>
                      </a:r>
                      <a:endParaRPr lang="en-US" sz="1400" b="0" i="0" u="none" strike="noStrike" dirty="0">
                        <a:solidFill>
                          <a:srgbClr val="000000"/>
                        </a:solidFill>
                        <a:effectLst/>
                        <a:latin typeface="Arial"/>
                      </a:endParaRPr>
                    </a:p>
                  </a:txBody>
                  <a:tcPr marL="8706" marR="8706" marT="8706" marB="0" anchor="ctr">
                    <a:solidFill>
                      <a:schemeClr val="accent2">
                        <a:lumMod val="20000"/>
                        <a:lumOff val="80000"/>
                      </a:schemeClr>
                    </a:solidFill>
                  </a:tcPr>
                </a:tc>
                <a:tc>
                  <a:txBody>
                    <a:bodyPr/>
                    <a:lstStyle/>
                    <a:p>
                      <a:pPr algn="ctr" fontAlgn="ctr"/>
                      <a:r>
                        <a:rPr lang="en-US" sz="1400" u="none" strike="noStrike">
                          <a:effectLst/>
                        </a:rPr>
                        <a:t>2.8</a:t>
                      </a:r>
                      <a:endParaRPr lang="en-US" sz="1400" b="0" i="0" u="none" strike="noStrike">
                        <a:solidFill>
                          <a:srgbClr val="963634"/>
                        </a:solidFill>
                        <a:effectLst/>
                        <a:latin typeface="Arial"/>
                      </a:endParaRPr>
                    </a:p>
                  </a:txBody>
                  <a:tcPr marL="8706" marR="8706" marT="8706" marB="0" anchor="ctr">
                    <a:solidFill>
                      <a:schemeClr val="accent2">
                        <a:lumMod val="20000"/>
                        <a:lumOff val="80000"/>
                      </a:schemeClr>
                    </a:solidFill>
                  </a:tcPr>
                </a:tc>
                <a:tc>
                  <a:txBody>
                    <a:bodyPr/>
                    <a:lstStyle/>
                    <a:p>
                      <a:pPr algn="ctr" fontAlgn="ctr"/>
                      <a:r>
                        <a:rPr lang="en-US" sz="1400" u="none" strike="noStrike">
                          <a:effectLst/>
                        </a:rPr>
                        <a:t>47.4</a:t>
                      </a:r>
                      <a:endParaRPr lang="en-US" sz="1400" b="0" i="0" u="none" strike="noStrike">
                        <a:solidFill>
                          <a:srgbClr val="963634"/>
                        </a:solidFill>
                        <a:effectLst/>
                        <a:latin typeface="Arial"/>
                      </a:endParaRPr>
                    </a:p>
                  </a:txBody>
                  <a:tcPr marL="8706" marR="8706" marT="8706" marB="0" anchor="ctr">
                    <a:solidFill>
                      <a:schemeClr val="accent2">
                        <a:lumMod val="20000"/>
                        <a:lumOff val="80000"/>
                      </a:schemeClr>
                    </a:solidFill>
                  </a:tcPr>
                </a:tc>
                <a:tc rowSpan="2">
                  <a:txBody>
                    <a:bodyPr/>
                    <a:lstStyle/>
                    <a:p>
                      <a:pPr algn="ctr" fontAlgn="ctr"/>
                      <a:r>
                        <a:rPr lang="en-US" sz="1100" u="none" strike="noStrike" dirty="0">
                          <a:effectLst/>
                        </a:rPr>
                        <a:t>harvested too early at Kearney, wide branching tree</a:t>
                      </a:r>
                      <a:endParaRPr lang="en-US" sz="1100" b="0" i="0" u="none" strike="noStrike" dirty="0">
                        <a:solidFill>
                          <a:srgbClr val="963634"/>
                        </a:solidFill>
                        <a:effectLst/>
                        <a:latin typeface="Arial"/>
                      </a:endParaRPr>
                    </a:p>
                  </a:txBody>
                  <a:tcPr marL="8706" marR="8706" marT="8706" marB="0" anchor="ctr">
                    <a:solidFill>
                      <a:schemeClr val="accent2">
                        <a:lumMod val="20000"/>
                        <a:lumOff val="80000"/>
                      </a:schemeClr>
                    </a:solidFill>
                  </a:tcPr>
                </a:tc>
                <a:extLst>
                  <a:ext uri="{0D108BD9-81ED-4DB2-BD59-A6C34878D82A}">
                    <a16:rowId xmlns:a16="http://schemas.microsoft.com/office/drawing/2014/main" xmlns="" val="10001"/>
                  </a:ext>
                </a:extLst>
              </a:tr>
              <a:tr h="599661">
                <a:tc>
                  <a:txBody>
                    <a:bodyPr/>
                    <a:lstStyle/>
                    <a:p>
                      <a:pPr algn="ctr" fontAlgn="ctr"/>
                      <a:r>
                        <a:rPr lang="en-US" sz="1400" u="none" strike="noStrike" dirty="0" smtClean="0">
                          <a:effectLst/>
                        </a:rPr>
                        <a:t>8/21</a:t>
                      </a:r>
                      <a:endParaRPr lang="en-US" sz="1400" b="0" i="0" u="none" strike="noStrike" dirty="0">
                        <a:solidFill>
                          <a:srgbClr val="000000"/>
                        </a:solidFill>
                        <a:effectLst/>
                        <a:latin typeface="Calibri"/>
                      </a:endParaRPr>
                    </a:p>
                  </a:txBody>
                  <a:tcPr marL="8706" marR="8706" marT="8706" marB="0" anchor="ctr">
                    <a:solidFill>
                      <a:schemeClr val="accent2">
                        <a:lumMod val="20000"/>
                        <a:lumOff val="80000"/>
                      </a:schemeClr>
                    </a:solidFill>
                  </a:tcPr>
                </a:tc>
                <a:tc>
                  <a:txBody>
                    <a:bodyPr/>
                    <a:lstStyle/>
                    <a:p>
                      <a:pPr algn="ctr" fontAlgn="ctr"/>
                      <a:r>
                        <a:rPr lang="en-US" sz="1400" u="none" strike="noStrike" dirty="0">
                          <a:effectLst/>
                        </a:rPr>
                        <a:t>G37S- 45</a:t>
                      </a:r>
                      <a:endParaRPr lang="en-US" sz="1400" b="0" i="0" u="none" strike="noStrike" dirty="0">
                        <a:solidFill>
                          <a:srgbClr val="000000"/>
                        </a:solidFill>
                        <a:effectLst/>
                        <a:latin typeface="Calibri"/>
                      </a:endParaRPr>
                    </a:p>
                  </a:txBody>
                  <a:tcPr marL="8706" marR="8706" marT="8706" marB="0" anchor="ctr">
                    <a:solidFill>
                      <a:schemeClr val="accent2">
                        <a:lumMod val="20000"/>
                        <a:lumOff val="80000"/>
                      </a:schemeClr>
                    </a:solidFill>
                  </a:tcPr>
                </a:tc>
                <a:tc>
                  <a:txBody>
                    <a:bodyPr/>
                    <a:lstStyle/>
                    <a:p>
                      <a:pPr algn="ctr" fontAlgn="ctr"/>
                      <a:r>
                        <a:rPr lang="en-US" sz="1400" u="none" strike="noStrike">
                          <a:effectLst/>
                        </a:rPr>
                        <a:t>Winters</a:t>
                      </a:r>
                      <a:endParaRPr lang="en-US" sz="1400" b="0" i="0" u="none" strike="noStrike">
                        <a:solidFill>
                          <a:srgbClr val="000000"/>
                        </a:solidFill>
                        <a:effectLst/>
                        <a:latin typeface="Calibri"/>
                      </a:endParaRPr>
                    </a:p>
                  </a:txBody>
                  <a:tcPr marL="8706" marR="8706" marT="8706" marB="0" anchor="ctr">
                    <a:solidFill>
                      <a:schemeClr val="accent2">
                        <a:lumMod val="20000"/>
                        <a:lumOff val="80000"/>
                      </a:schemeClr>
                    </a:solidFill>
                  </a:tcPr>
                </a:tc>
                <a:tc>
                  <a:txBody>
                    <a:bodyPr/>
                    <a:lstStyle/>
                    <a:p>
                      <a:pPr algn="ctr" fontAlgn="ctr"/>
                      <a:r>
                        <a:rPr lang="en-US" sz="1400" u="none" strike="noStrike">
                          <a:effectLst/>
                        </a:rPr>
                        <a:t>+1</a:t>
                      </a:r>
                      <a:endParaRPr lang="en-US" sz="1400" b="0" i="0" u="none" strike="noStrike">
                        <a:solidFill>
                          <a:srgbClr val="000000"/>
                        </a:solidFill>
                        <a:effectLst/>
                        <a:latin typeface="Calibri"/>
                      </a:endParaRPr>
                    </a:p>
                  </a:txBody>
                  <a:tcPr marL="8706" marR="8706" marT="8706" marB="0" anchor="ctr">
                    <a:solidFill>
                      <a:schemeClr val="accent2">
                        <a:lumMod val="20000"/>
                        <a:lumOff val="80000"/>
                      </a:schemeClr>
                    </a:solidFill>
                  </a:tcPr>
                </a:tc>
                <a:tc>
                  <a:txBody>
                    <a:bodyPr/>
                    <a:lstStyle/>
                    <a:p>
                      <a:pPr algn="ctr" fontAlgn="ctr"/>
                      <a:r>
                        <a:rPr lang="en-US" sz="1400" u="none" strike="noStrike">
                          <a:effectLst/>
                        </a:rPr>
                        <a:t>25.4</a:t>
                      </a:r>
                      <a:endParaRPr lang="en-US" sz="1400" b="0" i="0" u="none" strike="noStrike">
                        <a:solidFill>
                          <a:srgbClr val="000000"/>
                        </a:solidFill>
                        <a:effectLst/>
                        <a:latin typeface="Calibri"/>
                      </a:endParaRPr>
                    </a:p>
                  </a:txBody>
                  <a:tcPr marL="8706" marR="8706" marT="8706" marB="0" anchor="ctr">
                    <a:solidFill>
                      <a:schemeClr val="accent2">
                        <a:lumMod val="20000"/>
                        <a:lumOff val="80000"/>
                      </a:schemeClr>
                    </a:solidFill>
                  </a:tcPr>
                </a:tc>
                <a:tc>
                  <a:txBody>
                    <a:bodyPr/>
                    <a:lstStyle/>
                    <a:p>
                      <a:pPr algn="ctr" fontAlgn="ctr"/>
                      <a:r>
                        <a:rPr lang="en-US" sz="1400" u="none" strike="noStrike">
                          <a:effectLst/>
                        </a:rPr>
                        <a:t>5.8</a:t>
                      </a:r>
                      <a:endParaRPr lang="en-US" sz="1400" b="0" i="0" u="none" strike="noStrike">
                        <a:solidFill>
                          <a:srgbClr val="000000"/>
                        </a:solidFill>
                        <a:effectLst/>
                        <a:latin typeface="Calibri"/>
                      </a:endParaRPr>
                    </a:p>
                  </a:txBody>
                  <a:tcPr marL="8706" marR="8706" marT="8706" marB="0" anchor="ctr">
                    <a:solidFill>
                      <a:schemeClr val="accent2">
                        <a:lumMod val="20000"/>
                        <a:lumOff val="80000"/>
                      </a:schemeClr>
                    </a:solidFill>
                  </a:tcPr>
                </a:tc>
                <a:tc>
                  <a:txBody>
                    <a:bodyPr/>
                    <a:lstStyle/>
                    <a:p>
                      <a:pPr algn="ctr" fontAlgn="ctr"/>
                      <a:r>
                        <a:rPr lang="en-US" sz="1400" u="none" strike="noStrike">
                          <a:effectLst/>
                        </a:rPr>
                        <a:t>26.7</a:t>
                      </a:r>
                      <a:endParaRPr lang="en-US" sz="1400" b="0" i="0" u="none" strike="noStrike">
                        <a:solidFill>
                          <a:srgbClr val="000000"/>
                        </a:solidFill>
                        <a:effectLst/>
                        <a:latin typeface="Calibri"/>
                      </a:endParaRPr>
                    </a:p>
                  </a:txBody>
                  <a:tcPr marL="8706" marR="8706" marT="8706" marB="0" anchor="ctr">
                    <a:solidFill>
                      <a:schemeClr val="accent2">
                        <a:lumMod val="20000"/>
                        <a:lumOff val="80000"/>
                      </a:schemeClr>
                    </a:solidFill>
                  </a:tcPr>
                </a:tc>
                <a:tc>
                  <a:txBody>
                    <a:bodyPr/>
                    <a:lstStyle/>
                    <a:p>
                      <a:pPr algn="ctr" fontAlgn="ctr"/>
                      <a:r>
                        <a:rPr lang="en-US" sz="1400" u="none" strike="noStrike">
                          <a:effectLst/>
                        </a:rPr>
                        <a:t>2.4</a:t>
                      </a:r>
                      <a:endParaRPr lang="en-US" sz="1400" b="0" i="0" u="none" strike="noStrike">
                        <a:solidFill>
                          <a:srgbClr val="963634"/>
                        </a:solidFill>
                        <a:effectLst/>
                        <a:latin typeface="Calibri"/>
                      </a:endParaRPr>
                    </a:p>
                  </a:txBody>
                  <a:tcPr marL="8706" marR="8706" marT="8706" marB="0" anchor="ctr">
                    <a:solidFill>
                      <a:schemeClr val="accent2">
                        <a:lumMod val="20000"/>
                        <a:lumOff val="80000"/>
                      </a:schemeClr>
                    </a:solidFill>
                  </a:tcPr>
                </a:tc>
                <a:tc>
                  <a:txBody>
                    <a:bodyPr/>
                    <a:lstStyle/>
                    <a:p>
                      <a:pPr algn="ctr" fontAlgn="ctr"/>
                      <a:r>
                        <a:rPr lang="en-US" sz="1400" u="none" strike="noStrike" dirty="0">
                          <a:effectLst/>
                        </a:rPr>
                        <a:t>45.4</a:t>
                      </a:r>
                      <a:endParaRPr lang="en-US" sz="1400" b="0" i="0" u="none" strike="noStrike" dirty="0">
                        <a:solidFill>
                          <a:srgbClr val="963634"/>
                        </a:solidFill>
                        <a:effectLst/>
                        <a:latin typeface="Calibri"/>
                      </a:endParaRPr>
                    </a:p>
                  </a:txBody>
                  <a:tcPr marL="8706" marR="8706" marT="8706" marB="0" anchor="ctr">
                    <a:solidFill>
                      <a:schemeClr val="accent2">
                        <a:lumMod val="20000"/>
                        <a:lumOff val="80000"/>
                      </a:schemeClr>
                    </a:solidFill>
                  </a:tcPr>
                </a:tc>
                <a:tc vMerge="1">
                  <a:txBody>
                    <a:bodyPr/>
                    <a:lstStyle/>
                    <a:p>
                      <a:endParaRPr lang="en-US"/>
                    </a:p>
                  </a:txBody>
                  <a:tcPr/>
                </a:tc>
                <a:extLst>
                  <a:ext uri="{0D108BD9-81ED-4DB2-BD59-A6C34878D82A}">
                    <a16:rowId xmlns:a16="http://schemas.microsoft.com/office/drawing/2014/main" xmlns="" val="10002"/>
                  </a:ext>
                </a:extLst>
              </a:tr>
              <a:tr h="595244">
                <a:tc>
                  <a:txBody>
                    <a:bodyPr/>
                    <a:lstStyle/>
                    <a:p>
                      <a:pPr algn="ctr" fontAlgn="ctr"/>
                      <a:r>
                        <a:rPr lang="en-US" sz="1400" u="none" strike="noStrike" dirty="0" smtClean="0">
                          <a:effectLst/>
                        </a:rPr>
                        <a:t>8/7</a:t>
                      </a:r>
                      <a:endParaRPr lang="en-US" sz="1400" b="0" i="0" u="none" strike="noStrike" dirty="0">
                        <a:solidFill>
                          <a:srgbClr val="000000"/>
                        </a:solidFill>
                        <a:effectLst/>
                        <a:latin typeface="Calibri"/>
                      </a:endParaRPr>
                    </a:p>
                  </a:txBody>
                  <a:tcPr marL="8706" marR="8706" marT="8706" marB="0" anchor="ctr">
                    <a:solidFill>
                      <a:srgbClr val="D4ECBA"/>
                    </a:solidFill>
                  </a:tcPr>
                </a:tc>
                <a:tc>
                  <a:txBody>
                    <a:bodyPr/>
                    <a:lstStyle/>
                    <a:p>
                      <a:pPr algn="ctr" fontAlgn="ctr"/>
                      <a:r>
                        <a:rPr lang="en-US" sz="1400" u="none" strike="noStrike">
                          <a:effectLst/>
                        </a:rPr>
                        <a:t>F11S- 38</a:t>
                      </a:r>
                      <a:endParaRPr lang="en-US" sz="1400" b="0" i="0" u="none" strike="noStrike">
                        <a:solidFill>
                          <a:srgbClr val="000000"/>
                        </a:solidFill>
                        <a:effectLst/>
                        <a:latin typeface="Calibri"/>
                      </a:endParaRPr>
                    </a:p>
                  </a:txBody>
                  <a:tcPr marL="8706" marR="8706" marT="8706" marB="0" anchor="ctr">
                    <a:solidFill>
                      <a:srgbClr val="D4ECBA"/>
                    </a:solidFill>
                  </a:tcPr>
                </a:tc>
                <a:tc>
                  <a:txBody>
                    <a:bodyPr/>
                    <a:lstStyle/>
                    <a:p>
                      <a:pPr algn="ctr" fontAlgn="ctr"/>
                      <a:r>
                        <a:rPr lang="en-US" sz="1400" u="none" strike="noStrike">
                          <a:effectLst/>
                        </a:rPr>
                        <a:t>Winters</a:t>
                      </a:r>
                      <a:endParaRPr lang="en-US" sz="1400" b="0" i="0" u="none" strike="noStrike">
                        <a:solidFill>
                          <a:srgbClr val="000000"/>
                        </a:solidFill>
                        <a:effectLst/>
                        <a:latin typeface="Calibri"/>
                      </a:endParaRPr>
                    </a:p>
                  </a:txBody>
                  <a:tcPr marL="8706" marR="8706" marT="8706" marB="0" anchor="ctr">
                    <a:solidFill>
                      <a:srgbClr val="D4ECBA"/>
                    </a:solidFill>
                  </a:tcPr>
                </a:tc>
                <a:tc>
                  <a:txBody>
                    <a:bodyPr/>
                    <a:lstStyle/>
                    <a:p>
                      <a:pPr algn="ctr" fontAlgn="ctr"/>
                      <a:r>
                        <a:rPr lang="en-US" sz="1400" u="none" strike="noStrike">
                          <a:effectLst/>
                        </a:rPr>
                        <a:t>-16</a:t>
                      </a:r>
                      <a:endParaRPr lang="en-US" sz="1400" b="0" i="0" u="none" strike="noStrike">
                        <a:solidFill>
                          <a:srgbClr val="000000"/>
                        </a:solidFill>
                        <a:effectLst/>
                        <a:latin typeface="Calibri"/>
                      </a:endParaRPr>
                    </a:p>
                  </a:txBody>
                  <a:tcPr marL="8706" marR="8706" marT="8706" marB="0" anchor="ctr">
                    <a:solidFill>
                      <a:srgbClr val="D4ECBA"/>
                    </a:solidFill>
                  </a:tcPr>
                </a:tc>
                <a:tc>
                  <a:txBody>
                    <a:bodyPr/>
                    <a:lstStyle/>
                    <a:p>
                      <a:pPr algn="ctr" fontAlgn="ctr"/>
                      <a:r>
                        <a:rPr lang="en-US" sz="1400" u="none" strike="noStrike">
                          <a:effectLst/>
                        </a:rPr>
                        <a:t>20.0</a:t>
                      </a:r>
                      <a:endParaRPr lang="en-US" sz="1400" b="0" i="0" u="none" strike="noStrike">
                        <a:solidFill>
                          <a:srgbClr val="000000"/>
                        </a:solidFill>
                        <a:effectLst/>
                        <a:latin typeface="Calibri"/>
                      </a:endParaRPr>
                    </a:p>
                  </a:txBody>
                  <a:tcPr marL="8706" marR="8706" marT="8706" marB="0" anchor="ctr">
                    <a:solidFill>
                      <a:srgbClr val="D4ECBA"/>
                    </a:solidFill>
                  </a:tcPr>
                </a:tc>
                <a:tc>
                  <a:txBody>
                    <a:bodyPr/>
                    <a:lstStyle/>
                    <a:p>
                      <a:pPr algn="ctr" fontAlgn="ctr"/>
                      <a:r>
                        <a:rPr lang="en-US" sz="1400" u="none" strike="noStrike">
                          <a:effectLst/>
                        </a:rPr>
                        <a:t>4.1</a:t>
                      </a:r>
                      <a:endParaRPr lang="en-US" sz="1400" b="0" i="0" u="none" strike="noStrike">
                        <a:solidFill>
                          <a:srgbClr val="000000"/>
                        </a:solidFill>
                        <a:effectLst/>
                        <a:latin typeface="Calibri"/>
                      </a:endParaRPr>
                    </a:p>
                  </a:txBody>
                  <a:tcPr marL="8706" marR="8706" marT="8706" marB="0" anchor="ctr">
                    <a:solidFill>
                      <a:srgbClr val="D4ECBA"/>
                    </a:solidFill>
                  </a:tcPr>
                </a:tc>
                <a:tc>
                  <a:txBody>
                    <a:bodyPr/>
                    <a:lstStyle/>
                    <a:p>
                      <a:pPr algn="ctr" fontAlgn="ctr"/>
                      <a:r>
                        <a:rPr lang="en-US" sz="1400" u="none" strike="noStrike">
                          <a:effectLst/>
                        </a:rPr>
                        <a:t>31.8</a:t>
                      </a:r>
                      <a:endParaRPr lang="en-US" sz="1400" b="0" i="0" u="none" strike="noStrike">
                        <a:solidFill>
                          <a:srgbClr val="000000"/>
                        </a:solidFill>
                        <a:effectLst/>
                        <a:latin typeface="Calibri"/>
                      </a:endParaRPr>
                    </a:p>
                  </a:txBody>
                  <a:tcPr marL="8706" marR="8706" marT="8706" marB="0" anchor="ctr">
                    <a:solidFill>
                      <a:srgbClr val="D4ECBA"/>
                    </a:solidFill>
                  </a:tcPr>
                </a:tc>
                <a:tc>
                  <a:txBody>
                    <a:bodyPr/>
                    <a:lstStyle/>
                    <a:p>
                      <a:pPr algn="ctr" fontAlgn="ctr"/>
                      <a:r>
                        <a:rPr lang="en-US" sz="1400" u="none" strike="noStrike">
                          <a:effectLst/>
                        </a:rPr>
                        <a:t>2.1</a:t>
                      </a:r>
                      <a:endParaRPr lang="en-US" sz="1400" b="0" i="0" u="none" strike="noStrike">
                        <a:solidFill>
                          <a:srgbClr val="963634"/>
                        </a:solidFill>
                        <a:effectLst/>
                        <a:latin typeface="Calibri"/>
                      </a:endParaRPr>
                    </a:p>
                  </a:txBody>
                  <a:tcPr marL="8706" marR="8706" marT="8706" marB="0" anchor="ctr">
                    <a:solidFill>
                      <a:srgbClr val="D4ECBA"/>
                    </a:solidFill>
                  </a:tcPr>
                </a:tc>
                <a:tc>
                  <a:txBody>
                    <a:bodyPr/>
                    <a:lstStyle/>
                    <a:p>
                      <a:pPr algn="ctr" fontAlgn="ctr"/>
                      <a:r>
                        <a:rPr lang="en-US" sz="1400" u="none" strike="noStrike">
                          <a:effectLst/>
                        </a:rPr>
                        <a:t>46.7</a:t>
                      </a:r>
                      <a:endParaRPr lang="en-US" sz="1400" b="0" i="0" u="none" strike="noStrike">
                        <a:solidFill>
                          <a:srgbClr val="963634"/>
                        </a:solidFill>
                        <a:effectLst/>
                        <a:latin typeface="Calibri"/>
                      </a:endParaRPr>
                    </a:p>
                  </a:txBody>
                  <a:tcPr marL="8706" marR="8706" marT="8706" marB="0" anchor="ctr">
                    <a:solidFill>
                      <a:srgbClr val="D4ECBA"/>
                    </a:solidFill>
                  </a:tcPr>
                </a:tc>
                <a:tc>
                  <a:txBody>
                    <a:bodyPr/>
                    <a:lstStyle/>
                    <a:p>
                      <a:pPr algn="ctr" fontAlgn="ctr"/>
                      <a:r>
                        <a:rPr lang="en-US" sz="1100" u="none" strike="noStrike" dirty="0">
                          <a:effectLst/>
                        </a:rPr>
                        <a:t>usually harvests earlier in the season</a:t>
                      </a:r>
                      <a:endParaRPr lang="en-US" sz="1100" b="0" i="0" u="none" strike="noStrike" dirty="0">
                        <a:solidFill>
                          <a:srgbClr val="963634"/>
                        </a:solidFill>
                        <a:effectLst/>
                        <a:latin typeface="Calibri"/>
                      </a:endParaRPr>
                    </a:p>
                  </a:txBody>
                  <a:tcPr marL="8706" marR="8706" marT="8706" marB="0" anchor="ctr">
                    <a:solidFill>
                      <a:srgbClr val="D4ECBA"/>
                    </a:solidFill>
                  </a:tcPr>
                </a:tc>
                <a:extLst>
                  <a:ext uri="{0D108BD9-81ED-4DB2-BD59-A6C34878D82A}">
                    <a16:rowId xmlns:a16="http://schemas.microsoft.com/office/drawing/2014/main" xmlns="" val="10003"/>
                  </a:ext>
                </a:extLst>
              </a:tr>
              <a:tr h="595244">
                <a:tc>
                  <a:txBody>
                    <a:bodyPr/>
                    <a:lstStyle/>
                    <a:p>
                      <a:pPr algn="ctr" fontAlgn="ctr"/>
                      <a:r>
                        <a:rPr lang="en-US" sz="1400" u="none" strike="noStrike" dirty="0" smtClean="0">
                          <a:effectLst/>
                        </a:rPr>
                        <a:t>8/31</a:t>
                      </a:r>
                      <a:endParaRPr lang="en-US" sz="1400" b="0" i="0" u="none" strike="noStrike" dirty="0">
                        <a:solidFill>
                          <a:srgbClr val="000000"/>
                        </a:solidFill>
                        <a:effectLst/>
                        <a:latin typeface="Calibri"/>
                      </a:endParaRPr>
                    </a:p>
                  </a:txBody>
                  <a:tcPr marL="8706" marR="8706" marT="8706" marB="0" anchor="ctr">
                    <a:solidFill>
                      <a:schemeClr val="accent5">
                        <a:lumMod val="20000"/>
                        <a:lumOff val="80000"/>
                      </a:schemeClr>
                    </a:solidFill>
                  </a:tcPr>
                </a:tc>
                <a:tc>
                  <a:txBody>
                    <a:bodyPr/>
                    <a:lstStyle/>
                    <a:p>
                      <a:pPr algn="ctr" fontAlgn="ctr"/>
                      <a:r>
                        <a:rPr lang="en-US" sz="1400" u="none" strike="noStrike">
                          <a:effectLst/>
                        </a:rPr>
                        <a:t>G43S- 15</a:t>
                      </a:r>
                      <a:endParaRPr lang="en-US" sz="1400" b="0" i="0" u="none" strike="noStrike">
                        <a:solidFill>
                          <a:srgbClr val="000000"/>
                        </a:solidFill>
                        <a:effectLst/>
                        <a:latin typeface="Calibri"/>
                      </a:endParaRPr>
                    </a:p>
                  </a:txBody>
                  <a:tcPr marL="8706" marR="8706" marT="8706" marB="0" anchor="ctr">
                    <a:solidFill>
                      <a:schemeClr val="accent5">
                        <a:lumMod val="20000"/>
                        <a:lumOff val="80000"/>
                      </a:schemeClr>
                    </a:solidFill>
                  </a:tcPr>
                </a:tc>
                <a:tc>
                  <a:txBody>
                    <a:bodyPr/>
                    <a:lstStyle/>
                    <a:p>
                      <a:pPr algn="ctr" fontAlgn="ctr"/>
                      <a:r>
                        <a:rPr lang="en-US" sz="1400" u="none" strike="noStrike">
                          <a:effectLst/>
                        </a:rPr>
                        <a:t>Kearney</a:t>
                      </a:r>
                      <a:endParaRPr lang="en-US" sz="1400" b="0" i="0" u="none" strike="noStrike">
                        <a:solidFill>
                          <a:srgbClr val="000000"/>
                        </a:solidFill>
                        <a:effectLst/>
                        <a:latin typeface="Calibri"/>
                      </a:endParaRPr>
                    </a:p>
                  </a:txBody>
                  <a:tcPr marL="8706" marR="8706" marT="8706" marB="0" anchor="ctr">
                    <a:solidFill>
                      <a:schemeClr val="accent5">
                        <a:lumMod val="20000"/>
                        <a:lumOff val="80000"/>
                      </a:schemeClr>
                    </a:solidFill>
                  </a:tcPr>
                </a:tc>
                <a:tc>
                  <a:txBody>
                    <a:bodyPr/>
                    <a:lstStyle/>
                    <a:p>
                      <a:pPr algn="ctr" fontAlgn="ctr"/>
                      <a:r>
                        <a:rPr lang="en-US" sz="1400" u="none" strike="noStrike">
                          <a:effectLst/>
                        </a:rPr>
                        <a:t>+15</a:t>
                      </a:r>
                      <a:endParaRPr lang="en-US" sz="1400" b="0" i="0" u="none" strike="noStrike">
                        <a:solidFill>
                          <a:srgbClr val="000000"/>
                        </a:solidFill>
                        <a:effectLst/>
                        <a:latin typeface="Calibri"/>
                      </a:endParaRPr>
                    </a:p>
                  </a:txBody>
                  <a:tcPr marL="8706" marR="8706" marT="8706" marB="0" anchor="ctr">
                    <a:solidFill>
                      <a:schemeClr val="accent5">
                        <a:lumMod val="20000"/>
                        <a:lumOff val="80000"/>
                      </a:schemeClr>
                    </a:solidFill>
                  </a:tcPr>
                </a:tc>
                <a:tc>
                  <a:txBody>
                    <a:bodyPr/>
                    <a:lstStyle/>
                    <a:p>
                      <a:pPr algn="ctr" fontAlgn="ctr"/>
                      <a:r>
                        <a:rPr lang="en-US" sz="1400" u="none" strike="noStrike">
                          <a:effectLst/>
                        </a:rPr>
                        <a:t>32.7</a:t>
                      </a:r>
                      <a:endParaRPr lang="en-US" sz="1400" b="0" i="0" u="none" strike="noStrike">
                        <a:solidFill>
                          <a:srgbClr val="000000"/>
                        </a:solidFill>
                        <a:effectLst/>
                        <a:latin typeface="Calibri"/>
                      </a:endParaRPr>
                    </a:p>
                  </a:txBody>
                  <a:tcPr marL="8706" marR="8706" marT="8706" marB="0" anchor="ctr">
                    <a:solidFill>
                      <a:schemeClr val="accent5">
                        <a:lumMod val="20000"/>
                        <a:lumOff val="80000"/>
                      </a:schemeClr>
                    </a:solidFill>
                  </a:tcPr>
                </a:tc>
                <a:tc>
                  <a:txBody>
                    <a:bodyPr/>
                    <a:lstStyle/>
                    <a:p>
                      <a:pPr algn="ctr" fontAlgn="ctr"/>
                      <a:r>
                        <a:rPr lang="en-US" sz="1400" u="none" strike="noStrike">
                          <a:effectLst/>
                        </a:rPr>
                        <a:t>3.2</a:t>
                      </a:r>
                      <a:endParaRPr lang="en-US" sz="1400" b="0" i="0" u="none" strike="noStrike">
                        <a:solidFill>
                          <a:srgbClr val="000000"/>
                        </a:solidFill>
                        <a:effectLst/>
                        <a:latin typeface="Calibri"/>
                      </a:endParaRPr>
                    </a:p>
                  </a:txBody>
                  <a:tcPr marL="8706" marR="8706" marT="8706" marB="0" anchor="ctr">
                    <a:solidFill>
                      <a:schemeClr val="accent5">
                        <a:lumMod val="20000"/>
                        <a:lumOff val="80000"/>
                      </a:schemeClr>
                    </a:solidFill>
                  </a:tcPr>
                </a:tc>
                <a:tc>
                  <a:txBody>
                    <a:bodyPr/>
                    <a:lstStyle/>
                    <a:p>
                      <a:pPr algn="ctr" fontAlgn="ctr"/>
                      <a:r>
                        <a:rPr lang="en-US" sz="1400" u="none" strike="noStrike">
                          <a:effectLst/>
                        </a:rPr>
                        <a:t>27.0</a:t>
                      </a:r>
                      <a:endParaRPr lang="en-US" sz="1400" b="0" i="0" u="none" strike="noStrike">
                        <a:solidFill>
                          <a:srgbClr val="000000"/>
                        </a:solidFill>
                        <a:effectLst/>
                        <a:latin typeface="Calibri"/>
                      </a:endParaRPr>
                    </a:p>
                  </a:txBody>
                  <a:tcPr marL="8706" marR="8706" marT="8706" marB="0" anchor="ctr">
                    <a:solidFill>
                      <a:schemeClr val="accent5">
                        <a:lumMod val="20000"/>
                        <a:lumOff val="80000"/>
                      </a:schemeClr>
                    </a:solidFill>
                  </a:tcPr>
                </a:tc>
                <a:tc>
                  <a:txBody>
                    <a:bodyPr/>
                    <a:lstStyle/>
                    <a:p>
                      <a:pPr algn="ctr" fontAlgn="ctr"/>
                      <a:r>
                        <a:rPr lang="en-US" sz="1400" u="none" strike="noStrike">
                          <a:effectLst/>
                        </a:rPr>
                        <a:t>2.3</a:t>
                      </a:r>
                      <a:endParaRPr lang="en-US" sz="1400" b="0" i="0" u="none" strike="noStrike">
                        <a:solidFill>
                          <a:srgbClr val="963634"/>
                        </a:solidFill>
                        <a:effectLst/>
                        <a:latin typeface="Calibri"/>
                      </a:endParaRPr>
                    </a:p>
                  </a:txBody>
                  <a:tcPr marL="8706" marR="8706" marT="8706" marB="0" anchor="ctr">
                    <a:solidFill>
                      <a:schemeClr val="accent5">
                        <a:lumMod val="20000"/>
                        <a:lumOff val="80000"/>
                      </a:schemeClr>
                    </a:solidFill>
                  </a:tcPr>
                </a:tc>
                <a:tc>
                  <a:txBody>
                    <a:bodyPr/>
                    <a:lstStyle/>
                    <a:p>
                      <a:pPr algn="ctr" fontAlgn="ctr"/>
                      <a:r>
                        <a:rPr lang="en-US" sz="1400" u="none" strike="noStrike">
                          <a:effectLst/>
                        </a:rPr>
                        <a:t>32.3</a:t>
                      </a:r>
                      <a:endParaRPr lang="en-US" sz="1400" b="0" i="0" u="none" strike="noStrike">
                        <a:solidFill>
                          <a:srgbClr val="963634"/>
                        </a:solidFill>
                        <a:effectLst/>
                        <a:latin typeface="Calibri"/>
                      </a:endParaRPr>
                    </a:p>
                  </a:txBody>
                  <a:tcPr marL="8706" marR="8706" marT="8706" marB="0" anchor="ctr">
                    <a:solidFill>
                      <a:schemeClr val="accent5">
                        <a:lumMod val="20000"/>
                        <a:lumOff val="80000"/>
                      </a:schemeClr>
                    </a:solidFill>
                  </a:tcPr>
                </a:tc>
                <a:tc rowSpan="2">
                  <a:txBody>
                    <a:bodyPr/>
                    <a:lstStyle/>
                    <a:p>
                      <a:pPr algn="ctr" fontAlgn="ctr"/>
                      <a:r>
                        <a:rPr lang="en-US" sz="1100" u="none" strike="noStrike" dirty="0">
                          <a:effectLst/>
                        </a:rPr>
                        <a:t>fruit size might be too big for processing</a:t>
                      </a:r>
                      <a:endParaRPr lang="en-US" sz="1100" b="0" i="0" u="none" strike="noStrike" dirty="0">
                        <a:solidFill>
                          <a:srgbClr val="963634"/>
                        </a:solidFill>
                        <a:effectLst/>
                        <a:latin typeface="Calibri"/>
                      </a:endParaRPr>
                    </a:p>
                  </a:txBody>
                  <a:tcPr marL="8706" marR="8706" marT="8706" marB="0" anchor="ctr">
                    <a:solidFill>
                      <a:schemeClr val="accent5">
                        <a:lumMod val="20000"/>
                        <a:lumOff val="80000"/>
                      </a:schemeClr>
                    </a:solidFill>
                  </a:tcPr>
                </a:tc>
                <a:extLst>
                  <a:ext uri="{0D108BD9-81ED-4DB2-BD59-A6C34878D82A}">
                    <a16:rowId xmlns:a16="http://schemas.microsoft.com/office/drawing/2014/main" xmlns="" val="10004"/>
                  </a:ext>
                </a:extLst>
              </a:tr>
              <a:tr h="595244">
                <a:tc>
                  <a:txBody>
                    <a:bodyPr/>
                    <a:lstStyle/>
                    <a:p>
                      <a:pPr algn="ctr" fontAlgn="ctr"/>
                      <a:r>
                        <a:rPr lang="en-US" sz="1400" u="none" strike="noStrike" dirty="0" smtClean="0">
                          <a:effectLst/>
                        </a:rPr>
                        <a:t>8/28</a:t>
                      </a:r>
                      <a:endParaRPr lang="en-US" sz="1400" b="0" i="0" u="none" strike="noStrike" dirty="0">
                        <a:solidFill>
                          <a:srgbClr val="000000"/>
                        </a:solidFill>
                        <a:effectLst/>
                        <a:latin typeface="Calibri"/>
                      </a:endParaRPr>
                    </a:p>
                  </a:txBody>
                  <a:tcPr marL="8706" marR="8706" marT="8706" marB="0" anchor="ctr">
                    <a:solidFill>
                      <a:schemeClr val="accent5">
                        <a:lumMod val="20000"/>
                        <a:lumOff val="80000"/>
                      </a:schemeClr>
                    </a:solidFill>
                  </a:tcPr>
                </a:tc>
                <a:tc>
                  <a:txBody>
                    <a:bodyPr/>
                    <a:lstStyle/>
                    <a:p>
                      <a:pPr algn="ctr" fontAlgn="ctr"/>
                      <a:r>
                        <a:rPr lang="en-US" sz="1400" u="none" strike="noStrike">
                          <a:effectLst/>
                        </a:rPr>
                        <a:t>G43S- 15</a:t>
                      </a:r>
                      <a:endParaRPr lang="en-US" sz="1400" b="0" i="0" u="none" strike="noStrike">
                        <a:solidFill>
                          <a:srgbClr val="000000"/>
                        </a:solidFill>
                        <a:effectLst/>
                        <a:latin typeface="Calibri"/>
                      </a:endParaRPr>
                    </a:p>
                  </a:txBody>
                  <a:tcPr marL="8706" marR="8706" marT="8706" marB="0" anchor="ctr">
                    <a:solidFill>
                      <a:schemeClr val="accent5">
                        <a:lumMod val="20000"/>
                        <a:lumOff val="80000"/>
                      </a:schemeClr>
                    </a:solidFill>
                  </a:tcPr>
                </a:tc>
                <a:tc>
                  <a:txBody>
                    <a:bodyPr/>
                    <a:lstStyle/>
                    <a:p>
                      <a:pPr algn="ctr" fontAlgn="ctr"/>
                      <a:r>
                        <a:rPr lang="en-US" sz="1400" u="none" strike="noStrike" dirty="0">
                          <a:effectLst/>
                        </a:rPr>
                        <a:t>Winters</a:t>
                      </a:r>
                      <a:endParaRPr lang="en-US" sz="1400" b="0" i="0" u="none" strike="noStrike" dirty="0">
                        <a:solidFill>
                          <a:srgbClr val="000000"/>
                        </a:solidFill>
                        <a:effectLst/>
                        <a:latin typeface="Calibri"/>
                      </a:endParaRPr>
                    </a:p>
                  </a:txBody>
                  <a:tcPr marL="8706" marR="8706" marT="8706" marB="0" anchor="ctr">
                    <a:solidFill>
                      <a:schemeClr val="accent5">
                        <a:lumMod val="20000"/>
                        <a:lumOff val="80000"/>
                      </a:schemeClr>
                    </a:solidFill>
                  </a:tcPr>
                </a:tc>
                <a:tc>
                  <a:txBody>
                    <a:bodyPr/>
                    <a:lstStyle/>
                    <a:p>
                      <a:pPr algn="ctr" fontAlgn="ctr"/>
                      <a:r>
                        <a:rPr lang="en-US" sz="1400" u="none" strike="noStrike">
                          <a:effectLst/>
                        </a:rPr>
                        <a:t>+8</a:t>
                      </a:r>
                      <a:endParaRPr lang="en-US" sz="1400" b="0" i="0" u="none" strike="noStrike">
                        <a:solidFill>
                          <a:srgbClr val="000000"/>
                        </a:solidFill>
                        <a:effectLst/>
                        <a:latin typeface="Calibri"/>
                      </a:endParaRPr>
                    </a:p>
                  </a:txBody>
                  <a:tcPr marL="8706" marR="8706" marT="8706" marB="0" anchor="ctr">
                    <a:solidFill>
                      <a:schemeClr val="accent5">
                        <a:lumMod val="20000"/>
                        <a:lumOff val="80000"/>
                      </a:schemeClr>
                    </a:solidFill>
                  </a:tcPr>
                </a:tc>
                <a:tc>
                  <a:txBody>
                    <a:bodyPr/>
                    <a:lstStyle/>
                    <a:p>
                      <a:pPr algn="ctr" fontAlgn="ctr"/>
                      <a:r>
                        <a:rPr lang="en-US" sz="1400" u="none" strike="noStrike">
                          <a:effectLst/>
                        </a:rPr>
                        <a:t>32.4</a:t>
                      </a:r>
                      <a:endParaRPr lang="en-US" sz="1400" b="0" i="0" u="none" strike="noStrike">
                        <a:solidFill>
                          <a:srgbClr val="000000"/>
                        </a:solidFill>
                        <a:effectLst/>
                        <a:latin typeface="Calibri"/>
                      </a:endParaRPr>
                    </a:p>
                  </a:txBody>
                  <a:tcPr marL="8706" marR="8706" marT="8706" marB="0" anchor="ctr">
                    <a:solidFill>
                      <a:schemeClr val="accent5">
                        <a:lumMod val="20000"/>
                        <a:lumOff val="80000"/>
                      </a:schemeClr>
                    </a:solidFill>
                  </a:tcPr>
                </a:tc>
                <a:tc>
                  <a:txBody>
                    <a:bodyPr/>
                    <a:lstStyle/>
                    <a:p>
                      <a:pPr algn="ctr" fontAlgn="ctr"/>
                      <a:r>
                        <a:rPr lang="en-US" sz="1400" u="none" strike="noStrike">
                          <a:effectLst/>
                        </a:rPr>
                        <a:t>5.1</a:t>
                      </a:r>
                      <a:endParaRPr lang="en-US" sz="1400" b="0" i="0" u="none" strike="noStrike">
                        <a:solidFill>
                          <a:srgbClr val="000000"/>
                        </a:solidFill>
                        <a:effectLst/>
                        <a:latin typeface="Calibri"/>
                      </a:endParaRPr>
                    </a:p>
                  </a:txBody>
                  <a:tcPr marL="8706" marR="8706" marT="8706" marB="0" anchor="ctr">
                    <a:solidFill>
                      <a:schemeClr val="accent5">
                        <a:lumMod val="20000"/>
                        <a:lumOff val="80000"/>
                      </a:schemeClr>
                    </a:solidFill>
                  </a:tcPr>
                </a:tc>
                <a:tc>
                  <a:txBody>
                    <a:bodyPr/>
                    <a:lstStyle/>
                    <a:p>
                      <a:pPr algn="ctr" fontAlgn="ctr"/>
                      <a:r>
                        <a:rPr lang="en-US" sz="1400" u="none" strike="noStrike">
                          <a:effectLst/>
                        </a:rPr>
                        <a:t>26.3</a:t>
                      </a:r>
                      <a:endParaRPr lang="en-US" sz="1400" b="0" i="0" u="none" strike="noStrike">
                        <a:solidFill>
                          <a:srgbClr val="000000"/>
                        </a:solidFill>
                        <a:effectLst/>
                        <a:latin typeface="Calibri"/>
                      </a:endParaRPr>
                    </a:p>
                  </a:txBody>
                  <a:tcPr marL="8706" marR="8706" marT="8706" marB="0" anchor="ctr">
                    <a:solidFill>
                      <a:schemeClr val="accent5">
                        <a:lumMod val="20000"/>
                        <a:lumOff val="80000"/>
                      </a:schemeClr>
                    </a:solidFill>
                  </a:tcPr>
                </a:tc>
                <a:tc>
                  <a:txBody>
                    <a:bodyPr/>
                    <a:lstStyle/>
                    <a:p>
                      <a:pPr algn="ctr" fontAlgn="ctr"/>
                      <a:r>
                        <a:rPr lang="en-US" sz="1400" u="none" strike="noStrike" dirty="0">
                          <a:effectLst/>
                        </a:rPr>
                        <a:t>2.7</a:t>
                      </a:r>
                      <a:endParaRPr lang="en-US" sz="1400" b="0" i="0" u="none" strike="noStrike" dirty="0">
                        <a:solidFill>
                          <a:srgbClr val="963634"/>
                        </a:solidFill>
                        <a:effectLst/>
                        <a:latin typeface="Calibri"/>
                      </a:endParaRPr>
                    </a:p>
                  </a:txBody>
                  <a:tcPr marL="8706" marR="8706" marT="8706" marB="0" anchor="ctr">
                    <a:solidFill>
                      <a:schemeClr val="accent5">
                        <a:lumMod val="20000"/>
                        <a:lumOff val="80000"/>
                      </a:schemeClr>
                    </a:solidFill>
                  </a:tcPr>
                </a:tc>
                <a:tc>
                  <a:txBody>
                    <a:bodyPr/>
                    <a:lstStyle/>
                    <a:p>
                      <a:pPr algn="ctr" fontAlgn="ctr"/>
                      <a:r>
                        <a:rPr lang="en-US" sz="1400" u="none" strike="noStrike" dirty="0">
                          <a:effectLst/>
                        </a:rPr>
                        <a:t>37.8</a:t>
                      </a:r>
                      <a:endParaRPr lang="en-US" sz="1400" b="0" i="0" u="none" strike="noStrike" dirty="0">
                        <a:solidFill>
                          <a:srgbClr val="963634"/>
                        </a:solidFill>
                        <a:effectLst/>
                        <a:latin typeface="Calibri"/>
                      </a:endParaRPr>
                    </a:p>
                  </a:txBody>
                  <a:tcPr marL="8706" marR="8706" marT="8706" marB="0" anchor="ctr">
                    <a:solidFill>
                      <a:schemeClr val="accent5">
                        <a:lumMod val="20000"/>
                        <a:lumOff val="80000"/>
                      </a:schemeClr>
                    </a:solidFill>
                  </a:tcPr>
                </a:tc>
                <a:tc vMerge="1">
                  <a:txBody>
                    <a:bodyPr/>
                    <a:lstStyle/>
                    <a:p>
                      <a:endParaRPr lang="en-US"/>
                    </a:p>
                  </a:txBody>
                  <a:tcPr/>
                </a:tc>
                <a:extLst>
                  <a:ext uri="{0D108BD9-81ED-4DB2-BD59-A6C34878D82A}">
                    <a16:rowId xmlns:a16="http://schemas.microsoft.com/office/drawing/2014/main" xmlns="" val="10005"/>
                  </a:ext>
                </a:extLst>
              </a:tr>
              <a:tr h="595244">
                <a:tc>
                  <a:txBody>
                    <a:bodyPr/>
                    <a:lstStyle/>
                    <a:p>
                      <a:pPr algn="ctr" fontAlgn="ctr"/>
                      <a:r>
                        <a:rPr lang="en-US" sz="1400" u="none" strike="noStrike" dirty="0" smtClean="0">
                          <a:effectLst/>
                        </a:rPr>
                        <a:t>8/31</a:t>
                      </a:r>
                      <a:endParaRPr lang="en-US" sz="1400" b="0" i="0" u="none" strike="noStrike" dirty="0">
                        <a:solidFill>
                          <a:srgbClr val="000000"/>
                        </a:solidFill>
                        <a:effectLst/>
                        <a:latin typeface="Calibri"/>
                      </a:endParaRPr>
                    </a:p>
                  </a:txBody>
                  <a:tcPr marL="8706" marR="8706" marT="8706" marB="0" anchor="ctr">
                    <a:solidFill>
                      <a:srgbClr val="C1EFFF"/>
                    </a:solidFill>
                  </a:tcPr>
                </a:tc>
                <a:tc>
                  <a:txBody>
                    <a:bodyPr/>
                    <a:lstStyle/>
                    <a:p>
                      <a:pPr algn="ctr" fontAlgn="ctr"/>
                      <a:r>
                        <a:rPr lang="en-US" sz="1400" u="none" strike="noStrike">
                          <a:effectLst/>
                        </a:rPr>
                        <a:t>H13S- 65</a:t>
                      </a:r>
                      <a:endParaRPr lang="en-US" sz="1400" b="0" i="0" u="none" strike="noStrike">
                        <a:solidFill>
                          <a:srgbClr val="000000"/>
                        </a:solidFill>
                        <a:effectLst/>
                        <a:latin typeface="Calibri"/>
                      </a:endParaRPr>
                    </a:p>
                  </a:txBody>
                  <a:tcPr marL="8706" marR="8706" marT="8706" marB="0" anchor="ctr">
                    <a:solidFill>
                      <a:srgbClr val="C1EFFF"/>
                    </a:solidFill>
                  </a:tcPr>
                </a:tc>
                <a:tc>
                  <a:txBody>
                    <a:bodyPr/>
                    <a:lstStyle/>
                    <a:p>
                      <a:pPr algn="ctr" fontAlgn="ctr"/>
                      <a:r>
                        <a:rPr lang="en-US" sz="1400" u="none" strike="noStrike">
                          <a:effectLst/>
                        </a:rPr>
                        <a:t>Kearney</a:t>
                      </a:r>
                      <a:endParaRPr lang="en-US" sz="1400" b="0" i="0" u="none" strike="noStrike">
                        <a:solidFill>
                          <a:srgbClr val="000000"/>
                        </a:solidFill>
                        <a:effectLst/>
                        <a:latin typeface="Calibri"/>
                      </a:endParaRPr>
                    </a:p>
                  </a:txBody>
                  <a:tcPr marL="8706" marR="8706" marT="8706" marB="0" anchor="ctr">
                    <a:solidFill>
                      <a:srgbClr val="C1EFFF"/>
                    </a:solidFill>
                  </a:tcPr>
                </a:tc>
                <a:tc>
                  <a:txBody>
                    <a:bodyPr/>
                    <a:lstStyle/>
                    <a:p>
                      <a:pPr algn="ctr" fontAlgn="ctr"/>
                      <a:r>
                        <a:rPr lang="en-US" sz="1400" u="none" strike="noStrike">
                          <a:effectLst/>
                        </a:rPr>
                        <a:t>+15</a:t>
                      </a:r>
                      <a:endParaRPr lang="en-US" sz="1400" b="0" i="0" u="none" strike="noStrike">
                        <a:solidFill>
                          <a:srgbClr val="000000"/>
                        </a:solidFill>
                        <a:effectLst/>
                        <a:latin typeface="Calibri"/>
                      </a:endParaRPr>
                    </a:p>
                  </a:txBody>
                  <a:tcPr marL="8706" marR="8706" marT="8706" marB="0" anchor="ctr">
                    <a:solidFill>
                      <a:srgbClr val="C1EFFF"/>
                    </a:solidFill>
                  </a:tcPr>
                </a:tc>
                <a:tc>
                  <a:txBody>
                    <a:bodyPr/>
                    <a:lstStyle/>
                    <a:p>
                      <a:pPr algn="ctr" fontAlgn="ctr"/>
                      <a:r>
                        <a:rPr lang="en-US" sz="1400" u="none" strike="noStrike" dirty="0">
                          <a:effectLst/>
                        </a:rPr>
                        <a:t>30.3</a:t>
                      </a:r>
                      <a:endParaRPr lang="en-US" sz="1400" b="0" i="0" u="none" strike="noStrike" dirty="0">
                        <a:solidFill>
                          <a:srgbClr val="000000"/>
                        </a:solidFill>
                        <a:effectLst/>
                        <a:latin typeface="Calibri"/>
                      </a:endParaRPr>
                    </a:p>
                  </a:txBody>
                  <a:tcPr marL="8706" marR="8706" marT="8706" marB="0" anchor="ctr">
                    <a:solidFill>
                      <a:srgbClr val="C1EFFF"/>
                    </a:solidFill>
                  </a:tcPr>
                </a:tc>
                <a:tc>
                  <a:txBody>
                    <a:bodyPr/>
                    <a:lstStyle/>
                    <a:p>
                      <a:pPr algn="ctr" fontAlgn="ctr"/>
                      <a:r>
                        <a:rPr lang="en-US" sz="1400" u="none" strike="noStrike" dirty="0">
                          <a:effectLst/>
                        </a:rPr>
                        <a:t>2.7</a:t>
                      </a:r>
                      <a:endParaRPr lang="en-US" sz="1400" b="0" i="0" u="none" strike="noStrike" dirty="0">
                        <a:solidFill>
                          <a:srgbClr val="000000"/>
                        </a:solidFill>
                        <a:effectLst/>
                        <a:latin typeface="Calibri"/>
                      </a:endParaRPr>
                    </a:p>
                  </a:txBody>
                  <a:tcPr marL="8706" marR="8706" marT="8706" marB="0" anchor="ctr">
                    <a:solidFill>
                      <a:srgbClr val="C1EFFF"/>
                    </a:solidFill>
                  </a:tcPr>
                </a:tc>
                <a:tc>
                  <a:txBody>
                    <a:bodyPr/>
                    <a:lstStyle/>
                    <a:p>
                      <a:pPr algn="ctr" fontAlgn="ctr"/>
                      <a:r>
                        <a:rPr lang="en-US" sz="1400" u="none" strike="noStrike">
                          <a:effectLst/>
                        </a:rPr>
                        <a:t>23.0</a:t>
                      </a:r>
                      <a:endParaRPr lang="en-US" sz="1400" b="0" i="0" u="none" strike="noStrike">
                        <a:solidFill>
                          <a:srgbClr val="000000"/>
                        </a:solidFill>
                        <a:effectLst/>
                        <a:latin typeface="Calibri"/>
                      </a:endParaRPr>
                    </a:p>
                  </a:txBody>
                  <a:tcPr marL="8706" marR="8706" marT="8706" marB="0" anchor="ctr">
                    <a:solidFill>
                      <a:srgbClr val="C1EFFF"/>
                    </a:solidFill>
                  </a:tcPr>
                </a:tc>
                <a:tc>
                  <a:txBody>
                    <a:bodyPr/>
                    <a:lstStyle/>
                    <a:p>
                      <a:pPr algn="ctr" fontAlgn="ctr"/>
                      <a:r>
                        <a:rPr lang="en-US" sz="1400" u="none" strike="noStrike">
                          <a:effectLst/>
                        </a:rPr>
                        <a:t>2.9</a:t>
                      </a:r>
                      <a:endParaRPr lang="en-US" sz="1400" b="0" i="0" u="none" strike="noStrike">
                        <a:solidFill>
                          <a:srgbClr val="963634"/>
                        </a:solidFill>
                        <a:effectLst/>
                        <a:latin typeface="Calibri"/>
                      </a:endParaRPr>
                    </a:p>
                  </a:txBody>
                  <a:tcPr marL="8706" marR="8706" marT="8706" marB="0" anchor="ctr">
                    <a:solidFill>
                      <a:srgbClr val="C1EFFF"/>
                    </a:solidFill>
                  </a:tcPr>
                </a:tc>
                <a:tc>
                  <a:txBody>
                    <a:bodyPr/>
                    <a:lstStyle/>
                    <a:p>
                      <a:pPr algn="ctr" fontAlgn="ctr"/>
                      <a:r>
                        <a:rPr lang="en-US" sz="1400" u="none" strike="noStrike">
                          <a:effectLst/>
                        </a:rPr>
                        <a:t>45.0</a:t>
                      </a:r>
                      <a:endParaRPr lang="en-US" sz="1400" b="0" i="0" u="none" strike="noStrike">
                        <a:solidFill>
                          <a:srgbClr val="963634"/>
                        </a:solidFill>
                        <a:effectLst/>
                        <a:latin typeface="Calibri"/>
                      </a:endParaRPr>
                    </a:p>
                  </a:txBody>
                  <a:tcPr marL="8706" marR="8706" marT="8706" marB="0" anchor="ctr">
                    <a:solidFill>
                      <a:srgbClr val="C1EFFF"/>
                    </a:solidFill>
                  </a:tcPr>
                </a:tc>
                <a:tc rowSpan="2">
                  <a:txBody>
                    <a:bodyPr/>
                    <a:lstStyle/>
                    <a:p>
                      <a:pPr algn="ctr" fontAlgn="ctr"/>
                      <a:r>
                        <a:rPr lang="en-US" sz="1100" u="none" strike="noStrike" dirty="0">
                          <a:effectLst/>
                        </a:rPr>
                        <a:t>Pollination compatibility tested at Winters, determined self compatible, but should be </a:t>
                      </a:r>
                      <a:r>
                        <a:rPr lang="en-US" sz="1100" u="none" strike="noStrike" dirty="0" err="1">
                          <a:effectLst/>
                        </a:rPr>
                        <a:t>restested</a:t>
                      </a:r>
                      <a:endParaRPr lang="en-US" sz="1100" b="0" i="0" u="none" strike="noStrike" dirty="0">
                        <a:solidFill>
                          <a:srgbClr val="963634"/>
                        </a:solidFill>
                        <a:effectLst/>
                        <a:latin typeface="Calibri"/>
                      </a:endParaRPr>
                    </a:p>
                  </a:txBody>
                  <a:tcPr marL="8706" marR="8706" marT="8706" marB="0" anchor="ctr">
                    <a:solidFill>
                      <a:srgbClr val="C1EFFF"/>
                    </a:solidFill>
                  </a:tcPr>
                </a:tc>
                <a:extLst>
                  <a:ext uri="{0D108BD9-81ED-4DB2-BD59-A6C34878D82A}">
                    <a16:rowId xmlns:a16="http://schemas.microsoft.com/office/drawing/2014/main" xmlns="" val="10006"/>
                  </a:ext>
                </a:extLst>
              </a:tr>
              <a:tr h="595244">
                <a:tc>
                  <a:txBody>
                    <a:bodyPr/>
                    <a:lstStyle/>
                    <a:p>
                      <a:pPr algn="ctr" fontAlgn="ctr"/>
                      <a:r>
                        <a:rPr lang="en-US" sz="1400" u="none" strike="noStrike" dirty="0" smtClean="0">
                          <a:effectLst/>
                        </a:rPr>
                        <a:t>8/28</a:t>
                      </a:r>
                      <a:endParaRPr lang="en-US" sz="1400" b="0" i="0" u="none" strike="noStrike" dirty="0">
                        <a:solidFill>
                          <a:srgbClr val="000000"/>
                        </a:solidFill>
                        <a:effectLst/>
                        <a:latin typeface="Calibri"/>
                      </a:endParaRPr>
                    </a:p>
                  </a:txBody>
                  <a:tcPr marL="8706" marR="8706" marT="8706" marB="0" anchor="ctr">
                    <a:solidFill>
                      <a:srgbClr val="C1EFFF"/>
                    </a:solidFill>
                  </a:tcPr>
                </a:tc>
                <a:tc>
                  <a:txBody>
                    <a:bodyPr/>
                    <a:lstStyle/>
                    <a:p>
                      <a:pPr algn="ctr" fontAlgn="ctr"/>
                      <a:r>
                        <a:rPr lang="en-US" sz="1400" u="none" strike="noStrike">
                          <a:effectLst/>
                        </a:rPr>
                        <a:t>H13S- 65</a:t>
                      </a:r>
                      <a:endParaRPr lang="en-US" sz="1400" b="0" i="0" u="none" strike="noStrike">
                        <a:solidFill>
                          <a:srgbClr val="000000"/>
                        </a:solidFill>
                        <a:effectLst/>
                        <a:latin typeface="Calibri"/>
                      </a:endParaRPr>
                    </a:p>
                  </a:txBody>
                  <a:tcPr marL="8706" marR="8706" marT="8706" marB="0" anchor="ctr">
                    <a:solidFill>
                      <a:srgbClr val="C1EFFF"/>
                    </a:solidFill>
                  </a:tcPr>
                </a:tc>
                <a:tc>
                  <a:txBody>
                    <a:bodyPr/>
                    <a:lstStyle/>
                    <a:p>
                      <a:pPr algn="ctr" fontAlgn="ctr"/>
                      <a:r>
                        <a:rPr lang="en-US" sz="1400" u="none" strike="noStrike">
                          <a:effectLst/>
                        </a:rPr>
                        <a:t>Winters</a:t>
                      </a:r>
                      <a:endParaRPr lang="en-US" sz="1400" b="0" i="0" u="none" strike="noStrike">
                        <a:solidFill>
                          <a:srgbClr val="000000"/>
                        </a:solidFill>
                        <a:effectLst/>
                        <a:latin typeface="Calibri"/>
                      </a:endParaRPr>
                    </a:p>
                  </a:txBody>
                  <a:tcPr marL="8706" marR="8706" marT="8706" marB="0" anchor="ctr">
                    <a:solidFill>
                      <a:srgbClr val="C1EFFF"/>
                    </a:solidFill>
                  </a:tcPr>
                </a:tc>
                <a:tc>
                  <a:txBody>
                    <a:bodyPr/>
                    <a:lstStyle/>
                    <a:p>
                      <a:pPr algn="ctr" fontAlgn="ctr"/>
                      <a:r>
                        <a:rPr lang="en-US" sz="1400" u="none" strike="noStrike">
                          <a:effectLst/>
                        </a:rPr>
                        <a:t>+8</a:t>
                      </a:r>
                      <a:endParaRPr lang="en-US" sz="1400" b="0" i="0" u="none" strike="noStrike">
                        <a:solidFill>
                          <a:srgbClr val="000000"/>
                        </a:solidFill>
                        <a:effectLst/>
                        <a:latin typeface="Calibri"/>
                      </a:endParaRPr>
                    </a:p>
                  </a:txBody>
                  <a:tcPr marL="8706" marR="8706" marT="8706" marB="0" anchor="ctr">
                    <a:solidFill>
                      <a:srgbClr val="C1EFFF"/>
                    </a:solidFill>
                  </a:tcPr>
                </a:tc>
                <a:tc>
                  <a:txBody>
                    <a:bodyPr/>
                    <a:lstStyle/>
                    <a:p>
                      <a:pPr algn="ctr" fontAlgn="ctr"/>
                      <a:r>
                        <a:rPr lang="en-US" sz="1400" u="none" strike="noStrike" dirty="0">
                          <a:effectLst/>
                        </a:rPr>
                        <a:t>28.8</a:t>
                      </a:r>
                      <a:endParaRPr lang="en-US" sz="1400" b="0" i="0" u="none" strike="noStrike" dirty="0">
                        <a:solidFill>
                          <a:srgbClr val="000000"/>
                        </a:solidFill>
                        <a:effectLst/>
                        <a:latin typeface="Calibri"/>
                      </a:endParaRPr>
                    </a:p>
                  </a:txBody>
                  <a:tcPr marL="8706" marR="8706" marT="8706" marB="0" anchor="ctr">
                    <a:solidFill>
                      <a:srgbClr val="C1EFFF"/>
                    </a:solidFill>
                  </a:tcPr>
                </a:tc>
                <a:tc>
                  <a:txBody>
                    <a:bodyPr/>
                    <a:lstStyle/>
                    <a:p>
                      <a:pPr algn="ctr" fontAlgn="ctr"/>
                      <a:r>
                        <a:rPr lang="en-US" sz="1400" u="none" strike="noStrike">
                          <a:effectLst/>
                        </a:rPr>
                        <a:t>3.5</a:t>
                      </a:r>
                      <a:endParaRPr lang="en-US" sz="1400" b="0" i="0" u="none" strike="noStrike">
                        <a:solidFill>
                          <a:srgbClr val="000000"/>
                        </a:solidFill>
                        <a:effectLst/>
                        <a:latin typeface="Calibri"/>
                      </a:endParaRPr>
                    </a:p>
                  </a:txBody>
                  <a:tcPr marL="8706" marR="8706" marT="8706" marB="0" anchor="ctr">
                    <a:solidFill>
                      <a:srgbClr val="C1EFFF"/>
                    </a:solidFill>
                  </a:tcPr>
                </a:tc>
                <a:tc>
                  <a:txBody>
                    <a:bodyPr/>
                    <a:lstStyle/>
                    <a:p>
                      <a:pPr algn="ctr" fontAlgn="ctr"/>
                      <a:r>
                        <a:rPr lang="en-US" sz="1400" u="none" strike="noStrike">
                          <a:effectLst/>
                        </a:rPr>
                        <a:t>24.4</a:t>
                      </a:r>
                      <a:endParaRPr lang="en-US" sz="1400" b="0" i="0" u="none" strike="noStrike">
                        <a:solidFill>
                          <a:srgbClr val="000000"/>
                        </a:solidFill>
                        <a:effectLst/>
                        <a:latin typeface="Calibri"/>
                      </a:endParaRPr>
                    </a:p>
                  </a:txBody>
                  <a:tcPr marL="8706" marR="8706" marT="8706" marB="0" anchor="ctr">
                    <a:solidFill>
                      <a:srgbClr val="C1EFFF"/>
                    </a:solidFill>
                  </a:tcPr>
                </a:tc>
                <a:tc>
                  <a:txBody>
                    <a:bodyPr/>
                    <a:lstStyle/>
                    <a:p>
                      <a:pPr algn="ctr" fontAlgn="ctr"/>
                      <a:r>
                        <a:rPr lang="en-US" sz="1400" u="none" strike="noStrike">
                          <a:effectLst/>
                        </a:rPr>
                        <a:t>2.6</a:t>
                      </a:r>
                      <a:endParaRPr lang="en-US" sz="1400" b="0" i="0" u="none" strike="noStrike">
                        <a:solidFill>
                          <a:srgbClr val="963634"/>
                        </a:solidFill>
                        <a:effectLst/>
                        <a:latin typeface="Calibri"/>
                      </a:endParaRPr>
                    </a:p>
                  </a:txBody>
                  <a:tcPr marL="8706" marR="8706" marT="8706" marB="0" anchor="ctr">
                    <a:solidFill>
                      <a:srgbClr val="C1EFFF"/>
                    </a:solidFill>
                  </a:tcPr>
                </a:tc>
                <a:tc>
                  <a:txBody>
                    <a:bodyPr/>
                    <a:lstStyle/>
                    <a:p>
                      <a:pPr algn="ctr" fontAlgn="ctr"/>
                      <a:r>
                        <a:rPr lang="en-US" sz="1400" u="none" strike="noStrike" dirty="0">
                          <a:effectLst/>
                        </a:rPr>
                        <a:t>37.8</a:t>
                      </a:r>
                      <a:endParaRPr lang="en-US" sz="1400" b="0" i="0" u="none" strike="noStrike" dirty="0">
                        <a:solidFill>
                          <a:srgbClr val="963634"/>
                        </a:solidFill>
                        <a:effectLst/>
                        <a:latin typeface="Calibri"/>
                      </a:endParaRPr>
                    </a:p>
                  </a:txBody>
                  <a:tcPr marL="8706" marR="8706" marT="8706" marB="0" anchor="ctr">
                    <a:solidFill>
                      <a:srgbClr val="C1EFFF"/>
                    </a:solidFill>
                  </a:tcPr>
                </a:tc>
                <a:tc vMerge="1">
                  <a:txBody>
                    <a:bodyPr/>
                    <a:lstStyle/>
                    <a:p>
                      <a:endParaRPr lang="en-US"/>
                    </a:p>
                  </a:txBody>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279912566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5126"/>
            <a:ext cx="8305800" cy="1325563"/>
          </a:xfrm>
        </p:spPr>
        <p:txBody>
          <a:bodyPr>
            <a:normAutofit fontScale="90000"/>
          </a:bodyPr>
          <a:lstStyle/>
          <a:p>
            <a:r>
              <a:rPr lang="en-US" dirty="0" smtClean="0"/>
              <a:t>F11S-38  </a:t>
            </a:r>
            <a:r>
              <a:rPr lang="en-US" sz="3100" dirty="0" smtClean="0"/>
              <a:t>Harvests ~2 weeks before Improved French.  Partially dries on the tree.  Dried in </a:t>
            </a:r>
            <a:r>
              <a:rPr lang="en-US" sz="3100" dirty="0" err="1" smtClean="0"/>
              <a:t>Sunsweet</a:t>
            </a:r>
            <a:r>
              <a:rPr lang="en-US" sz="3100" dirty="0" smtClean="0"/>
              <a:t> dryer ~18 hrs.  Pitted on Oct 16, 2019.</a:t>
            </a:r>
            <a:endParaRPr lang="en-US" sz="3100" dirty="0"/>
          </a:p>
        </p:txBody>
      </p:sp>
      <p:pic>
        <p:nvPicPr>
          <p:cNvPr id="8" name="Content Placeholder 7"/>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7972" t="10580" r="2719" b="7115"/>
          <a:stretch/>
        </p:blipFill>
        <p:spPr>
          <a:xfrm>
            <a:off x="1031132" y="1706656"/>
            <a:ext cx="7122268" cy="4922744"/>
          </a:xfrm>
        </p:spPr>
      </p:pic>
    </p:spTree>
    <p:extLst>
      <p:ext uri="{BB962C8B-B14F-4D97-AF65-F5344CB8AC3E}">
        <p14:creationId xmlns:p14="http://schemas.microsoft.com/office/powerpoint/2010/main" val="338334965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67523" y="438150"/>
            <a:ext cx="4244911" cy="1231106"/>
          </a:xfrm>
          <a:prstGeom prst="rect">
            <a:avLst/>
          </a:prstGeom>
        </p:spPr>
        <p:txBody>
          <a:bodyPr vert="horz" wrap="square" lIns="0" tIns="0" rIns="0" bIns="0" rtlCol="0">
            <a:spAutoFit/>
          </a:bodyPr>
          <a:lstStyle/>
          <a:p>
            <a:pPr marL="12700" algn="ctr">
              <a:lnSpc>
                <a:spcPct val="100000"/>
              </a:lnSpc>
            </a:pPr>
            <a:r>
              <a:rPr sz="4000" b="1" spc="-10" dirty="0">
                <a:solidFill>
                  <a:srgbClr val="7030A0"/>
                </a:solidFill>
                <a:effectLst>
                  <a:outerShdw blurRad="38100" dist="38100" dir="2700000" algn="tl">
                    <a:srgbClr val="000000">
                      <a:alpha val="43137"/>
                    </a:srgbClr>
                  </a:outerShdw>
                </a:effectLst>
                <a:latin typeface="Calibri"/>
                <a:cs typeface="Calibri"/>
              </a:rPr>
              <a:t>Plum </a:t>
            </a:r>
            <a:r>
              <a:rPr sz="4000" b="1" spc="-50" dirty="0">
                <a:solidFill>
                  <a:srgbClr val="7030A0"/>
                </a:solidFill>
                <a:effectLst>
                  <a:outerShdw blurRad="38100" dist="38100" dir="2700000" algn="tl">
                    <a:srgbClr val="000000">
                      <a:alpha val="43137"/>
                    </a:srgbClr>
                  </a:outerShdw>
                </a:effectLst>
                <a:latin typeface="Calibri"/>
                <a:cs typeface="Calibri"/>
              </a:rPr>
              <a:t>Pox </a:t>
            </a:r>
            <a:r>
              <a:rPr sz="4000" b="1" spc="-10" dirty="0">
                <a:solidFill>
                  <a:srgbClr val="7030A0"/>
                </a:solidFill>
                <a:effectLst>
                  <a:outerShdw blurRad="38100" dist="38100" dir="2700000" algn="tl">
                    <a:srgbClr val="000000">
                      <a:alpha val="43137"/>
                    </a:srgbClr>
                  </a:outerShdw>
                </a:effectLst>
                <a:latin typeface="Calibri"/>
                <a:cs typeface="Calibri"/>
              </a:rPr>
              <a:t>Virus</a:t>
            </a:r>
            <a:r>
              <a:rPr sz="4000" b="1" spc="45" dirty="0">
                <a:solidFill>
                  <a:srgbClr val="7030A0"/>
                </a:solidFill>
                <a:effectLst>
                  <a:outerShdw blurRad="38100" dist="38100" dir="2700000" algn="tl">
                    <a:srgbClr val="000000">
                      <a:alpha val="43137"/>
                    </a:srgbClr>
                  </a:outerShdw>
                </a:effectLst>
                <a:latin typeface="Calibri"/>
                <a:cs typeface="Calibri"/>
              </a:rPr>
              <a:t> </a:t>
            </a:r>
            <a:r>
              <a:rPr lang="en-US" sz="4000" b="1" spc="45" dirty="0" smtClean="0">
                <a:solidFill>
                  <a:srgbClr val="7030A0"/>
                </a:solidFill>
                <a:effectLst>
                  <a:outerShdw blurRad="38100" dist="38100" dir="2700000" algn="tl">
                    <a:srgbClr val="000000">
                      <a:alpha val="43137"/>
                    </a:srgbClr>
                  </a:outerShdw>
                </a:effectLst>
                <a:latin typeface="Calibri"/>
                <a:cs typeface="Calibri"/>
              </a:rPr>
              <a:t/>
            </a:r>
            <a:br>
              <a:rPr lang="en-US" sz="4000" b="1" spc="45" dirty="0" smtClean="0">
                <a:solidFill>
                  <a:srgbClr val="7030A0"/>
                </a:solidFill>
                <a:effectLst>
                  <a:outerShdw blurRad="38100" dist="38100" dir="2700000" algn="tl">
                    <a:srgbClr val="000000">
                      <a:alpha val="43137"/>
                    </a:srgbClr>
                  </a:outerShdw>
                </a:effectLst>
                <a:latin typeface="Calibri"/>
                <a:cs typeface="Calibri"/>
              </a:rPr>
            </a:br>
            <a:r>
              <a:rPr lang="en-US" sz="4000" b="1" spc="-20" dirty="0" smtClean="0">
                <a:solidFill>
                  <a:srgbClr val="7030A0"/>
                </a:solidFill>
                <a:effectLst>
                  <a:outerShdw blurRad="38100" dist="38100" dir="2700000" algn="tl">
                    <a:srgbClr val="000000">
                      <a:alpha val="43137"/>
                    </a:srgbClr>
                  </a:outerShdw>
                </a:effectLst>
                <a:latin typeface="Calibri"/>
                <a:cs typeface="Calibri"/>
              </a:rPr>
              <a:t>Resistance</a:t>
            </a:r>
            <a:endParaRPr sz="4000" dirty="0">
              <a:solidFill>
                <a:srgbClr val="7030A0"/>
              </a:solidFill>
              <a:effectLst>
                <a:outerShdw blurRad="38100" dist="38100" dir="2700000" algn="tl">
                  <a:srgbClr val="000000">
                    <a:alpha val="43137"/>
                  </a:srgbClr>
                </a:outerShdw>
              </a:effectLst>
              <a:latin typeface="Calibri"/>
              <a:cs typeface="Calibri"/>
            </a:endParaRPr>
          </a:p>
        </p:txBody>
      </p:sp>
      <p:sp>
        <p:nvSpPr>
          <p:cNvPr id="3" name="object 3"/>
          <p:cNvSpPr txBox="1"/>
          <p:nvPr/>
        </p:nvSpPr>
        <p:spPr>
          <a:xfrm>
            <a:off x="4397883" y="1828800"/>
            <a:ext cx="4584192" cy="4283224"/>
          </a:xfrm>
          <a:prstGeom prst="rect">
            <a:avLst/>
          </a:prstGeom>
          <a:solidFill>
            <a:srgbClr val="FFFFFF">
              <a:alpha val="55000"/>
            </a:srgbClr>
          </a:solidFill>
        </p:spPr>
        <p:txBody>
          <a:bodyPr vert="horz" wrap="square" lIns="0" tIns="0" rIns="0" bIns="0" rtlCol="0">
            <a:spAutoFit/>
          </a:bodyPr>
          <a:lstStyle/>
          <a:p>
            <a:pPr marL="355600" indent="-342900">
              <a:lnSpc>
                <a:spcPts val="3240"/>
              </a:lnSpc>
              <a:buFont typeface="Arial"/>
              <a:buChar char="•"/>
              <a:tabLst>
                <a:tab pos="355600" algn="l"/>
                <a:tab pos="356235" algn="l"/>
              </a:tabLst>
            </a:pPr>
            <a:r>
              <a:rPr sz="2400" spc="-5" dirty="0">
                <a:latin typeface="Calibri"/>
                <a:cs typeface="Calibri"/>
              </a:rPr>
              <a:t>Previously </a:t>
            </a:r>
            <a:r>
              <a:rPr sz="2400" spc="-15" dirty="0">
                <a:latin typeface="Calibri"/>
                <a:cs typeface="Calibri"/>
              </a:rPr>
              <a:t>bred </a:t>
            </a:r>
            <a:r>
              <a:rPr sz="2400" dirty="0">
                <a:latin typeface="Calibri"/>
                <a:cs typeface="Calibri"/>
              </a:rPr>
              <a:t>with Jojo</a:t>
            </a:r>
            <a:r>
              <a:rPr sz="2400" spc="-55" dirty="0">
                <a:latin typeface="Calibri"/>
                <a:cs typeface="Calibri"/>
              </a:rPr>
              <a:t> </a:t>
            </a:r>
            <a:r>
              <a:rPr sz="2400" spc="-15" dirty="0">
                <a:latin typeface="Calibri"/>
                <a:cs typeface="Calibri"/>
              </a:rPr>
              <a:t>(</a:t>
            </a:r>
            <a:r>
              <a:rPr sz="2400" spc="-15" dirty="0" smtClean="0">
                <a:latin typeface="Calibri"/>
                <a:cs typeface="Calibri"/>
              </a:rPr>
              <a:t>hypersensitive</a:t>
            </a:r>
            <a:r>
              <a:rPr lang="en-US" sz="2400" dirty="0">
                <a:latin typeface="Calibri"/>
                <a:cs typeface="Calibri"/>
              </a:rPr>
              <a:t> </a:t>
            </a:r>
            <a:r>
              <a:rPr sz="2400" spc="-10" dirty="0" smtClean="0">
                <a:latin typeface="Calibri"/>
                <a:cs typeface="Calibri"/>
              </a:rPr>
              <a:t>resistance</a:t>
            </a:r>
            <a:r>
              <a:rPr sz="2400" spc="-10" dirty="0">
                <a:latin typeface="Calibri"/>
                <a:cs typeface="Calibri"/>
              </a:rPr>
              <a:t>) </a:t>
            </a:r>
            <a:r>
              <a:rPr sz="2400" dirty="0">
                <a:latin typeface="Calibri"/>
                <a:cs typeface="Calibri"/>
              </a:rPr>
              <a:t>&amp; </a:t>
            </a:r>
            <a:r>
              <a:rPr sz="2400" spc="-10" dirty="0">
                <a:latin typeface="Calibri"/>
                <a:cs typeface="Calibri"/>
              </a:rPr>
              <a:t>Stanley</a:t>
            </a:r>
            <a:r>
              <a:rPr sz="2400" spc="-60" dirty="0">
                <a:latin typeface="Calibri"/>
                <a:cs typeface="Calibri"/>
              </a:rPr>
              <a:t> </a:t>
            </a:r>
            <a:r>
              <a:rPr sz="2400" spc="-10" dirty="0">
                <a:latin typeface="Calibri"/>
                <a:cs typeface="Calibri"/>
              </a:rPr>
              <a:t>(non-symptomatic)</a:t>
            </a:r>
            <a:endParaRPr sz="2400" dirty="0">
              <a:latin typeface="Calibri"/>
              <a:cs typeface="Calibri"/>
            </a:endParaRPr>
          </a:p>
          <a:p>
            <a:pPr marL="355600" marR="328295" indent="-342900">
              <a:lnSpc>
                <a:spcPts val="2880"/>
              </a:lnSpc>
              <a:spcBef>
                <a:spcPts val="695"/>
              </a:spcBef>
              <a:buFont typeface="Arial"/>
              <a:buChar char="•"/>
              <a:tabLst>
                <a:tab pos="355600" algn="l"/>
                <a:tab pos="356235" algn="l"/>
              </a:tabLst>
            </a:pPr>
            <a:r>
              <a:rPr sz="2400" spc="-10" dirty="0">
                <a:latin typeface="Calibri"/>
                <a:cs typeface="Calibri"/>
              </a:rPr>
              <a:t>Cooperation </a:t>
            </a:r>
            <a:r>
              <a:rPr sz="2400" dirty="0" smtClean="0">
                <a:latin typeface="Calibri"/>
                <a:cs typeface="Calibri"/>
              </a:rPr>
              <a:t>with</a:t>
            </a:r>
            <a:r>
              <a:rPr lang="en-US" sz="2400" dirty="0" smtClean="0">
                <a:latin typeface="Calibri"/>
                <a:cs typeface="Calibri"/>
              </a:rPr>
              <a:t> S</a:t>
            </a:r>
            <a:r>
              <a:rPr sz="2400" spc="-10" dirty="0" smtClean="0">
                <a:latin typeface="Calibri"/>
                <a:cs typeface="Calibri"/>
              </a:rPr>
              <a:t>corza/</a:t>
            </a:r>
            <a:r>
              <a:rPr sz="2400" spc="-10" dirty="0" err="1" smtClean="0">
                <a:latin typeface="Calibri"/>
                <a:cs typeface="Calibri"/>
              </a:rPr>
              <a:t>Dardick</a:t>
            </a:r>
            <a:r>
              <a:rPr sz="2400" spc="-10" dirty="0" smtClean="0">
                <a:latin typeface="Calibri"/>
                <a:cs typeface="Calibri"/>
              </a:rPr>
              <a:t> </a:t>
            </a:r>
            <a:r>
              <a:rPr sz="2400" spc="-10" dirty="0">
                <a:latin typeface="Calibri"/>
                <a:cs typeface="Calibri"/>
              </a:rPr>
              <a:t>at</a:t>
            </a:r>
            <a:r>
              <a:rPr sz="2400" spc="-114" dirty="0">
                <a:latin typeface="Calibri"/>
                <a:cs typeface="Calibri"/>
              </a:rPr>
              <a:t> </a:t>
            </a:r>
            <a:r>
              <a:rPr sz="2400" spc="-15" dirty="0">
                <a:latin typeface="Calibri"/>
                <a:cs typeface="Calibri"/>
              </a:rPr>
              <a:t>USDA  </a:t>
            </a:r>
            <a:r>
              <a:rPr sz="2400" spc="-10" dirty="0">
                <a:latin typeface="Calibri"/>
                <a:cs typeface="Calibri"/>
              </a:rPr>
              <a:t>facility in </a:t>
            </a:r>
            <a:r>
              <a:rPr sz="2400" spc="-15" dirty="0">
                <a:latin typeface="Calibri"/>
                <a:cs typeface="Calibri"/>
              </a:rPr>
              <a:t>Kearneysville,</a:t>
            </a:r>
            <a:r>
              <a:rPr sz="2400" spc="-55" dirty="0">
                <a:latin typeface="Calibri"/>
                <a:cs typeface="Calibri"/>
              </a:rPr>
              <a:t> </a:t>
            </a:r>
            <a:r>
              <a:rPr sz="2400" dirty="0">
                <a:latin typeface="Calibri"/>
                <a:cs typeface="Calibri"/>
              </a:rPr>
              <a:t>WV</a:t>
            </a:r>
          </a:p>
          <a:p>
            <a:pPr marL="355600" indent="-342900">
              <a:lnSpc>
                <a:spcPts val="3240"/>
              </a:lnSpc>
              <a:spcBef>
                <a:spcPts val="25"/>
              </a:spcBef>
              <a:buFont typeface="Arial"/>
              <a:buChar char="•"/>
              <a:tabLst>
                <a:tab pos="355600" algn="l"/>
                <a:tab pos="356235" algn="l"/>
              </a:tabLst>
            </a:pPr>
            <a:r>
              <a:rPr sz="2400" spc="-15" dirty="0">
                <a:latin typeface="Calibri"/>
                <a:cs typeface="Calibri"/>
              </a:rPr>
              <a:t>Rootstocks </a:t>
            </a:r>
            <a:r>
              <a:rPr sz="2400" dirty="0">
                <a:latin typeface="Calibri"/>
                <a:cs typeface="Calibri"/>
              </a:rPr>
              <a:t>&amp; </a:t>
            </a:r>
            <a:r>
              <a:rPr sz="2400" spc="-25" dirty="0">
                <a:latin typeface="Calibri"/>
                <a:cs typeface="Calibri"/>
              </a:rPr>
              <a:t>Varieties </a:t>
            </a:r>
            <a:r>
              <a:rPr sz="2400" spc="-15" dirty="0">
                <a:latin typeface="Calibri"/>
                <a:cs typeface="Calibri"/>
              </a:rPr>
              <a:t>from </a:t>
            </a:r>
            <a:r>
              <a:rPr sz="2400" spc="-105" dirty="0">
                <a:latin typeface="Calibri"/>
                <a:cs typeface="Calibri"/>
              </a:rPr>
              <a:t>Dr.</a:t>
            </a:r>
            <a:r>
              <a:rPr sz="2400" spc="-5" dirty="0">
                <a:latin typeface="Calibri"/>
                <a:cs typeface="Calibri"/>
              </a:rPr>
              <a:t> </a:t>
            </a:r>
            <a:r>
              <a:rPr sz="2400" spc="-10" dirty="0" err="1" smtClean="0">
                <a:latin typeface="Calibri"/>
                <a:cs typeface="Calibri"/>
              </a:rPr>
              <a:t>Neumuller’s</a:t>
            </a:r>
            <a:r>
              <a:rPr lang="en-US" sz="2400" spc="-10" dirty="0" smtClean="0">
                <a:latin typeface="Calibri"/>
                <a:cs typeface="Calibri"/>
              </a:rPr>
              <a:t> </a:t>
            </a:r>
            <a:r>
              <a:rPr sz="2400" spc="-10" dirty="0" smtClean="0">
                <a:latin typeface="Calibri"/>
                <a:cs typeface="Calibri"/>
              </a:rPr>
              <a:t>breeding </a:t>
            </a:r>
            <a:r>
              <a:rPr sz="2400" spc="-20" dirty="0">
                <a:latin typeface="Calibri"/>
                <a:cs typeface="Calibri"/>
              </a:rPr>
              <a:t>program </a:t>
            </a:r>
            <a:r>
              <a:rPr sz="2400" dirty="0">
                <a:latin typeface="Calibri"/>
                <a:cs typeface="Calibri"/>
              </a:rPr>
              <a:t>in</a:t>
            </a:r>
            <a:r>
              <a:rPr sz="2400" spc="-5" dirty="0">
                <a:latin typeface="Calibri"/>
                <a:cs typeface="Calibri"/>
              </a:rPr>
              <a:t> </a:t>
            </a:r>
            <a:r>
              <a:rPr sz="2400" spc="-10" dirty="0">
                <a:latin typeface="Calibri"/>
                <a:cs typeface="Calibri"/>
              </a:rPr>
              <a:t>Germany</a:t>
            </a:r>
            <a:endParaRPr sz="2400" dirty="0">
              <a:latin typeface="Calibri"/>
              <a:cs typeface="Calibri"/>
            </a:endParaRPr>
          </a:p>
          <a:p>
            <a:pPr marL="756285" lvl="1" indent="-286385">
              <a:lnSpc>
                <a:spcPct val="100000"/>
              </a:lnSpc>
              <a:spcBef>
                <a:spcPts val="15"/>
              </a:spcBef>
              <a:buFont typeface="Arial"/>
              <a:buChar char="–"/>
              <a:tabLst>
                <a:tab pos="756920" algn="l"/>
              </a:tabLst>
            </a:pPr>
            <a:r>
              <a:rPr sz="2000" spc="-10" dirty="0">
                <a:latin typeface="Calibri"/>
                <a:cs typeface="Calibri"/>
              </a:rPr>
              <a:t>Docera</a:t>
            </a:r>
            <a:r>
              <a:rPr sz="2000" spc="-100" dirty="0">
                <a:latin typeface="Calibri"/>
                <a:cs typeface="Calibri"/>
              </a:rPr>
              <a:t> </a:t>
            </a:r>
            <a:r>
              <a:rPr sz="2000" dirty="0">
                <a:latin typeface="Calibri"/>
                <a:cs typeface="Calibri"/>
              </a:rPr>
              <a:t>6</a:t>
            </a:r>
          </a:p>
          <a:p>
            <a:pPr marL="756285" lvl="1" indent="-286385">
              <a:lnSpc>
                <a:spcPct val="100000"/>
              </a:lnSpc>
              <a:buFont typeface="Arial"/>
              <a:buChar char="–"/>
              <a:tabLst>
                <a:tab pos="756920" algn="l"/>
              </a:tabLst>
            </a:pPr>
            <a:r>
              <a:rPr sz="2000" dirty="0">
                <a:latin typeface="Calibri"/>
                <a:cs typeface="Calibri"/>
              </a:rPr>
              <a:t>4 </a:t>
            </a:r>
            <a:r>
              <a:rPr sz="2000" spc="-10" dirty="0">
                <a:latin typeface="Calibri"/>
                <a:cs typeface="Calibri"/>
              </a:rPr>
              <a:t>cultivars </a:t>
            </a:r>
            <a:r>
              <a:rPr sz="2000" spc="-25" dirty="0">
                <a:latin typeface="Calibri"/>
                <a:cs typeface="Calibri"/>
              </a:rPr>
              <a:t>for </a:t>
            </a:r>
            <a:r>
              <a:rPr sz="2000" spc="-5" dirty="0">
                <a:latin typeface="Calibri"/>
                <a:cs typeface="Calibri"/>
              </a:rPr>
              <a:t>evaluation </a:t>
            </a:r>
            <a:r>
              <a:rPr sz="2000" dirty="0">
                <a:latin typeface="Calibri"/>
                <a:cs typeface="Calibri"/>
              </a:rPr>
              <a:t>&amp;</a:t>
            </a:r>
            <a:r>
              <a:rPr sz="2000" spc="-10" dirty="0">
                <a:latin typeface="Calibri"/>
                <a:cs typeface="Calibri"/>
              </a:rPr>
              <a:t> </a:t>
            </a:r>
            <a:r>
              <a:rPr sz="2000" spc="-5" dirty="0">
                <a:latin typeface="Calibri"/>
                <a:cs typeface="Calibri"/>
              </a:rPr>
              <a:t>breeding</a:t>
            </a:r>
            <a:endParaRPr sz="2000" dirty="0">
              <a:latin typeface="Calibri"/>
              <a:cs typeface="Calibri"/>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438150"/>
            <a:ext cx="4191000" cy="6286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967599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Studies</a:t>
            </a:r>
            <a:endParaRPr lang="en-US" dirty="0"/>
          </a:p>
        </p:txBody>
      </p:sp>
      <p:sp>
        <p:nvSpPr>
          <p:cNvPr id="3" name="Content Placeholder 2"/>
          <p:cNvSpPr>
            <a:spLocks noGrp="1"/>
          </p:cNvSpPr>
          <p:nvPr>
            <p:ph idx="1"/>
          </p:nvPr>
        </p:nvSpPr>
        <p:spPr>
          <a:xfrm>
            <a:off x="651799" y="1600200"/>
            <a:ext cx="7886700" cy="4351338"/>
          </a:xfrm>
        </p:spPr>
        <p:txBody>
          <a:bodyPr/>
          <a:lstStyle/>
          <a:p>
            <a:pPr marL="0" indent="0">
              <a:buNone/>
            </a:pPr>
            <a:r>
              <a:rPr lang="en-US" dirty="0" smtClean="0"/>
              <a:t>S.B</a:t>
            </a:r>
            <a:r>
              <a:rPr lang="en-US" dirty="0"/>
              <a:t>. Castro, C.H. Crisosto and T.M. </a:t>
            </a:r>
            <a:r>
              <a:rPr lang="en-US" dirty="0" smtClean="0"/>
              <a:t>DeJong. 2016. </a:t>
            </a:r>
            <a:r>
              <a:rPr lang="fr-FR" dirty="0" smtClean="0"/>
              <a:t>Variation </a:t>
            </a:r>
            <a:r>
              <a:rPr lang="fr-FR" dirty="0"/>
              <a:t>in Fruit Constituent </a:t>
            </a:r>
            <a:r>
              <a:rPr lang="fr-FR" dirty="0" err="1"/>
              <a:t>Sugar</a:t>
            </a:r>
            <a:r>
              <a:rPr lang="fr-FR" dirty="0"/>
              <a:t> </a:t>
            </a:r>
            <a:r>
              <a:rPr lang="fr-FR" dirty="0" smtClean="0"/>
              <a:t>Concentrations </a:t>
            </a:r>
            <a:r>
              <a:rPr lang="en-US" dirty="0" smtClean="0"/>
              <a:t>and </a:t>
            </a:r>
            <a:r>
              <a:rPr lang="en-US" dirty="0"/>
              <a:t>their Stability during Processing of </a:t>
            </a:r>
            <a:r>
              <a:rPr lang="en-US" dirty="0" smtClean="0"/>
              <a:t>Selected Genotypes </a:t>
            </a:r>
            <a:r>
              <a:rPr lang="en-US" dirty="0"/>
              <a:t>in </a:t>
            </a:r>
            <a:r>
              <a:rPr lang="en-US" i="1" dirty="0" err="1"/>
              <a:t>Prunus</a:t>
            </a:r>
            <a:r>
              <a:rPr lang="en-US" i="1" dirty="0"/>
              <a:t> </a:t>
            </a:r>
            <a:r>
              <a:rPr lang="en-US" i="1" dirty="0" err="1" smtClean="0"/>
              <a:t>domestica</a:t>
            </a:r>
            <a:r>
              <a:rPr lang="en-US" i="1" dirty="0" smtClean="0"/>
              <a:t>.</a:t>
            </a:r>
            <a:r>
              <a:rPr lang="en-US" b="1" dirty="0"/>
              <a:t> </a:t>
            </a:r>
            <a:r>
              <a:rPr lang="en-US" i="1" dirty="0"/>
              <a:t>Journal of the American Pomological Society</a:t>
            </a:r>
            <a:r>
              <a:rPr lang="en-US" dirty="0"/>
              <a:t> 70(3): 138-148 </a:t>
            </a:r>
            <a:r>
              <a:rPr lang="en-US" dirty="0" smtClean="0"/>
              <a:t>2016</a:t>
            </a:r>
          </a:p>
          <a:p>
            <a:pPr marL="0" indent="0">
              <a:buNone/>
            </a:pPr>
            <a:r>
              <a:rPr lang="en-US" dirty="0" smtClean="0"/>
              <a:t>Zhebentyayeva </a:t>
            </a:r>
            <a:r>
              <a:rPr lang="en-US" dirty="0"/>
              <a:t>T., V. Shankar, R. </a:t>
            </a:r>
            <a:r>
              <a:rPr lang="en-US" dirty="0" err="1"/>
              <a:t>Scorza</a:t>
            </a:r>
            <a:r>
              <a:rPr lang="en-US" dirty="0"/>
              <a:t>, A. Callahan, M. </a:t>
            </a:r>
            <a:r>
              <a:rPr lang="en-US" dirty="0" err="1"/>
              <a:t>Ravelonandro</a:t>
            </a:r>
            <a:r>
              <a:rPr lang="en-US" dirty="0"/>
              <a:t>, S. Castro, T. DeJong, C. A. Saski and C. Dardick. 2019. Genetic characterization of worldwide </a:t>
            </a:r>
            <a:r>
              <a:rPr lang="en-US" i="1" dirty="0" err="1"/>
              <a:t>Prunus</a:t>
            </a:r>
            <a:r>
              <a:rPr lang="en-US" i="1" dirty="0"/>
              <a:t> </a:t>
            </a:r>
            <a:r>
              <a:rPr lang="en-US" i="1" dirty="0" err="1"/>
              <a:t>domestica</a:t>
            </a:r>
            <a:r>
              <a:rPr lang="en-US" dirty="0"/>
              <a:t> (plum) germplasm using sequence-based genotyping. Horticulture Research 6:12 </a:t>
            </a:r>
          </a:p>
          <a:p>
            <a:pPr marL="0" indent="0">
              <a:buNone/>
            </a:pPr>
            <a:r>
              <a:rPr lang="en-US" dirty="0" smtClean="0"/>
              <a:t>S.B</a:t>
            </a:r>
            <a:r>
              <a:rPr lang="en-US" dirty="0"/>
              <a:t>. </a:t>
            </a:r>
            <a:r>
              <a:rPr lang="en-US" dirty="0" smtClean="0"/>
              <a:t>Castro </a:t>
            </a:r>
            <a:r>
              <a:rPr lang="en-US" dirty="0"/>
              <a:t>and T. </a:t>
            </a:r>
            <a:r>
              <a:rPr lang="en-US" dirty="0" smtClean="0"/>
              <a:t>M. DeJong (In Press) Soluble solids assessment </a:t>
            </a:r>
            <a:r>
              <a:rPr lang="en-US" dirty="0"/>
              <a:t>of California </a:t>
            </a:r>
            <a:r>
              <a:rPr lang="en-US" i="1" dirty="0" err="1"/>
              <a:t>Prunus</a:t>
            </a:r>
            <a:r>
              <a:rPr lang="en-US" i="1" dirty="0"/>
              <a:t> </a:t>
            </a:r>
            <a:r>
              <a:rPr lang="en-US" i="1" dirty="0" err="1"/>
              <a:t>domestica</a:t>
            </a:r>
            <a:r>
              <a:rPr lang="en-US" dirty="0"/>
              <a:t> </a:t>
            </a:r>
            <a:r>
              <a:rPr lang="en-US" dirty="0" smtClean="0"/>
              <a:t>germplasm. </a:t>
            </a:r>
            <a:r>
              <a:rPr lang="en-US" i="1" dirty="0" err="1" smtClean="0"/>
              <a:t>Acta</a:t>
            </a:r>
            <a:r>
              <a:rPr lang="en-US" i="1" dirty="0" smtClean="0"/>
              <a:t> </a:t>
            </a:r>
            <a:r>
              <a:rPr lang="en-US" i="1" dirty="0" err="1" smtClean="0"/>
              <a:t>Horticulturae</a:t>
            </a:r>
            <a:endParaRPr lang="en-US" i="1" dirty="0"/>
          </a:p>
          <a:p>
            <a:pPr marL="0" indent="0">
              <a:buNone/>
            </a:pPr>
            <a:endParaRPr lang="en-US" i="1" dirty="0"/>
          </a:p>
          <a:p>
            <a:pPr marL="0" indent="0">
              <a:buNone/>
            </a:pPr>
            <a:endParaRPr lang="en-US" dirty="0"/>
          </a:p>
        </p:txBody>
      </p:sp>
    </p:spTree>
    <p:extLst>
      <p:ext uri="{BB962C8B-B14F-4D97-AF65-F5344CB8AC3E}">
        <p14:creationId xmlns:p14="http://schemas.microsoft.com/office/powerpoint/2010/main" val="305441466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824" y="152400"/>
            <a:ext cx="8134350" cy="1325563"/>
          </a:xfrm>
        </p:spPr>
        <p:txBody>
          <a:bodyPr/>
          <a:lstStyle/>
          <a:p>
            <a:r>
              <a:rPr lang="en-US" dirty="0" smtClean="0">
                <a:latin typeface="+mn-lt"/>
              </a:rPr>
              <a:t>How are French prunes relate to other plums?</a:t>
            </a:r>
            <a:endParaRPr lang="en-US" dirty="0">
              <a:latin typeface="+mn-lt"/>
            </a:endParaRPr>
          </a:p>
        </p:txBody>
      </p:sp>
      <p:pic>
        <p:nvPicPr>
          <p:cNvPr id="4" name="Content Placeholder 3"/>
          <p:cNvPicPr>
            <a:picLocks noGrp="1" noChangeAspect="1"/>
          </p:cNvPicPr>
          <p:nvPr>
            <p:ph idx="1"/>
          </p:nvPr>
        </p:nvPicPr>
        <p:blipFill>
          <a:blip r:embed="rId2"/>
          <a:stretch>
            <a:fillRect/>
          </a:stretch>
        </p:blipFill>
        <p:spPr>
          <a:xfrm>
            <a:off x="2142584" y="1371600"/>
            <a:ext cx="4858831" cy="5385772"/>
          </a:xfrm>
          <a:prstGeom prst="rect">
            <a:avLst/>
          </a:prstGeom>
        </p:spPr>
      </p:pic>
    </p:spTree>
    <p:extLst>
      <p:ext uri="{BB962C8B-B14F-4D97-AF65-F5344CB8AC3E}">
        <p14:creationId xmlns:p14="http://schemas.microsoft.com/office/powerpoint/2010/main" val="35314441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extBox 1"/>
          <p:cNvSpPr txBox="1"/>
          <p:nvPr/>
        </p:nvSpPr>
        <p:spPr>
          <a:xfrm>
            <a:off x="152401" y="152400"/>
            <a:ext cx="2743200" cy="1815882"/>
          </a:xfrm>
          <a:prstGeom prst="rect">
            <a:avLst/>
          </a:prstGeom>
          <a:noFill/>
        </p:spPr>
        <p:txBody>
          <a:bodyPr wrap="square" rtlCol="0">
            <a:spAutoFit/>
          </a:bodyPr>
          <a:lstStyle/>
          <a:p>
            <a:pPr algn="ctr"/>
            <a:r>
              <a:rPr lang="en-US" sz="2800" u="sng" dirty="0" smtClean="0">
                <a:solidFill>
                  <a:schemeClr val="bg1"/>
                </a:solidFill>
                <a:effectLst>
                  <a:outerShdw blurRad="38100" dist="38100" dir="2700000" algn="tl">
                    <a:srgbClr val="000000">
                      <a:alpha val="43137"/>
                    </a:srgbClr>
                  </a:outerShdw>
                </a:effectLst>
              </a:rPr>
              <a:t>Level 2</a:t>
            </a:r>
          </a:p>
          <a:p>
            <a:pPr algn="ctr"/>
            <a:r>
              <a:rPr lang="en-US" sz="2800" u="sng" dirty="0" smtClean="0">
                <a:solidFill>
                  <a:schemeClr val="bg1"/>
                </a:solidFill>
                <a:effectLst>
                  <a:outerShdw blurRad="38100" dist="38100" dir="2700000" algn="tl">
                    <a:srgbClr val="000000">
                      <a:alpha val="43137"/>
                    </a:srgbClr>
                  </a:outerShdw>
                </a:effectLst>
              </a:rPr>
              <a:t>Selection Testing</a:t>
            </a:r>
            <a:r>
              <a:rPr lang="en-US" sz="2800" dirty="0" smtClean="0">
                <a:solidFill>
                  <a:schemeClr val="bg1"/>
                </a:solidFill>
                <a:effectLst>
                  <a:outerShdw blurRad="38100" dist="38100" dir="2700000" algn="tl">
                    <a:srgbClr val="000000">
                      <a:alpha val="43137"/>
                    </a:srgbClr>
                  </a:outerShdw>
                </a:effectLst>
              </a:rPr>
              <a:t>:          2 Locations in California</a:t>
            </a:r>
            <a:endParaRPr lang="en-US" sz="2800" dirty="0">
              <a:solidFill>
                <a:schemeClr val="bg1"/>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7633" y="53740"/>
            <a:ext cx="6137919" cy="6703739"/>
          </a:xfrm>
          <a:prstGeom prst="rect">
            <a:avLst/>
          </a:prstGeom>
        </p:spPr>
      </p:pic>
      <p:sp>
        <p:nvSpPr>
          <p:cNvPr id="5" name="5-Point Star 4"/>
          <p:cNvSpPr/>
          <p:nvPr/>
        </p:nvSpPr>
        <p:spPr>
          <a:xfrm>
            <a:off x="4217539" y="2438400"/>
            <a:ext cx="304800" cy="228600"/>
          </a:xfrm>
          <a:prstGeom prst="star5">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5-Point Star 5"/>
          <p:cNvSpPr/>
          <p:nvPr/>
        </p:nvSpPr>
        <p:spPr>
          <a:xfrm>
            <a:off x="5667850" y="3733800"/>
            <a:ext cx="304800" cy="228600"/>
          </a:xfrm>
          <a:prstGeom prst="star5">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667850" y="244732"/>
            <a:ext cx="3476150" cy="1015663"/>
          </a:xfrm>
          <a:prstGeom prst="rect">
            <a:avLst/>
          </a:prstGeom>
          <a:noFill/>
        </p:spPr>
        <p:txBody>
          <a:bodyPr wrap="square" rtlCol="0">
            <a:spAutoFit/>
          </a:bodyPr>
          <a:lstStyle/>
          <a:p>
            <a:r>
              <a:rPr lang="en-US" sz="2000" dirty="0" smtClean="0"/>
              <a:t>North Valley:</a:t>
            </a:r>
          </a:p>
          <a:p>
            <a:r>
              <a:rPr lang="en-US" sz="2000" dirty="0" err="1" smtClean="0"/>
              <a:t>Wolfskill</a:t>
            </a:r>
            <a:r>
              <a:rPr lang="en-US" sz="2000" dirty="0" smtClean="0"/>
              <a:t> Experimental Orchards</a:t>
            </a:r>
          </a:p>
          <a:p>
            <a:r>
              <a:rPr lang="en-US" sz="2000" dirty="0" smtClean="0"/>
              <a:t>Winters, California</a:t>
            </a:r>
            <a:endParaRPr lang="en-US" sz="2000" dirty="0"/>
          </a:p>
        </p:txBody>
      </p:sp>
      <p:sp>
        <p:nvSpPr>
          <p:cNvPr id="8" name="TextBox 7"/>
          <p:cNvSpPr txBox="1"/>
          <p:nvPr/>
        </p:nvSpPr>
        <p:spPr>
          <a:xfrm>
            <a:off x="3112638" y="5673389"/>
            <a:ext cx="3669162" cy="1015663"/>
          </a:xfrm>
          <a:prstGeom prst="rect">
            <a:avLst/>
          </a:prstGeom>
          <a:noFill/>
        </p:spPr>
        <p:txBody>
          <a:bodyPr wrap="square" rtlCol="0">
            <a:spAutoFit/>
          </a:bodyPr>
          <a:lstStyle/>
          <a:p>
            <a:r>
              <a:rPr lang="en-US" sz="2000" dirty="0" smtClean="0"/>
              <a:t>San Joaquin Valley </a:t>
            </a:r>
          </a:p>
          <a:p>
            <a:r>
              <a:rPr lang="en-US" sz="2000" dirty="0" smtClean="0"/>
              <a:t>Kearney Agricultural Station        </a:t>
            </a:r>
          </a:p>
          <a:p>
            <a:r>
              <a:rPr lang="en-US" sz="2000" dirty="0" smtClean="0"/>
              <a:t>Parlier, California</a:t>
            </a:r>
            <a:endParaRPr lang="en-US" sz="2000" dirty="0"/>
          </a:p>
        </p:txBody>
      </p:sp>
      <p:cxnSp>
        <p:nvCxnSpPr>
          <p:cNvPr id="10" name="Straight Arrow Connector 9"/>
          <p:cNvCxnSpPr/>
          <p:nvPr/>
        </p:nvCxnSpPr>
        <p:spPr>
          <a:xfrm flipH="1">
            <a:off x="4522339" y="1066800"/>
            <a:ext cx="1297911" cy="1371600"/>
          </a:xfrm>
          <a:prstGeom prst="straightConnector1">
            <a:avLst/>
          </a:prstGeom>
          <a:ln w="508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4812303" y="3962400"/>
            <a:ext cx="902839" cy="1710989"/>
          </a:xfrm>
          <a:prstGeom prst="straightConnector1">
            <a:avLst/>
          </a:prstGeom>
          <a:ln w="508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52401" y="2057400"/>
            <a:ext cx="2549092" cy="2462213"/>
          </a:xfrm>
          <a:prstGeom prst="rect">
            <a:avLst/>
          </a:prstGeom>
          <a:noFill/>
        </p:spPr>
        <p:txBody>
          <a:bodyPr wrap="square" rtlCol="0">
            <a:spAutoFit/>
          </a:bodyPr>
          <a:lstStyle/>
          <a:p>
            <a:r>
              <a:rPr lang="en-US" sz="2200" dirty="0" smtClean="0">
                <a:solidFill>
                  <a:schemeClr val="bg1"/>
                </a:solidFill>
                <a:effectLst>
                  <a:outerShdw blurRad="38100" dist="38100" dir="2700000" algn="tl">
                    <a:srgbClr val="000000">
                      <a:alpha val="43137"/>
                    </a:srgbClr>
                  </a:outerShdw>
                </a:effectLst>
              </a:rPr>
              <a:t>Trees in selection blocks are tested for fresh &amp; dried fruit attributes as well as the tree structure and ability to withstand high heat.</a:t>
            </a:r>
            <a:endParaRPr lang="en-US" sz="2200" dirty="0">
              <a:solidFill>
                <a:schemeClr val="bg1"/>
              </a:solidFill>
              <a:effectLst>
                <a:outerShdw blurRad="38100" dist="38100" dir="2700000" algn="tl">
                  <a:srgbClr val="000000">
                    <a:alpha val="43137"/>
                  </a:srgbClr>
                </a:outerShdw>
              </a:effectLst>
            </a:endParaRPr>
          </a:p>
        </p:txBody>
      </p:sp>
      <p:sp>
        <p:nvSpPr>
          <p:cNvPr id="20" name="7-Point Star 19"/>
          <p:cNvSpPr/>
          <p:nvPr/>
        </p:nvSpPr>
        <p:spPr>
          <a:xfrm rot="20998744">
            <a:off x="931384" y="4510334"/>
            <a:ext cx="2388739" cy="2156283"/>
          </a:xfrm>
          <a:prstGeom prst="star7">
            <a:avLst/>
          </a:prstGeom>
          <a:solidFill>
            <a:schemeClr val="accent2">
              <a:lumMod val="40000"/>
              <a:lumOff val="60000"/>
              <a:alpha val="63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solidFill>
                <a:schemeClr val="bg1"/>
              </a:solidFill>
              <a:effectLst>
                <a:outerShdw blurRad="38100" dist="38100" dir="2700000" algn="tl">
                  <a:srgbClr val="000000">
                    <a:alpha val="43137"/>
                  </a:srgbClr>
                </a:outerShdw>
              </a:effectLst>
            </a:endParaRPr>
          </a:p>
          <a:p>
            <a:pPr algn="ctr"/>
            <a:r>
              <a:rPr lang="en-US" sz="1600" b="1" dirty="0" smtClean="0">
                <a:solidFill>
                  <a:schemeClr val="bg1"/>
                </a:solidFill>
                <a:effectLst>
                  <a:outerShdw blurRad="38100" dist="38100" dir="2700000" algn="tl">
                    <a:srgbClr val="000000">
                      <a:alpha val="43137"/>
                    </a:srgbClr>
                  </a:outerShdw>
                </a:effectLst>
              </a:rPr>
              <a:t>Kearney </a:t>
            </a:r>
            <a:r>
              <a:rPr lang="en-US" sz="1600" b="1" dirty="0">
                <a:solidFill>
                  <a:schemeClr val="bg1"/>
                </a:solidFill>
                <a:effectLst>
                  <a:outerShdw blurRad="38100" dist="38100" dir="2700000" algn="tl">
                    <a:srgbClr val="000000">
                      <a:alpha val="43137"/>
                    </a:srgbClr>
                  </a:outerShdw>
                </a:effectLst>
              </a:rPr>
              <a:t>Ag Station can get to 43C </a:t>
            </a:r>
            <a:r>
              <a:rPr lang="en-US" sz="1600" b="1" dirty="0" smtClean="0">
                <a:solidFill>
                  <a:schemeClr val="bg1"/>
                </a:solidFill>
                <a:effectLst>
                  <a:outerShdw blurRad="38100" dist="38100" dir="2700000" algn="tl">
                    <a:srgbClr val="000000">
                      <a:alpha val="43137"/>
                    </a:srgbClr>
                  </a:outerShdw>
                </a:effectLst>
              </a:rPr>
              <a:t>during the summer!!</a:t>
            </a:r>
            <a:endParaRPr lang="en-US" sz="1600" b="1" dirty="0">
              <a:solidFill>
                <a:schemeClr val="bg1"/>
              </a:solidFill>
              <a:effectLst>
                <a:outerShdw blurRad="38100" dist="38100" dir="2700000" algn="tl">
                  <a:srgbClr val="000000">
                    <a:alpha val="43137"/>
                  </a:srgbClr>
                </a:outerShdw>
              </a:effectLst>
            </a:endParaRPr>
          </a:p>
          <a:p>
            <a:pPr algn="ctr"/>
            <a:endParaRPr lang="en-US" dirty="0"/>
          </a:p>
        </p:txBody>
      </p:sp>
    </p:spTree>
    <p:extLst>
      <p:ext uri="{BB962C8B-B14F-4D97-AF65-F5344CB8AC3E}">
        <p14:creationId xmlns:p14="http://schemas.microsoft.com/office/powerpoint/2010/main" val="330653020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b="5195"/>
          <a:stretch/>
        </p:blipFill>
        <p:spPr>
          <a:xfrm>
            <a:off x="-152400" y="320936"/>
            <a:ext cx="6298580" cy="6537064"/>
          </a:xfrm>
          <a:prstGeom prst="rect">
            <a:avLst/>
          </a:prstGeom>
        </p:spPr>
      </p:pic>
      <p:sp>
        <p:nvSpPr>
          <p:cNvPr id="5" name="TextBox 4"/>
          <p:cNvSpPr txBox="1"/>
          <p:nvPr/>
        </p:nvSpPr>
        <p:spPr>
          <a:xfrm>
            <a:off x="2514600" y="5410200"/>
            <a:ext cx="6324600" cy="461665"/>
          </a:xfrm>
          <a:prstGeom prst="rect">
            <a:avLst/>
          </a:prstGeom>
          <a:noFill/>
        </p:spPr>
        <p:txBody>
          <a:bodyPr wrap="square" rtlCol="0">
            <a:spAutoFit/>
          </a:bodyPr>
          <a:lstStyle/>
          <a:p>
            <a:r>
              <a:rPr lang="en-US" sz="2400" b="1" dirty="0"/>
              <a:t>Phylogeny of </a:t>
            </a:r>
            <a:r>
              <a:rPr lang="en-US" sz="2400" b="1" i="1" dirty="0"/>
              <a:t>P. </a:t>
            </a:r>
            <a:r>
              <a:rPr lang="en-US" sz="2400" b="1" i="1" dirty="0" err="1"/>
              <a:t>domestica</a:t>
            </a:r>
            <a:r>
              <a:rPr lang="en-US" sz="2400" b="1" dirty="0"/>
              <a:t> and related species.</a:t>
            </a:r>
          </a:p>
        </p:txBody>
      </p:sp>
      <p:sp>
        <p:nvSpPr>
          <p:cNvPr id="6" name="TextBox 5"/>
          <p:cNvSpPr txBox="1"/>
          <p:nvPr/>
        </p:nvSpPr>
        <p:spPr>
          <a:xfrm>
            <a:off x="2514600" y="5791200"/>
            <a:ext cx="6248400" cy="954107"/>
          </a:xfrm>
          <a:prstGeom prst="rect">
            <a:avLst/>
          </a:prstGeom>
          <a:noFill/>
        </p:spPr>
        <p:txBody>
          <a:bodyPr wrap="square" rtlCol="0">
            <a:spAutoFit/>
          </a:bodyPr>
          <a:lstStyle/>
          <a:p>
            <a:r>
              <a:rPr lang="en-US" sz="1400" dirty="0"/>
              <a:t>Zhebentyayeva T., V. Shankar, R. </a:t>
            </a:r>
            <a:r>
              <a:rPr lang="en-US" sz="1400" dirty="0" err="1"/>
              <a:t>Scorza</a:t>
            </a:r>
            <a:r>
              <a:rPr lang="en-US" sz="1400" dirty="0"/>
              <a:t>, A. Callahan, M. </a:t>
            </a:r>
            <a:r>
              <a:rPr lang="en-US" sz="1400" dirty="0" err="1"/>
              <a:t>Ravelonandro</a:t>
            </a:r>
            <a:r>
              <a:rPr lang="en-US" sz="1400" dirty="0"/>
              <a:t>, S. Castro, T. DeJong, </a:t>
            </a:r>
            <a:r>
              <a:rPr lang="en-US" sz="1400" dirty="0" smtClean="0"/>
              <a:t>C</a:t>
            </a:r>
            <a:r>
              <a:rPr lang="en-US" sz="1400" dirty="0"/>
              <a:t>. A. Saski and C. Dardick. 2019. Genetic characterization of worldwide </a:t>
            </a:r>
            <a:r>
              <a:rPr lang="en-US" sz="1400" i="1" dirty="0" err="1"/>
              <a:t>Prunus</a:t>
            </a:r>
            <a:r>
              <a:rPr lang="en-US" sz="1400" i="1" dirty="0"/>
              <a:t> </a:t>
            </a:r>
            <a:r>
              <a:rPr lang="en-US" sz="1400" i="1" dirty="0" err="1"/>
              <a:t>domestica</a:t>
            </a:r>
            <a:r>
              <a:rPr lang="en-US" sz="1400" dirty="0"/>
              <a:t> (plum) germplasm using sequence-based genotyping. Horticulture Research 6:12 </a:t>
            </a:r>
          </a:p>
        </p:txBody>
      </p:sp>
      <p:sp>
        <p:nvSpPr>
          <p:cNvPr id="7" name="TextBox 6"/>
          <p:cNvSpPr txBox="1"/>
          <p:nvPr/>
        </p:nvSpPr>
        <p:spPr>
          <a:xfrm>
            <a:off x="6705600" y="2403903"/>
            <a:ext cx="1905000" cy="923330"/>
          </a:xfrm>
          <a:prstGeom prst="rect">
            <a:avLst/>
          </a:prstGeom>
          <a:noFill/>
        </p:spPr>
        <p:txBody>
          <a:bodyPr wrap="square" rtlCol="0">
            <a:spAutoFit/>
          </a:bodyPr>
          <a:lstStyle/>
          <a:p>
            <a:r>
              <a:rPr lang="en-US" dirty="0" smtClean="0"/>
              <a:t>Genetic analysis of 405 different accessions.</a:t>
            </a:r>
            <a:endParaRPr lang="en-US" dirty="0"/>
          </a:p>
        </p:txBody>
      </p:sp>
    </p:spTree>
    <p:extLst>
      <p:ext uri="{BB962C8B-B14F-4D97-AF65-F5344CB8AC3E}">
        <p14:creationId xmlns:p14="http://schemas.microsoft.com/office/powerpoint/2010/main" val="94025583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457200"/>
            <a:ext cx="7315200" cy="1066800"/>
          </a:xfrm>
        </p:spPr>
        <p:txBody>
          <a:bodyPr>
            <a:normAutofit/>
          </a:bodyPr>
          <a:lstStyle/>
          <a:p>
            <a:r>
              <a:rPr lang="en-US" dirty="0" smtClean="0">
                <a:latin typeface="+mn-lt"/>
              </a:rPr>
              <a:t>Large fruit diversity within the </a:t>
            </a:r>
            <a:r>
              <a:rPr lang="en-US" dirty="0" err="1" smtClean="0">
                <a:latin typeface="+mn-lt"/>
              </a:rPr>
              <a:t>hexaploid</a:t>
            </a:r>
            <a:r>
              <a:rPr lang="en-US" dirty="0" smtClean="0">
                <a:latin typeface="+mn-lt"/>
              </a:rPr>
              <a:t> </a:t>
            </a:r>
            <a:r>
              <a:rPr lang="en-US" i="1" dirty="0" err="1" smtClean="0">
                <a:latin typeface="+mn-lt"/>
              </a:rPr>
              <a:t>Prunus</a:t>
            </a:r>
            <a:r>
              <a:rPr lang="en-US" i="1" dirty="0" smtClean="0">
                <a:latin typeface="+mn-lt"/>
              </a:rPr>
              <a:t> </a:t>
            </a:r>
            <a:r>
              <a:rPr lang="en-US" i="1" dirty="0" err="1" smtClean="0">
                <a:latin typeface="+mn-lt"/>
              </a:rPr>
              <a:t>domestica</a:t>
            </a:r>
            <a:r>
              <a:rPr lang="en-US" i="1" dirty="0" smtClean="0">
                <a:latin typeface="+mn-lt"/>
              </a:rPr>
              <a:t> </a:t>
            </a:r>
            <a:r>
              <a:rPr lang="en-US" dirty="0" smtClean="0">
                <a:latin typeface="+mn-lt"/>
              </a:rPr>
              <a:t>germplasm</a:t>
            </a:r>
            <a:endParaRPr lang="en-US" dirty="0">
              <a:latin typeface="+mn-lt"/>
            </a:endParaRP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8101" y="2092703"/>
            <a:ext cx="3085388" cy="4108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sharpenSoften amount="8000"/>
                    </a14:imgEffect>
                  </a14:imgLayer>
                </a14:imgProps>
              </a:ext>
              <a:ext uri="{28A0092B-C50C-407E-A947-70E740481C1C}">
                <a14:useLocalDpi xmlns:a14="http://schemas.microsoft.com/office/drawing/2010/main" val="0"/>
              </a:ext>
            </a:extLst>
          </a:blip>
          <a:srcRect l="36003" t="10931" r="7485" b="12674"/>
          <a:stretch/>
        </p:blipFill>
        <p:spPr>
          <a:xfrm rot="5400000">
            <a:off x="6340474" y="1749972"/>
            <a:ext cx="2286000" cy="2317749"/>
          </a:xfrm>
          <a:prstGeom prst="rect">
            <a:avLst/>
          </a:prstGeom>
          <a:ln>
            <a:noFill/>
          </a:ln>
          <a:effectLst>
            <a:outerShdw blurRad="190500" algn="tl" rotWithShape="0">
              <a:srgbClr val="000000">
                <a:alpha val="70000"/>
              </a:srgbClr>
            </a:outerShdw>
          </a:effectLst>
        </p:spPr>
      </p:pic>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24372" t="20964" r="9680" b="-1"/>
          <a:stretch/>
        </p:blipFill>
        <p:spPr>
          <a:xfrm rot="5400000">
            <a:off x="4989376" y="4307385"/>
            <a:ext cx="2300785" cy="2068016"/>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l="17133" r="22018" b="18572"/>
          <a:stretch/>
        </p:blipFill>
        <p:spPr>
          <a:xfrm rot="5400000">
            <a:off x="3585190" y="1977410"/>
            <a:ext cx="2070645" cy="20782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8927042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152400"/>
            <a:ext cx="8610600" cy="533400"/>
          </a:xfrm>
        </p:spPr>
        <p:txBody>
          <a:bodyPr>
            <a:noAutofit/>
          </a:bodyPr>
          <a:lstStyle/>
          <a:p>
            <a:r>
              <a:rPr lang="en-US" sz="2400" b="1" dirty="0"/>
              <a:t>Soluble </a:t>
            </a:r>
            <a:r>
              <a:rPr lang="en-US" sz="2400" b="1" dirty="0" smtClean="0"/>
              <a:t>solids assessment </a:t>
            </a:r>
            <a:r>
              <a:rPr lang="en-US" sz="2400" b="1" dirty="0"/>
              <a:t>of California </a:t>
            </a:r>
            <a:r>
              <a:rPr lang="en-US" sz="2400" b="1" i="1" dirty="0" err="1"/>
              <a:t>Prunus</a:t>
            </a:r>
            <a:r>
              <a:rPr lang="en-US" sz="2400" b="1" i="1" dirty="0"/>
              <a:t> </a:t>
            </a:r>
            <a:r>
              <a:rPr lang="en-US" sz="2400" b="1" i="1" dirty="0" err="1"/>
              <a:t>domestica</a:t>
            </a:r>
            <a:r>
              <a:rPr lang="en-US" sz="2400" b="1" dirty="0"/>
              <a:t> germplasm.</a:t>
            </a:r>
            <a:endParaRPr lang="en-US" sz="2400" b="1" dirty="0">
              <a:solidFill>
                <a:schemeClr val="accent4">
                  <a:lumMod val="75000"/>
                </a:schemeClr>
              </a:solidFill>
              <a:latin typeface="Aharoni" panose="02010803020104030203" pitchFamily="2" charset="-79"/>
              <a:cs typeface="Aharoni" panose="02010803020104030203" pitchFamily="2" charset="-79"/>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94914013"/>
              </p:ext>
            </p:extLst>
          </p:nvPr>
        </p:nvGraphicFramePr>
        <p:xfrm>
          <a:off x="152400" y="679200"/>
          <a:ext cx="8686800" cy="6169152"/>
        </p:xfrm>
        <a:graphic>
          <a:graphicData uri="http://schemas.openxmlformats.org/drawingml/2006/table">
            <a:tbl>
              <a:tblPr firstRow="1" firstCol="1" bandRow="1">
                <a:tableStyleId>{68D230F3-CF80-4859-8CE7-A43EE81993B5}</a:tableStyleId>
              </a:tblPr>
              <a:tblGrid>
                <a:gridCol w="1584758">
                  <a:extLst>
                    <a:ext uri="{9D8B030D-6E8A-4147-A177-3AD203B41FA5}">
                      <a16:colId xmlns:a16="http://schemas.microsoft.com/office/drawing/2014/main" xmlns="" val="20000"/>
                    </a:ext>
                  </a:extLst>
                </a:gridCol>
                <a:gridCol w="810982">
                  <a:extLst>
                    <a:ext uri="{9D8B030D-6E8A-4147-A177-3AD203B41FA5}">
                      <a16:colId xmlns:a16="http://schemas.microsoft.com/office/drawing/2014/main" xmlns="" val="20001"/>
                    </a:ext>
                  </a:extLst>
                </a:gridCol>
                <a:gridCol w="811934">
                  <a:extLst>
                    <a:ext uri="{9D8B030D-6E8A-4147-A177-3AD203B41FA5}">
                      <a16:colId xmlns:a16="http://schemas.microsoft.com/office/drawing/2014/main" xmlns="" val="20002"/>
                    </a:ext>
                  </a:extLst>
                </a:gridCol>
                <a:gridCol w="810982">
                  <a:extLst>
                    <a:ext uri="{9D8B030D-6E8A-4147-A177-3AD203B41FA5}">
                      <a16:colId xmlns:a16="http://schemas.microsoft.com/office/drawing/2014/main" xmlns="" val="20003"/>
                    </a:ext>
                  </a:extLst>
                </a:gridCol>
                <a:gridCol w="811934">
                  <a:extLst>
                    <a:ext uri="{9D8B030D-6E8A-4147-A177-3AD203B41FA5}">
                      <a16:colId xmlns:a16="http://schemas.microsoft.com/office/drawing/2014/main" xmlns="" val="20004"/>
                    </a:ext>
                  </a:extLst>
                </a:gridCol>
                <a:gridCol w="810982">
                  <a:extLst>
                    <a:ext uri="{9D8B030D-6E8A-4147-A177-3AD203B41FA5}">
                      <a16:colId xmlns:a16="http://schemas.microsoft.com/office/drawing/2014/main" xmlns="" val="20005"/>
                    </a:ext>
                  </a:extLst>
                </a:gridCol>
                <a:gridCol w="811934">
                  <a:extLst>
                    <a:ext uri="{9D8B030D-6E8A-4147-A177-3AD203B41FA5}">
                      <a16:colId xmlns:a16="http://schemas.microsoft.com/office/drawing/2014/main" xmlns="" val="20006"/>
                    </a:ext>
                  </a:extLst>
                </a:gridCol>
                <a:gridCol w="855669">
                  <a:extLst>
                    <a:ext uri="{9D8B030D-6E8A-4147-A177-3AD203B41FA5}">
                      <a16:colId xmlns:a16="http://schemas.microsoft.com/office/drawing/2014/main" xmlns="" val="20007"/>
                    </a:ext>
                  </a:extLst>
                </a:gridCol>
                <a:gridCol w="684533">
                  <a:extLst>
                    <a:ext uri="{9D8B030D-6E8A-4147-A177-3AD203B41FA5}">
                      <a16:colId xmlns:a16="http://schemas.microsoft.com/office/drawing/2014/main" xmlns="" val="20008"/>
                    </a:ext>
                  </a:extLst>
                </a:gridCol>
                <a:gridCol w="693092">
                  <a:extLst>
                    <a:ext uri="{9D8B030D-6E8A-4147-A177-3AD203B41FA5}">
                      <a16:colId xmlns:a16="http://schemas.microsoft.com/office/drawing/2014/main" xmlns="" val="20009"/>
                    </a:ext>
                  </a:extLst>
                </a:gridCol>
              </a:tblGrid>
              <a:tr h="803353">
                <a:tc>
                  <a:txBody>
                    <a:bodyPr/>
                    <a:lstStyle/>
                    <a:p>
                      <a:pPr marL="0" marR="0" algn="just">
                        <a:lnSpc>
                          <a:spcPct val="115000"/>
                        </a:lnSpc>
                        <a:spcBef>
                          <a:spcPts val="0"/>
                        </a:spcBef>
                        <a:spcAft>
                          <a:spcPts val="0"/>
                        </a:spcAft>
                      </a:pPr>
                      <a:r>
                        <a:rPr lang="en-US" sz="1600" dirty="0" smtClean="0">
                          <a:effectLst/>
                          <a:latin typeface="+mn-lt"/>
                          <a:ea typeface="+mn-ea"/>
                          <a:cs typeface="+mn-cs"/>
                        </a:rPr>
                        <a:t>Name</a:t>
                      </a:r>
                      <a:endParaRPr lang="en-US" sz="2000" dirty="0">
                        <a:effectLst/>
                        <a:latin typeface="Calibri"/>
                        <a:ea typeface="Calibri"/>
                        <a:cs typeface="Times New Roman"/>
                      </a:endParaRPr>
                    </a:p>
                  </a:txBody>
                  <a:tcPr marL="40577" marR="40577" marT="0" marB="0"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dirty="0">
                          <a:effectLst/>
                        </a:rPr>
                        <a:t>Glucose g/100g</a:t>
                      </a:r>
                      <a:endParaRPr lang="en-US" sz="2000" dirty="0">
                        <a:effectLst/>
                        <a:latin typeface="Calibri"/>
                        <a:ea typeface="Calibri"/>
                        <a:cs typeface="Times New Roman"/>
                      </a:endParaRPr>
                    </a:p>
                  </a:txBody>
                  <a:tcPr marL="40577" marR="40577" marT="0" marB="0"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a:effectLst/>
                        </a:rPr>
                        <a:t>Fructose g/100g</a:t>
                      </a:r>
                      <a:endParaRPr lang="en-US" sz="2000">
                        <a:effectLst/>
                        <a:latin typeface="Calibri"/>
                        <a:ea typeface="Calibri"/>
                        <a:cs typeface="Times New Roman"/>
                      </a:endParaRPr>
                    </a:p>
                  </a:txBody>
                  <a:tcPr marL="40577" marR="40577" marT="0" marB="0"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a:effectLst/>
                        </a:rPr>
                        <a:t>Sucrose g/100g</a:t>
                      </a:r>
                      <a:endParaRPr lang="en-US" sz="2000">
                        <a:effectLst/>
                        <a:latin typeface="Calibri"/>
                        <a:ea typeface="Calibri"/>
                        <a:cs typeface="Times New Roman"/>
                      </a:endParaRPr>
                    </a:p>
                  </a:txBody>
                  <a:tcPr marL="40577" marR="40577" marT="0" marB="0"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a:effectLst/>
                        </a:rPr>
                        <a:t>Sorbitol g/100g</a:t>
                      </a:r>
                      <a:endParaRPr lang="en-US" sz="2000">
                        <a:effectLst/>
                        <a:latin typeface="Calibri"/>
                        <a:ea typeface="Calibri"/>
                        <a:cs typeface="Times New Roman"/>
                      </a:endParaRPr>
                    </a:p>
                  </a:txBody>
                  <a:tcPr marL="40577" marR="40577" marT="0" marB="0"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dirty="0" smtClean="0">
                          <a:effectLst/>
                        </a:rPr>
                        <a:t>Sum</a:t>
                      </a:r>
                      <a:r>
                        <a:rPr lang="en-US" sz="1600" baseline="0" dirty="0" smtClean="0">
                          <a:effectLst/>
                        </a:rPr>
                        <a:t> </a:t>
                      </a:r>
                      <a:r>
                        <a:rPr lang="en-US" sz="1600" dirty="0" smtClean="0">
                          <a:effectLst/>
                        </a:rPr>
                        <a:t>of Sugars</a:t>
                      </a:r>
                      <a:endParaRPr lang="en-US" sz="2000" dirty="0">
                        <a:effectLst/>
                        <a:latin typeface="Calibri"/>
                        <a:ea typeface="Calibri"/>
                        <a:cs typeface="Times New Roman"/>
                      </a:endParaRPr>
                    </a:p>
                  </a:txBody>
                  <a:tcPr marL="40577" marR="40577" marT="0" marB="0"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dirty="0" err="1" smtClean="0">
                          <a:effectLst/>
                        </a:rPr>
                        <a:t>Glu</a:t>
                      </a:r>
                      <a:r>
                        <a:rPr lang="en-US" sz="1600" dirty="0" smtClean="0">
                          <a:effectLst/>
                        </a:rPr>
                        <a:t>/ </a:t>
                      </a:r>
                      <a:r>
                        <a:rPr lang="en-US" sz="1600" dirty="0" err="1" smtClean="0">
                          <a:effectLst/>
                        </a:rPr>
                        <a:t>Fru</a:t>
                      </a:r>
                      <a:r>
                        <a:rPr lang="en-US" sz="1600" dirty="0" smtClean="0">
                          <a:effectLst/>
                        </a:rPr>
                        <a:t> </a:t>
                      </a:r>
                      <a:r>
                        <a:rPr lang="en-US" sz="1600" dirty="0">
                          <a:effectLst/>
                        </a:rPr>
                        <a:t>Ratio</a:t>
                      </a:r>
                      <a:endParaRPr lang="en-US" sz="2000" dirty="0">
                        <a:effectLst/>
                        <a:latin typeface="Calibri"/>
                        <a:ea typeface="Calibri"/>
                        <a:cs typeface="Times New Roman"/>
                      </a:endParaRPr>
                    </a:p>
                  </a:txBody>
                  <a:tcPr marL="40577" marR="40577" marT="0" marB="0"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dirty="0" err="1">
                          <a:effectLst/>
                        </a:rPr>
                        <a:t>Titratible</a:t>
                      </a:r>
                      <a:r>
                        <a:rPr lang="en-US" sz="1600" dirty="0">
                          <a:effectLst/>
                        </a:rPr>
                        <a:t>     Acidity</a:t>
                      </a:r>
                      <a:endParaRPr lang="en-US" sz="2000" dirty="0">
                        <a:effectLst/>
                        <a:latin typeface="Calibri"/>
                        <a:ea typeface="Calibri"/>
                        <a:cs typeface="Times New Roman"/>
                      </a:endParaRPr>
                    </a:p>
                  </a:txBody>
                  <a:tcPr marL="40577" marR="40577" marT="0" marB="0"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dirty="0">
                          <a:effectLst/>
                        </a:rPr>
                        <a:t>pH</a:t>
                      </a:r>
                      <a:endParaRPr lang="en-US" sz="2000" dirty="0">
                        <a:effectLst/>
                        <a:latin typeface="Calibri"/>
                        <a:ea typeface="Calibri"/>
                        <a:cs typeface="Times New Roman"/>
                      </a:endParaRPr>
                    </a:p>
                  </a:txBody>
                  <a:tcPr marL="40577" marR="40577" marT="0" marB="0"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dirty="0">
                          <a:effectLst/>
                        </a:rPr>
                        <a:t>Fruit Weight g/</a:t>
                      </a:r>
                      <a:r>
                        <a:rPr lang="en-US" sz="1600" dirty="0" err="1">
                          <a:effectLst/>
                        </a:rPr>
                        <a:t>frt</a:t>
                      </a:r>
                      <a:r>
                        <a:rPr lang="en-US" sz="1600" dirty="0">
                          <a:effectLst/>
                        </a:rPr>
                        <a:t> </a:t>
                      </a:r>
                      <a:endParaRPr lang="en-US" sz="2000" dirty="0">
                        <a:effectLst/>
                        <a:latin typeface="Calibri"/>
                        <a:ea typeface="Calibri"/>
                        <a:cs typeface="Times New Roman"/>
                      </a:endParaRPr>
                    </a:p>
                  </a:txBody>
                  <a:tcPr marL="40577" marR="40577" marT="0" marB="0"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255583">
                <a:tc>
                  <a:txBody>
                    <a:bodyPr/>
                    <a:lstStyle/>
                    <a:p>
                      <a:pPr marL="0" marR="0" algn="just">
                        <a:lnSpc>
                          <a:spcPct val="115000"/>
                        </a:lnSpc>
                        <a:spcBef>
                          <a:spcPts val="0"/>
                        </a:spcBef>
                        <a:spcAft>
                          <a:spcPts val="0"/>
                        </a:spcAft>
                      </a:pPr>
                      <a:r>
                        <a:rPr lang="en-US" sz="1600" dirty="0" smtClean="0">
                          <a:solidFill>
                            <a:srgbClr val="7030A0"/>
                          </a:solidFill>
                          <a:effectLst/>
                        </a:rPr>
                        <a:t>D6N-103 </a:t>
                      </a:r>
                      <a:endParaRPr lang="en-US" sz="2000" dirty="0">
                        <a:solidFill>
                          <a:srgbClr val="7030A0"/>
                        </a:solidFill>
                        <a:effectLst/>
                        <a:latin typeface="Calibri"/>
                        <a:ea typeface="Calibri"/>
                        <a:cs typeface="Times New Roman"/>
                      </a:endParaRPr>
                    </a:p>
                  </a:txBody>
                  <a:tcPr marL="40577" marR="40577" marT="0" marB="0" anchor="ctr">
                    <a:lnT w="12700" cap="flat" cmpd="sng" algn="ctr">
                      <a:solidFill>
                        <a:schemeClr val="tx1"/>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1600">
                          <a:effectLst/>
                        </a:rPr>
                        <a:t>6.80</a:t>
                      </a:r>
                      <a:endParaRPr lang="en-US" sz="2000">
                        <a:effectLst/>
                        <a:latin typeface="Calibri"/>
                        <a:ea typeface="Calibri"/>
                        <a:cs typeface="Times New Roman"/>
                      </a:endParaRPr>
                    </a:p>
                  </a:txBody>
                  <a:tcPr marL="40577" marR="40577" marT="0" marB="0" anchor="ctr">
                    <a:lnT w="12700" cap="flat" cmpd="sng" algn="ctr">
                      <a:solidFill>
                        <a:schemeClr val="tx1"/>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1600">
                          <a:effectLst/>
                        </a:rPr>
                        <a:t>2.55</a:t>
                      </a:r>
                      <a:endParaRPr lang="en-US" sz="2000">
                        <a:effectLst/>
                        <a:latin typeface="Calibri"/>
                        <a:ea typeface="Calibri"/>
                        <a:cs typeface="Times New Roman"/>
                      </a:endParaRPr>
                    </a:p>
                  </a:txBody>
                  <a:tcPr marL="40577" marR="40577" marT="0" marB="0" anchor="ctr">
                    <a:lnT w="12700" cap="flat" cmpd="sng" algn="ctr">
                      <a:solidFill>
                        <a:schemeClr val="tx1"/>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1600">
                          <a:effectLst/>
                        </a:rPr>
                        <a:t>1.75</a:t>
                      </a:r>
                      <a:endParaRPr lang="en-US" sz="2000">
                        <a:effectLst/>
                        <a:latin typeface="Calibri"/>
                        <a:ea typeface="Calibri"/>
                        <a:cs typeface="Times New Roman"/>
                      </a:endParaRPr>
                    </a:p>
                  </a:txBody>
                  <a:tcPr marL="40577" marR="40577" marT="0" marB="0" anchor="ctr">
                    <a:lnT w="12700" cap="flat" cmpd="sng" algn="ctr">
                      <a:solidFill>
                        <a:schemeClr val="tx1"/>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1600">
                          <a:effectLst/>
                        </a:rPr>
                        <a:t>3.65</a:t>
                      </a:r>
                      <a:endParaRPr lang="en-US" sz="2000">
                        <a:effectLst/>
                        <a:latin typeface="Calibri"/>
                        <a:ea typeface="Calibri"/>
                        <a:cs typeface="Times New Roman"/>
                      </a:endParaRPr>
                    </a:p>
                  </a:txBody>
                  <a:tcPr marL="40577" marR="40577" marT="0" marB="0" anchor="ctr">
                    <a:lnT w="12700" cap="flat" cmpd="sng" algn="ctr">
                      <a:solidFill>
                        <a:schemeClr val="tx1"/>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1600" dirty="0">
                          <a:effectLst/>
                        </a:rPr>
                        <a:t>14.8</a:t>
                      </a:r>
                      <a:endParaRPr lang="en-US" sz="2000" dirty="0">
                        <a:effectLst/>
                        <a:latin typeface="Calibri"/>
                        <a:ea typeface="Calibri"/>
                        <a:cs typeface="Times New Roman"/>
                      </a:endParaRPr>
                    </a:p>
                  </a:txBody>
                  <a:tcPr marL="40577" marR="40577" marT="0" marB="0" anchor="ctr">
                    <a:lnT w="12700" cap="flat" cmpd="sng" algn="ctr">
                      <a:solidFill>
                        <a:schemeClr val="tx1"/>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1600">
                          <a:effectLst/>
                        </a:rPr>
                        <a:t>2.67</a:t>
                      </a:r>
                      <a:endParaRPr lang="en-US" sz="2000">
                        <a:effectLst/>
                        <a:latin typeface="Calibri"/>
                        <a:ea typeface="Calibri"/>
                        <a:cs typeface="Times New Roman"/>
                      </a:endParaRPr>
                    </a:p>
                  </a:txBody>
                  <a:tcPr marL="40577" marR="40577" marT="0" marB="0" anchor="ctr">
                    <a:lnT w="12700" cap="flat" cmpd="sng" algn="ctr">
                      <a:solidFill>
                        <a:schemeClr val="tx1"/>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1600">
                          <a:effectLst/>
                        </a:rPr>
                        <a:t>0.44</a:t>
                      </a:r>
                      <a:endParaRPr lang="en-US" sz="2000">
                        <a:effectLst/>
                        <a:latin typeface="Calibri"/>
                        <a:ea typeface="Calibri"/>
                        <a:cs typeface="Times New Roman"/>
                      </a:endParaRPr>
                    </a:p>
                  </a:txBody>
                  <a:tcPr marL="40577" marR="40577" marT="0" marB="0" anchor="ctr">
                    <a:lnT w="12700" cap="flat" cmpd="sng" algn="ctr">
                      <a:solidFill>
                        <a:schemeClr val="tx1"/>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1600">
                          <a:effectLst/>
                        </a:rPr>
                        <a:t>3.98</a:t>
                      </a:r>
                      <a:endParaRPr lang="en-US" sz="2000">
                        <a:effectLst/>
                        <a:latin typeface="Calibri"/>
                        <a:ea typeface="Calibri"/>
                        <a:cs typeface="Times New Roman"/>
                      </a:endParaRPr>
                    </a:p>
                  </a:txBody>
                  <a:tcPr marL="40577" marR="40577" marT="0" marB="0" anchor="ctr">
                    <a:lnT w="12700" cap="flat" cmpd="sng" algn="ctr">
                      <a:solidFill>
                        <a:schemeClr val="tx1"/>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1600">
                          <a:effectLst/>
                        </a:rPr>
                        <a:t>32.3</a:t>
                      </a:r>
                      <a:endParaRPr lang="en-US" sz="2000">
                        <a:effectLst/>
                        <a:latin typeface="Calibri"/>
                        <a:ea typeface="Calibri"/>
                        <a:cs typeface="Times New Roman"/>
                      </a:endParaRPr>
                    </a:p>
                  </a:txBody>
                  <a:tcPr marL="40577" marR="40577"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10001"/>
                  </a:ext>
                </a:extLst>
              </a:tr>
              <a:tr h="255583">
                <a:tc>
                  <a:txBody>
                    <a:bodyPr/>
                    <a:lstStyle/>
                    <a:p>
                      <a:pPr marL="0" marR="0" algn="just">
                        <a:lnSpc>
                          <a:spcPct val="115000"/>
                        </a:lnSpc>
                        <a:spcBef>
                          <a:spcPts val="0"/>
                        </a:spcBef>
                        <a:spcAft>
                          <a:spcPts val="0"/>
                        </a:spcAft>
                      </a:pPr>
                      <a:r>
                        <a:rPr lang="en-US" sz="1600" dirty="0" err="1">
                          <a:solidFill>
                            <a:srgbClr val="FF0000"/>
                          </a:solidFill>
                          <a:effectLst/>
                        </a:rPr>
                        <a:t>D'Ente</a:t>
                      </a:r>
                      <a:r>
                        <a:rPr lang="en-US" sz="1600" dirty="0">
                          <a:solidFill>
                            <a:srgbClr val="FF0000"/>
                          </a:solidFill>
                          <a:effectLst/>
                        </a:rPr>
                        <a:t> GF 2733</a:t>
                      </a:r>
                      <a:endParaRPr lang="en-US" sz="2000" dirty="0">
                        <a:solidFill>
                          <a:srgbClr val="FF0000"/>
                        </a:solidFill>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5.90</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1.95</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3.65</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6.95</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18.5</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3.08</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0.54</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3.92</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26.2</a:t>
                      </a:r>
                      <a:endParaRPr lang="en-US" sz="2000">
                        <a:effectLst/>
                        <a:latin typeface="Calibri"/>
                        <a:ea typeface="Calibri"/>
                        <a:cs typeface="Times New Roman"/>
                      </a:endParaRPr>
                    </a:p>
                  </a:txBody>
                  <a:tcPr marL="40577" marR="40577" marT="0" marB="0" anchor="ctr"/>
                </a:tc>
                <a:extLst>
                  <a:ext uri="{0D108BD9-81ED-4DB2-BD59-A6C34878D82A}">
                    <a16:rowId xmlns:a16="http://schemas.microsoft.com/office/drawing/2014/main" xmlns="" val="10002"/>
                  </a:ext>
                </a:extLst>
              </a:tr>
              <a:tr h="255583">
                <a:tc>
                  <a:txBody>
                    <a:bodyPr/>
                    <a:lstStyle/>
                    <a:p>
                      <a:pPr marL="0" marR="0" algn="just">
                        <a:lnSpc>
                          <a:spcPct val="115000"/>
                        </a:lnSpc>
                        <a:spcBef>
                          <a:spcPts val="0"/>
                        </a:spcBef>
                        <a:spcAft>
                          <a:spcPts val="0"/>
                        </a:spcAft>
                      </a:pPr>
                      <a:r>
                        <a:rPr lang="en-US" sz="1600">
                          <a:effectLst/>
                        </a:rPr>
                        <a:t>D'Ente GF 303</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3.45</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1.65</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4.25</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2.30</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11.7</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2.13</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0.64</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3.90</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23.4</a:t>
                      </a:r>
                      <a:endParaRPr lang="en-US" sz="2000">
                        <a:effectLst/>
                        <a:latin typeface="Calibri"/>
                        <a:ea typeface="Calibri"/>
                        <a:cs typeface="Times New Roman"/>
                      </a:endParaRPr>
                    </a:p>
                  </a:txBody>
                  <a:tcPr marL="40577" marR="40577" marT="0" marB="0" anchor="ctr"/>
                </a:tc>
                <a:extLst>
                  <a:ext uri="{0D108BD9-81ED-4DB2-BD59-A6C34878D82A}">
                    <a16:rowId xmlns:a16="http://schemas.microsoft.com/office/drawing/2014/main" xmlns="" val="10003"/>
                  </a:ext>
                </a:extLst>
              </a:tr>
              <a:tr h="255583">
                <a:tc>
                  <a:txBody>
                    <a:bodyPr/>
                    <a:lstStyle/>
                    <a:p>
                      <a:pPr marL="0" marR="0" algn="just">
                        <a:lnSpc>
                          <a:spcPct val="115000"/>
                        </a:lnSpc>
                        <a:spcBef>
                          <a:spcPts val="0"/>
                        </a:spcBef>
                        <a:spcAft>
                          <a:spcPts val="0"/>
                        </a:spcAft>
                      </a:pPr>
                      <a:r>
                        <a:rPr lang="en-US" sz="1600" dirty="0" err="1">
                          <a:effectLst/>
                        </a:rPr>
                        <a:t>D'Ente</a:t>
                      </a:r>
                      <a:r>
                        <a:rPr lang="en-US" sz="1600" dirty="0">
                          <a:effectLst/>
                        </a:rPr>
                        <a:t> GF 652</a:t>
                      </a:r>
                      <a:endParaRPr lang="en-US" sz="2000" dirty="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4.90</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2.00</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6.50</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dirty="0">
                          <a:effectLst/>
                        </a:rPr>
                        <a:t>2.50</a:t>
                      </a:r>
                      <a:endParaRPr lang="en-US" sz="2000" dirty="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15.9</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2.45</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0.77</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3.80</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27.0</a:t>
                      </a:r>
                      <a:endParaRPr lang="en-US" sz="2000">
                        <a:effectLst/>
                        <a:latin typeface="Calibri"/>
                        <a:ea typeface="Calibri"/>
                        <a:cs typeface="Times New Roman"/>
                      </a:endParaRPr>
                    </a:p>
                  </a:txBody>
                  <a:tcPr marL="40577" marR="40577" marT="0" marB="0" anchor="ctr"/>
                </a:tc>
                <a:extLst>
                  <a:ext uri="{0D108BD9-81ED-4DB2-BD59-A6C34878D82A}">
                    <a16:rowId xmlns:a16="http://schemas.microsoft.com/office/drawing/2014/main" xmlns="" val="10004"/>
                  </a:ext>
                </a:extLst>
              </a:tr>
              <a:tr h="255583">
                <a:tc>
                  <a:txBody>
                    <a:bodyPr/>
                    <a:lstStyle/>
                    <a:p>
                      <a:pPr marL="0" marR="0" algn="just">
                        <a:lnSpc>
                          <a:spcPct val="115000"/>
                        </a:lnSpc>
                        <a:spcBef>
                          <a:spcPts val="0"/>
                        </a:spcBef>
                        <a:spcAft>
                          <a:spcPts val="0"/>
                        </a:spcAft>
                      </a:pPr>
                      <a:r>
                        <a:rPr lang="en-US" sz="1600">
                          <a:effectLst/>
                        </a:rPr>
                        <a:t>Double Robe</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3.10</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1.15</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5.55</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3.95</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13.8</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2.77</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0.52</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3.74</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42.0</a:t>
                      </a:r>
                      <a:endParaRPr lang="en-US" sz="2000">
                        <a:effectLst/>
                        <a:latin typeface="Calibri"/>
                        <a:ea typeface="Calibri"/>
                        <a:cs typeface="Times New Roman"/>
                      </a:endParaRPr>
                    </a:p>
                  </a:txBody>
                  <a:tcPr marL="40577" marR="40577" marT="0" marB="0" anchor="ctr"/>
                </a:tc>
                <a:extLst>
                  <a:ext uri="{0D108BD9-81ED-4DB2-BD59-A6C34878D82A}">
                    <a16:rowId xmlns:a16="http://schemas.microsoft.com/office/drawing/2014/main" xmlns="" val="10005"/>
                  </a:ext>
                </a:extLst>
              </a:tr>
              <a:tr h="255583">
                <a:tc>
                  <a:txBody>
                    <a:bodyPr/>
                    <a:lstStyle/>
                    <a:p>
                      <a:pPr marL="0" marR="0" algn="just">
                        <a:lnSpc>
                          <a:spcPct val="115000"/>
                        </a:lnSpc>
                        <a:spcBef>
                          <a:spcPts val="0"/>
                        </a:spcBef>
                        <a:spcAft>
                          <a:spcPts val="0"/>
                        </a:spcAft>
                      </a:pPr>
                      <a:r>
                        <a:rPr lang="en-US" sz="1600">
                          <a:effectLst/>
                        </a:rPr>
                        <a:t>Emperor</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4.90</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2.00</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6.40</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6.20</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19.5</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2.45</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0.59</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3.92</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30.3</a:t>
                      </a:r>
                      <a:endParaRPr lang="en-US" sz="2000">
                        <a:effectLst/>
                        <a:latin typeface="Calibri"/>
                        <a:ea typeface="Calibri"/>
                        <a:cs typeface="Times New Roman"/>
                      </a:endParaRPr>
                    </a:p>
                  </a:txBody>
                  <a:tcPr marL="40577" marR="40577" marT="0" marB="0" anchor="ctr"/>
                </a:tc>
                <a:extLst>
                  <a:ext uri="{0D108BD9-81ED-4DB2-BD59-A6C34878D82A}">
                    <a16:rowId xmlns:a16="http://schemas.microsoft.com/office/drawing/2014/main" xmlns="" val="10006"/>
                  </a:ext>
                </a:extLst>
              </a:tr>
              <a:tr h="255583">
                <a:tc>
                  <a:txBody>
                    <a:bodyPr/>
                    <a:lstStyle/>
                    <a:p>
                      <a:pPr marL="0" marR="0" algn="just">
                        <a:lnSpc>
                          <a:spcPct val="115000"/>
                        </a:lnSpc>
                        <a:spcBef>
                          <a:spcPts val="0"/>
                        </a:spcBef>
                        <a:spcAft>
                          <a:spcPts val="0"/>
                        </a:spcAft>
                      </a:pPr>
                      <a:r>
                        <a:rPr lang="en-US" sz="1600">
                          <a:effectLst/>
                        </a:rPr>
                        <a:t>Empress</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4.20</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1.05</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5.80</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1.80</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12.9</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4.36</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0.90</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3.58</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76.6</a:t>
                      </a:r>
                      <a:endParaRPr lang="en-US" sz="2000">
                        <a:effectLst/>
                        <a:latin typeface="Calibri"/>
                        <a:ea typeface="Calibri"/>
                        <a:cs typeface="Times New Roman"/>
                      </a:endParaRPr>
                    </a:p>
                  </a:txBody>
                  <a:tcPr marL="40577" marR="40577" marT="0" marB="0" anchor="ctr"/>
                </a:tc>
                <a:extLst>
                  <a:ext uri="{0D108BD9-81ED-4DB2-BD59-A6C34878D82A}">
                    <a16:rowId xmlns:a16="http://schemas.microsoft.com/office/drawing/2014/main" xmlns="" val="10007"/>
                  </a:ext>
                </a:extLst>
              </a:tr>
              <a:tr h="255583">
                <a:tc>
                  <a:txBody>
                    <a:bodyPr/>
                    <a:lstStyle/>
                    <a:p>
                      <a:pPr marL="0" marR="0" algn="just">
                        <a:lnSpc>
                          <a:spcPct val="115000"/>
                        </a:lnSpc>
                        <a:spcBef>
                          <a:spcPts val="0"/>
                        </a:spcBef>
                        <a:spcAft>
                          <a:spcPts val="0"/>
                        </a:spcAft>
                      </a:pPr>
                      <a:r>
                        <a:rPr lang="en-US" sz="1600">
                          <a:effectLst/>
                        </a:rPr>
                        <a:t>Gerrans E. French</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4.25</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1.65</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6.95</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dirty="0">
                          <a:effectLst/>
                        </a:rPr>
                        <a:t>2.15</a:t>
                      </a:r>
                      <a:endParaRPr lang="en-US" sz="2000" dirty="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15.0</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2.62</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0.60</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3.83</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16.3</a:t>
                      </a:r>
                      <a:endParaRPr lang="en-US" sz="2000">
                        <a:effectLst/>
                        <a:latin typeface="Calibri"/>
                        <a:ea typeface="Calibri"/>
                        <a:cs typeface="Times New Roman"/>
                      </a:endParaRPr>
                    </a:p>
                  </a:txBody>
                  <a:tcPr marL="40577" marR="40577" marT="0" marB="0" anchor="ctr"/>
                </a:tc>
                <a:extLst>
                  <a:ext uri="{0D108BD9-81ED-4DB2-BD59-A6C34878D82A}">
                    <a16:rowId xmlns:a16="http://schemas.microsoft.com/office/drawing/2014/main" xmlns="" val="10008"/>
                  </a:ext>
                </a:extLst>
              </a:tr>
              <a:tr h="255583">
                <a:tc>
                  <a:txBody>
                    <a:bodyPr/>
                    <a:lstStyle/>
                    <a:p>
                      <a:pPr marL="0" marR="0" algn="just">
                        <a:lnSpc>
                          <a:spcPct val="115000"/>
                        </a:lnSpc>
                        <a:spcBef>
                          <a:spcPts val="0"/>
                        </a:spcBef>
                        <a:spcAft>
                          <a:spcPts val="0"/>
                        </a:spcAft>
                      </a:pPr>
                      <a:r>
                        <a:rPr lang="en-US" sz="1600" dirty="0">
                          <a:solidFill>
                            <a:srgbClr val="FF0000"/>
                          </a:solidFill>
                          <a:effectLst/>
                        </a:rPr>
                        <a:t>Improved French</a:t>
                      </a:r>
                      <a:endParaRPr lang="en-US" sz="2000" dirty="0">
                        <a:solidFill>
                          <a:srgbClr val="FF0000"/>
                        </a:solidFill>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6.15</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2.25</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1.65</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5.00</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15.1</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2.74</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dirty="0">
                          <a:effectLst/>
                        </a:rPr>
                        <a:t>0.50</a:t>
                      </a:r>
                      <a:endParaRPr lang="en-US" sz="2000" dirty="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3.86</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dirty="0">
                          <a:effectLst/>
                        </a:rPr>
                        <a:t>26.2</a:t>
                      </a:r>
                      <a:endParaRPr lang="en-US" sz="2000" dirty="0">
                        <a:effectLst/>
                        <a:latin typeface="Calibri"/>
                        <a:ea typeface="Calibri"/>
                        <a:cs typeface="Times New Roman"/>
                      </a:endParaRPr>
                    </a:p>
                  </a:txBody>
                  <a:tcPr marL="40577" marR="40577" marT="0" marB="0" anchor="ctr"/>
                </a:tc>
                <a:extLst>
                  <a:ext uri="{0D108BD9-81ED-4DB2-BD59-A6C34878D82A}">
                    <a16:rowId xmlns:a16="http://schemas.microsoft.com/office/drawing/2014/main" xmlns="" val="10009"/>
                  </a:ext>
                </a:extLst>
              </a:tr>
              <a:tr h="255583">
                <a:tc>
                  <a:txBody>
                    <a:bodyPr/>
                    <a:lstStyle/>
                    <a:p>
                      <a:pPr marL="0" marR="0" algn="just">
                        <a:lnSpc>
                          <a:spcPct val="115000"/>
                        </a:lnSpc>
                        <a:spcBef>
                          <a:spcPts val="0"/>
                        </a:spcBef>
                        <a:spcAft>
                          <a:spcPts val="0"/>
                        </a:spcAft>
                      </a:pPr>
                      <a:r>
                        <a:rPr lang="en-US" sz="1600">
                          <a:effectLst/>
                        </a:rPr>
                        <a:t>Lorida</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4.15</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1.40</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4.05</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2.30</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11.9</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3.32</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0.52</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4.10</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41.4</a:t>
                      </a:r>
                      <a:endParaRPr lang="en-US" sz="2000">
                        <a:effectLst/>
                        <a:latin typeface="Calibri"/>
                        <a:ea typeface="Calibri"/>
                        <a:cs typeface="Times New Roman"/>
                      </a:endParaRPr>
                    </a:p>
                  </a:txBody>
                  <a:tcPr marL="40577" marR="40577" marT="0" marB="0" anchor="ctr"/>
                </a:tc>
                <a:extLst>
                  <a:ext uri="{0D108BD9-81ED-4DB2-BD59-A6C34878D82A}">
                    <a16:rowId xmlns:a16="http://schemas.microsoft.com/office/drawing/2014/main" xmlns="" val="10010"/>
                  </a:ext>
                </a:extLst>
              </a:tr>
              <a:tr h="255583">
                <a:tc>
                  <a:txBody>
                    <a:bodyPr/>
                    <a:lstStyle/>
                    <a:p>
                      <a:pPr marL="0" marR="0" algn="just">
                        <a:lnSpc>
                          <a:spcPct val="115000"/>
                        </a:lnSpc>
                        <a:spcBef>
                          <a:spcPts val="0"/>
                        </a:spcBef>
                        <a:spcAft>
                          <a:spcPts val="0"/>
                        </a:spcAft>
                      </a:pPr>
                      <a:r>
                        <a:rPr lang="en-US" sz="1600">
                          <a:effectLst/>
                        </a:rPr>
                        <a:t>Moyer</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4.30</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0.70</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6.45</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4.80</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16.3</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6.38</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0.43</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4.32</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46.9</a:t>
                      </a:r>
                      <a:endParaRPr lang="en-US" sz="2000">
                        <a:effectLst/>
                        <a:latin typeface="Calibri"/>
                        <a:ea typeface="Calibri"/>
                        <a:cs typeface="Times New Roman"/>
                      </a:endParaRPr>
                    </a:p>
                  </a:txBody>
                  <a:tcPr marL="40577" marR="40577" marT="0" marB="0" anchor="ctr"/>
                </a:tc>
                <a:extLst>
                  <a:ext uri="{0D108BD9-81ED-4DB2-BD59-A6C34878D82A}">
                    <a16:rowId xmlns:a16="http://schemas.microsoft.com/office/drawing/2014/main" xmlns="" val="10011"/>
                  </a:ext>
                </a:extLst>
              </a:tr>
              <a:tr h="255583">
                <a:tc>
                  <a:txBody>
                    <a:bodyPr/>
                    <a:lstStyle/>
                    <a:p>
                      <a:pPr marL="0" marR="0" algn="just">
                        <a:lnSpc>
                          <a:spcPct val="115000"/>
                        </a:lnSpc>
                        <a:spcBef>
                          <a:spcPts val="0"/>
                        </a:spcBef>
                        <a:spcAft>
                          <a:spcPts val="0"/>
                        </a:spcAft>
                      </a:pPr>
                      <a:r>
                        <a:rPr lang="en-US" sz="1600" dirty="0">
                          <a:solidFill>
                            <a:srgbClr val="7030A0"/>
                          </a:solidFill>
                          <a:effectLst/>
                        </a:rPr>
                        <a:t>Muir Beauty </a:t>
                      </a:r>
                      <a:endParaRPr lang="en-US" sz="2000" dirty="0">
                        <a:solidFill>
                          <a:srgbClr val="7030A0"/>
                        </a:solidFill>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4.70</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1.55</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7.50</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4.80</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18.6</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3.19</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0.44</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4.19</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43.6</a:t>
                      </a:r>
                      <a:endParaRPr lang="en-US" sz="2000">
                        <a:effectLst/>
                        <a:latin typeface="Calibri"/>
                        <a:ea typeface="Calibri"/>
                        <a:cs typeface="Times New Roman"/>
                      </a:endParaRPr>
                    </a:p>
                  </a:txBody>
                  <a:tcPr marL="40577" marR="40577" marT="0" marB="0" anchor="ctr"/>
                </a:tc>
                <a:extLst>
                  <a:ext uri="{0D108BD9-81ED-4DB2-BD59-A6C34878D82A}">
                    <a16:rowId xmlns:a16="http://schemas.microsoft.com/office/drawing/2014/main" xmlns="" val="10012"/>
                  </a:ext>
                </a:extLst>
              </a:tr>
              <a:tr h="255583">
                <a:tc>
                  <a:txBody>
                    <a:bodyPr/>
                    <a:lstStyle/>
                    <a:p>
                      <a:pPr marL="0" marR="0" algn="just">
                        <a:lnSpc>
                          <a:spcPct val="115000"/>
                        </a:lnSpc>
                        <a:spcBef>
                          <a:spcPts val="0"/>
                        </a:spcBef>
                        <a:spcAft>
                          <a:spcPts val="0"/>
                        </a:spcAft>
                      </a:pPr>
                      <a:r>
                        <a:rPr lang="en-US" sz="1600">
                          <a:effectLst/>
                        </a:rPr>
                        <a:t>Petite 3x</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5.80</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1.95</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2.60</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4.45</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14.8</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2.97</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0.46</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3.98</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26.0</a:t>
                      </a:r>
                      <a:endParaRPr lang="en-US" sz="2000">
                        <a:effectLst/>
                        <a:latin typeface="Calibri"/>
                        <a:ea typeface="Calibri"/>
                        <a:cs typeface="Times New Roman"/>
                      </a:endParaRPr>
                    </a:p>
                  </a:txBody>
                  <a:tcPr marL="40577" marR="40577" marT="0" marB="0" anchor="ctr"/>
                </a:tc>
                <a:extLst>
                  <a:ext uri="{0D108BD9-81ED-4DB2-BD59-A6C34878D82A}">
                    <a16:rowId xmlns:a16="http://schemas.microsoft.com/office/drawing/2014/main" xmlns="" val="10013"/>
                  </a:ext>
                </a:extLst>
              </a:tr>
              <a:tr h="255583">
                <a:tc>
                  <a:txBody>
                    <a:bodyPr/>
                    <a:lstStyle/>
                    <a:p>
                      <a:pPr marL="0" marR="0" algn="just">
                        <a:lnSpc>
                          <a:spcPct val="115000"/>
                        </a:lnSpc>
                        <a:spcBef>
                          <a:spcPts val="0"/>
                        </a:spcBef>
                        <a:spcAft>
                          <a:spcPts val="0"/>
                        </a:spcAft>
                      </a:pPr>
                      <a:r>
                        <a:rPr lang="en-US" sz="1600">
                          <a:effectLst/>
                        </a:rPr>
                        <a:t>President</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3.70</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1.50</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4.65</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3.15</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13.0</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2.50</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1.00</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3.53</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39.6</a:t>
                      </a:r>
                      <a:endParaRPr lang="en-US" sz="2000">
                        <a:effectLst/>
                        <a:latin typeface="Calibri"/>
                        <a:ea typeface="Calibri"/>
                        <a:cs typeface="Times New Roman"/>
                      </a:endParaRPr>
                    </a:p>
                  </a:txBody>
                  <a:tcPr marL="40577" marR="40577" marT="0" marB="0" anchor="ctr"/>
                </a:tc>
                <a:extLst>
                  <a:ext uri="{0D108BD9-81ED-4DB2-BD59-A6C34878D82A}">
                    <a16:rowId xmlns:a16="http://schemas.microsoft.com/office/drawing/2014/main" xmlns="" val="10014"/>
                  </a:ext>
                </a:extLst>
              </a:tr>
              <a:tr h="255583">
                <a:tc>
                  <a:txBody>
                    <a:bodyPr/>
                    <a:lstStyle/>
                    <a:p>
                      <a:pPr marL="0" marR="0" algn="just">
                        <a:lnSpc>
                          <a:spcPct val="115000"/>
                        </a:lnSpc>
                        <a:spcBef>
                          <a:spcPts val="0"/>
                        </a:spcBef>
                        <a:spcAft>
                          <a:spcPts val="0"/>
                        </a:spcAft>
                      </a:pPr>
                      <a:r>
                        <a:rPr lang="en-US" sz="1600">
                          <a:effectLst/>
                        </a:rPr>
                        <a:t>Stanley</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4.40</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1.55</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5.25</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4.05</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15.3</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2.87</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0.60</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3.96</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38.6</a:t>
                      </a:r>
                      <a:endParaRPr lang="en-US" sz="2000">
                        <a:effectLst/>
                        <a:latin typeface="Calibri"/>
                        <a:ea typeface="Calibri"/>
                        <a:cs typeface="Times New Roman"/>
                      </a:endParaRPr>
                    </a:p>
                  </a:txBody>
                  <a:tcPr marL="40577" marR="40577" marT="0" marB="0" anchor="ctr"/>
                </a:tc>
                <a:extLst>
                  <a:ext uri="{0D108BD9-81ED-4DB2-BD59-A6C34878D82A}">
                    <a16:rowId xmlns:a16="http://schemas.microsoft.com/office/drawing/2014/main" xmlns="" val="10015"/>
                  </a:ext>
                </a:extLst>
              </a:tr>
              <a:tr h="255583">
                <a:tc>
                  <a:txBody>
                    <a:bodyPr/>
                    <a:lstStyle/>
                    <a:p>
                      <a:pPr marL="0" marR="0" algn="just">
                        <a:lnSpc>
                          <a:spcPct val="115000"/>
                        </a:lnSpc>
                        <a:spcBef>
                          <a:spcPts val="0"/>
                        </a:spcBef>
                        <a:spcAft>
                          <a:spcPts val="0"/>
                        </a:spcAft>
                      </a:pPr>
                      <a:r>
                        <a:rPr lang="en-US" sz="1600">
                          <a:effectLst/>
                        </a:rPr>
                        <a:t>Sutter</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3.90</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1.20</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7.50</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4.80</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17.4</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3.38</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0.44</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3.95</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26.8</a:t>
                      </a:r>
                      <a:endParaRPr lang="en-US" sz="2000">
                        <a:effectLst/>
                        <a:latin typeface="Calibri"/>
                        <a:ea typeface="Calibri"/>
                        <a:cs typeface="Times New Roman"/>
                      </a:endParaRPr>
                    </a:p>
                  </a:txBody>
                  <a:tcPr marL="40577" marR="40577" marT="0" marB="0" anchor="ctr"/>
                </a:tc>
                <a:extLst>
                  <a:ext uri="{0D108BD9-81ED-4DB2-BD59-A6C34878D82A}">
                    <a16:rowId xmlns:a16="http://schemas.microsoft.com/office/drawing/2014/main" xmlns="" val="10016"/>
                  </a:ext>
                </a:extLst>
              </a:tr>
              <a:tr h="255583">
                <a:tc>
                  <a:txBody>
                    <a:bodyPr/>
                    <a:lstStyle/>
                    <a:p>
                      <a:pPr marL="0" marR="0" algn="just">
                        <a:lnSpc>
                          <a:spcPct val="115000"/>
                        </a:lnSpc>
                        <a:spcBef>
                          <a:spcPts val="0"/>
                        </a:spcBef>
                        <a:spcAft>
                          <a:spcPts val="0"/>
                        </a:spcAft>
                      </a:pPr>
                      <a:r>
                        <a:rPr lang="en-US" sz="1600">
                          <a:effectLst/>
                        </a:rPr>
                        <a:t>Tragedy</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1.95</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0.40</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5.85</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1.15</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9.2</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6.75</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1.73</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3.24</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59.7</a:t>
                      </a:r>
                      <a:endParaRPr lang="en-US" sz="2000">
                        <a:effectLst/>
                        <a:latin typeface="Calibri"/>
                        <a:ea typeface="Calibri"/>
                        <a:cs typeface="Times New Roman"/>
                      </a:endParaRPr>
                    </a:p>
                  </a:txBody>
                  <a:tcPr marL="40577" marR="40577" marT="0" marB="0" anchor="ctr"/>
                </a:tc>
                <a:extLst>
                  <a:ext uri="{0D108BD9-81ED-4DB2-BD59-A6C34878D82A}">
                    <a16:rowId xmlns:a16="http://schemas.microsoft.com/office/drawing/2014/main" xmlns="" val="10017"/>
                  </a:ext>
                </a:extLst>
              </a:tr>
              <a:tr h="255583">
                <a:tc>
                  <a:txBody>
                    <a:bodyPr/>
                    <a:lstStyle/>
                    <a:p>
                      <a:pPr marL="0" marR="0" algn="just">
                        <a:lnSpc>
                          <a:spcPct val="115000"/>
                        </a:lnSpc>
                        <a:spcBef>
                          <a:spcPts val="0"/>
                        </a:spcBef>
                        <a:spcAft>
                          <a:spcPts val="0"/>
                        </a:spcAft>
                      </a:pPr>
                      <a:r>
                        <a:rPr lang="en-US" sz="1600">
                          <a:effectLst/>
                        </a:rPr>
                        <a:t>Tulare Giant</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4.10</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2.20</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6.30</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4.45</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17.1</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1.87</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0.46</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4.03</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65.4</a:t>
                      </a:r>
                      <a:endParaRPr lang="en-US" sz="2000">
                        <a:effectLst/>
                        <a:latin typeface="Calibri"/>
                        <a:ea typeface="Calibri"/>
                        <a:cs typeface="Times New Roman"/>
                      </a:endParaRPr>
                    </a:p>
                  </a:txBody>
                  <a:tcPr marL="40577" marR="40577" marT="0" marB="0" anchor="ctr"/>
                </a:tc>
                <a:extLst>
                  <a:ext uri="{0D108BD9-81ED-4DB2-BD59-A6C34878D82A}">
                    <a16:rowId xmlns:a16="http://schemas.microsoft.com/office/drawing/2014/main" xmlns="" val="10018"/>
                  </a:ext>
                </a:extLst>
              </a:tr>
              <a:tr h="255583">
                <a:tc>
                  <a:txBody>
                    <a:bodyPr/>
                    <a:lstStyle/>
                    <a:p>
                      <a:pPr marL="0" marR="0" algn="just">
                        <a:lnSpc>
                          <a:spcPct val="115000"/>
                        </a:lnSpc>
                        <a:spcBef>
                          <a:spcPts val="0"/>
                        </a:spcBef>
                        <a:spcAft>
                          <a:spcPts val="0"/>
                        </a:spcAft>
                      </a:pPr>
                      <a:r>
                        <a:rPr lang="en-US" sz="1600" dirty="0" smtClean="0">
                          <a:solidFill>
                            <a:srgbClr val="7030A0"/>
                          </a:solidFill>
                          <a:effectLst/>
                        </a:rPr>
                        <a:t>D2N-76</a:t>
                      </a:r>
                      <a:endParaRPr lang="en-US" sz="2000" dirty="0">
                        <a:solidFill>
                          <a:srgbClr val="7030A0"/>
                        </a:solidFill>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6.30</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2.00</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5.20</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dirty="0">
                          <a:effectLst/>
                        </a:rPr>
                        <a:t>7.30</a:t>
                      </a:r>
                      <a:endParaRPr lang="en-US" sz="2000" dirty="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20.8</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3.15</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0.43</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a:effectLst/>
                        </a:rPr>
                        <a:t>4.24</a:t>
                      </a:r>
                      <a:endParaRPr lang="en-US" sz="2000">
                        <a:effectLst/>
                        <a:latin typeface="Calibri"/>
                        <a:ea typeface="Calibri"/>
                        <a:cs typeface="Times New Roman"/>
                      </a:endParaRPr>
                    </a:p>
                  </a:txBody>
                  <a:tcPr marL="40577" marR="40577" marT="0" marB="0" anchor="ctr"/>
                </a:tc>
                <a:tc>
                  <a:txBody>
                    <a:bodyPr/>
                    <a:lstStyle/>
                    <a:p>
                      <a:pPr marL="0" marR="0" algn="ctr">
                        <a:lnSpc>
                          <a:spcPct val="115000"/>
                        </a:lnSpc>
                        <a:spcBef>
                          <a:spcPts val="0"/>
                        </a:spcBef>
                        <a:spcAft>
                          <a:spcPts val="0"/>
                        </a:spcAft>
                      </a:pPr>
                      <a:r>
                        <a:rPr lang="en-US" sz="1600" dirty="0">
                          <a:effectLst/>
                        </a:rPr>
                        <a:t>33.4</a:t>
                      </a:r>
                      <a:endParaRPr lang="en-US" sz="2000" dirty="0">
                        <a:effectLst/>
                        <a:latin typeface="Calibri"/>
                        <a:ea typeface="Calibri"/>
                        <a:cs typeface="Times New Roman"/>
                      </a:endParaRPr>
                    </a:p>
                  </a:txBody>
                  <a:tcPr marL="40577" marR="40577" marT="0" marB="0" anchor="ctr"/>
                </a:tc>
                <a:extLst>
                  <a:ext uri="{0D108BD9-81ED-4DB2-BD59-A6C34878D82A}">
                    <a16:rowId xmlns:a16="http://schemas.microsoft.com/office/drawing/2014/main" xmlns="" val="10019"/>
                  </a:ext>
                </a:extLst>
              </a:tr>
            </a:tbl>
          </a:graphicData>
        </a:graphic>
      </p:graphicFrame>
    </p:spTree>
    <p:extLst>
      <p:ext uri="{BB962C8B-B14F-4D97-AF65-F5344CB8AC3E}">
        <p14:creationId xmlns:p14="http://schemas.microsoft.com/office/powerpoint/2010/main" val="25294396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t="17641" r="46528" b="67646"/>
          <a:stretch/>
        </p:blipFill>
        <p:spPr>
          <a:xfrm>
            <a:off x="0" y="304800"/>
            <a:ext cx="4521109" cy="6120306"/>
          </a:xfrm>
          <a:prstGeom prst="rect">
            <a:avLst/>
          </a:prstGeom>
        </p:spPr>
      </p:pic>
      <p:pic>
        <p:nvPicPr>
          <p:cNvPr id="5" name="Picture 4"/>
          <p:cNvPicPr>
            <a:picLocks noChangeAspect="1"/>
          </p:cNvPicPr>
          <p:nvPr/>
        </p:nvPicPr>
        <p:blipFill rotWithShape="1">
          <a:blip r:embed="rId3"/>
          <a:srcRect t="50516"/>
          <a:stretch/>
        </p:blipFill>
        <p:spPr>
          <a:xfrm>
            <a:off x="4535977" y="304800"/>
            <a:ext cx="4576616" cy="6120306"/>
          </a:xfrm>
          <a:prstGeom prst="rect">
            <a:avLst/>
          </a:prstGeom>
        </p:spPr>
      </p:pic>
      <p:sp>
        <p:nvSpPr>
          <p:cNvPr id="6" name="TextBox 5"/>
          <p:cNvSpPr txBox="1"/>
          <p:nvPr/>
        </p:nvSpPr>
        <p:spPr>
          <a:xfrm>
            <a:off x="4766885" y="6324600"/>
            <a:ext cx="4114800" cy="381000"/>
          </a:xfrm>
          <a:prstGeom prst="rect">
            <a:avLst/>
          </a:prstGeom>
          <a:noFill/>
        </p:spPr>
        <p:txBody>
          <a:bodyPr wrap="square" rtlCol="0">
            <a:spAutoFit/>
          </a:bodyPr>
          <a:lstStyle/>
          <a:p>
            <a:r>
              <a:rPr lang="en-US" dirty="0" smtClean="0"/>
              <a:t> Google:  FNRIC UC Davis </a:t>
            </a:r>
            <a:endParaRPr lang="en-US" dirty="0"/>
          </a:p>
        </p:txBody>
      </p:sp>
    </p:spTree>
    <p:extLst>
      <p:ext uri="{BB962C8B-B14F-4D97-AF65-F5344CB8AC3E}">
        <p14:creationId xmlns:p14="http://schemas.microsoft.com/office/powerpoint/2010/main" val="319596684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b="80576"/>
          <a:stretch/>
        </p:blipFill>
        <p:spPr>
          <a:xfrm>
            <a:off x="123520" y="381000"/>
            <a:ext cx="8788404" cy="5562600"/>
          </a:xfrm>
          <a:prstGeom prst="rect">
            <a:avLst/>
          </a:prstGeom>
        </p:spPr>
      </p:pic>
    </p:spTree>
    <p:extLst>
      <p:ext uri="{BB962C8B-B14F-4D97-AF65-F5344CB8AC3E}">
        <p14:creationId xmlns:p14="http://schemas.microsoft.com/office/powerpoint/2010/main" val="334357217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3689" y="404360"/>
            <a:ext cx="8229600" cy="1401762"/>
          </a:xfrm>
        </p:spPr>
        <p:txBody>
          <a:bodyPr>
            <a:noAutofit/>
          </a:bodyPr>
          <a:lstStyle/>
          <a:p>
            <a:r>
              <a:rPr lang="en-US" sz="4000" dirty="0" smtClean="0">
                <a:solidFill>
                  <a:schemeClr val="tx2">
                    <a:lumMod val="50000"/>
                  </a:schemeClr>
                </a:solidFill>
              </a:rPr>
              <a:t>Thank you for your attention!</a:t>
            </a:r>
            <a:r>
              <a:rPr lang="en-US" sz="2800" dirty="0" smtClean="0">
                <a:solidFill>
                  <a:schemeClr val="tx2">
                    <a:lumMod val="50000"/>
                  </a:schemeClr>
                </a:solidFill>
              </a:rPr>
              <a:t/>
            </a:r>
            <a:br>
              <a:rPr lang="en-US" sz="2800" dirty="0" smtClean="0">
                <a:solidFill>
                  <a:schemeClr val="tx2">
                    <a:lumMod val="50000"/>
                  </a:schemeClr>
                </a:solidFill>
              </a:rPr>
            </a:br>
            <a:r>
              <a:rPr lang="en-US" sz="2800" dirty="0" smtClean="0">
                <a:solidFill>
                  <a:schemeClr val="tx2">
                    <a:lumMod val="50000"/>
                  </a:schemeClr>
                </a:solidFill>
              </a:rPr>
              <a:t>Questions? Comments?</a:t>
            </a:r>
            <a:endParaRPr lang="en-US" sz="2800" dirty="0">
              <a:solidFill>
                <a:schemeClr val="tx2">
                  <a:lumMod val="50000"/>
                </a:schemeClr>
              </a:solidFill>
            </a:endParaRPr>
          </a:p>
        </p:txBody>
      </p:sp>
      <p:grpSp>
        <p:nvGrpSpPr>
          <p:cNvPr id="9" name="Group 8"/>
          <p:cNvGrpSpPr/>
          <p:nvPr/>
        </p:nvGrpSpPr>
        <p:grpSpPr>
          <a:xfrm>
            <a:off x="1066800" y="1981200"/>
            <a:ext cx="6858000" cy="2971800"/>
            <a:chOff x="1306643" y="2483630"/>
            <a:chExt cx="5859333" cy="2141539"/>
          </a:xfrm>
        </p:grpSpPr>
        <p:pic>
          <p:nvPicPr>
            <p:cNvPr id="6" name="Picture 10" descr="D6N-72 for drier"/>
            <p:cNvPicPr>
              <a:picLocks noChangeAspect="1" noChangeArrowheads="1"/>
            </p:cNvPicPr>
            <p:nvPr/>
          </p:nvPicPr>
          <p:blipFill>
            <a:blip r:embed="rId3" cstate="print"/>
            <a:srcRect t="7111"/>
            <a:stretch>
              <a:fillRect/>
            </a:stretch>
          </p:blipFill>
          <p:spPr bwMode="auto">
            <a:xfrm>
              <a:off x="5680076" y="2486806"/>
              <a:ext cx="1485900" cy="2132013"/>
            </a:xfrm>
            <a:prstGeom prst="rect">
              <a:avLst/>
            </a:prstGeom>
            <a:noFill/>
            <a:ln w="15875">
              <a:solidFill>
                <a:srgbClr val="000000"/>
              </a:solidFill>
              <a:miter lim="800000"/>
              <a:headEnd/>
              <a:tailEnd/>
            </a:ln>
          </p:spPr>
        </p:pic>
        <p:grpSp>
          <p:nvGrpSpPr>
            <p:cNvPr id="3" name="Group 2"/>
            <p:cNvGrpSpPr/>
            <p:nvPr/>
          </p:nvGrpSpPr>
          <p:grpSpPr>
            <a:xfrm>
              <a:off x="1306643" y="2483630"/>
              <a:ext cx="4373433" cy="2141539"/>
              <a:chOff x="1306643" y="2483630"/>
              <a:chExt cx="4373433" cy="2141539"/>
            </a:xfrm>
          </p:grpSpPr>
          <p:pic>
            <p:nvPicPr>
              <p:cNvPr id="4" name="Picture 8" descr="2007 spring Muir bloom"/>
              <p:cNvPicPr>
                <a:picLocks noChangeArrowheads="1"/>
              </p:cNvPicPr>
              <p:nvPr/>
            </p:nvPicPr>
            <p:blipFill>
              <a:blip r:embed="rId4" cstate="print"/>
              <a:srcRect l="10156"/>
              <a:stretch>
                <a:fillRect/>
              </a:stretch>
            </p:blipFill>
            <p:spPr bwMode="auto">
              <a:xfrm>
                <a:off x="1306643" y="2483630"/>
                <a:ext cx="1490663" cy="2138363"/>
              </a:xfrm>
              <a:prstGeom prst="rect">
                <a:avLst/>
              </a:prstGeom>
              <a:noFill/>
              <a:ln w="19050">
                <a:solidFill>
                  <a:srgbClr val="000000"/>
                </a:solidFill>
                <a:miter lim="800000"/>
                <a:headEnd/>
                <a:tailEnd/>
              </a:ln>
            </p:spPr>
          </p:pic>
          <p:pic>
            <p:nvPicPr>
              <p:cNvPr id="5" name="Picture 9" descr="2-9E-9_WE fuit 7"/>
              <p:cNvPicPr>
                <a:picLocks noChangeAspect="1" noChangeArrowheads="1"/>
              </p:cNvPicPr>
              <p:nvPr/>
            </p:nvPicPr>
            <p:blipFill>
              <a:blip r:embed="rId5" cstate="print">
                <a:lum bright="-18000"/>
              </a:blip>
              <a:srcRect l="8086" r="38144"/>
              <a:stretch>
                <a:fillRect/>
              </a:stretch>
            </p:blipFill>
            <p:spPr bwMode="auto">
              <a:xfrm>
                <a:off x="2786063" y="2496331"/>
                <a:ext cx="1522413" cy="2122488"/>
              </a:xfrm>
              <a:prstGeom prst="rect">
                <a:avLst/>
              </a:prstGeom>
              <a:noFill/>
              <a:ln w="19050">
                <a:solidFill>
                  <a:srgbClr val="000000"/>
                </a:solidFill>
                <a:miter lim="800000"/>
                <a:headEnd/>
                <a:tailEnd/>
              </a:ln>
            </p:spPr>
          </p:pic>
          <p:pic>
            <p:nvPicPr>
              <p:cNvPr id="7" name="Picture 11" descr="Carolyn_006a"/>
              <p:cNvPicPr>
                <a:picLocks noChangeArrowheads="1"/>
              </p:cNvPicPr>
              <p:nvPr/>
            </p:nvPicPr>
            <p:blipFill>
              <a:blip r:embed="rId6" cstate="print"/>
              <a:srcRect t="331" r="3067" b="7277"/>
              <a:stretch>
                <a:fillRect/>
              </a:stretch>
            </p:blipFill>
            <p:spPr bwMode="auto">
              <a:xfrm>
                <a:off x="4308476" y="2489981"/>
                <a:ext cx="1371600" cy="2135188"/>
              </a:xfrm>
              <a:prstGeom prst="rect">
                <a:avLst/>
              </a:prstGeom>
              <a:noFill/>
              <a:ln w="19050">
                <a:solidFill>
                  <a:srgbClr val="000000"/>
                </a:solidFill>
                <a:miter lim="800000"/>
                <a:headEnd/>
                <a:tailEnd/>
              </a:ln>
            </p:spPr>
          </p:pic>
        </p:grpSp>
      </p:grpSp>
      <p:sp>
        <p:nvSpPr>
          <p:cNvPr id="8" name="TextBox 7"/>
          <p:cNvSpPr txBox="1"/>
          <p:nvPr/>
        </p:nvSpPr>
        <p:spPr>
          <a:xfrm>
            <a:off x="998867" y="5334000"/>
            <a:ext cx="7162800" cy="1200329"/>
          </a:xfrm>
          <a:prstGeom prst="rect">
            <a:avLst/>
          </a:prstGeom>
          <a:noFill/>
        </p:spPr>
        <p:txBody>
          <a:bodyPr wrap="square" rtlCol="0">
            <a:spAutoFit/>
          </a:bodyPr>
          <a:lstStyle/>
          <a:p>
            <a:r>
              <a:rPr lang="en-US" sz="2400" dirty="0" smtClean="0">
                <a:solidFill>
                  <a:schemeClr val="tx2">
                    <a:lumMod val="50000"/>
                  </a:schemeClr>
                </a:solidFill>
              </a:rPr>
              <a:t>Sarah Castro:  (530) 754-5264  </a:t>
            </a:r>
            <a:r>
              <a:rPr lang="en-US" sz="2400" dirty="0" smtClean="0">
                <a:solidFill>
                  <a:schemeClr val="tx2">
                    <a:lumMod val="50000"/>
                  </a:schemeClr>
                </a:solidFill>
                <a:hlinkClick r:id="rId7"/>
              </a:rPr>
              <a:t>scastro@ucdavis.edu</a:t>
            </a:r>
            <a:endParaRPr lang="en-US" sz="2400" dirty="0" smtClean="0">
              <a:solidFill>
                <a:schemeClr val="tx2">
                  <a:lumMod val="50000"/>
                </a:schemeClr>
              </a:solidFill>
            </a:endParaRPr>
          </a:p>
          <a:p>
            <a:r>
              <a:rPr lang="en-US" sz="2400" dirty="0" smtClean="0">
                <a:solidFill>
                  <a:schemeClr val="tx2">
                    <a:lumMod val="50000"/>
                  </a:schemeClr>
                </a:solidFill>
              </a:rPr>
              <a:t>Ted DeJong:  (530) 752-1843  </a:t>
            </a:r>
            <a:r>
              <a:rPr lang="en-US" sz="2400" dirty="0" smtClean="0">
                <a:solidFill>
                  <a:schemeClr val="tx2">
                    <a:lumMod val="50000"/>
                  </a:schemeClr>
                </a:solidFill>
                <a:hlinkClick r:id="rId8"/>
              </a:rPr>
              <a:t>tmdejong@ucdavis.edu</a:t>
            </a:r>
            <a:endParaRPr lang="en-US" sz="2400" dirty="0" smtClean="0">
              <a:solidFill>
                <a:schemeClr val="tx2">
                  <a:lumMod val="50000"/>
                </a:schemeClr>
              </a:solidFill>
            </a:endParaRPr>
          </a:p>
          <a:p>
            <a:r>
              <a:rPr lang="en-US" sz="2400" dirty="0" smtClean="0">
                <a:solidFill>
                  <a:schemeClr val="tx2">
                    <a:lumMod val="50000"/>
                  </a:schemeClr>
                </a:solidFill>
              </a:rPr>
              <a:t>Google: T M DeJong Plant Sciences UC Davis</a:t>
            </a:r>
            <a:endParaRPr lang="en-US" sz="2400" dirty="0">
              <a:solidFill>
                <a:schemeClr val="tx2">
                  <a:lumMod val="50000"/>
                </a:schemeClr>
              </a:solidFill>
            </a:endParaRPr>
          </a:p>
        </p:txBody>
      </p:sp>
    </p:spTree>
    <p:extLst>
      <p:ext uri="{BB962C8B-B14F-4D97-AF65-F5344CB8AC3E}">
        <p14:creationId xmlns:p14="http://schemas.microsoft.com/office/powerpoint/2010/main" val="41194502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057400" y="457200"/>
            <a:ext cx="5638800" cy="5715000"/>
          </a:xfrm>
        </p:spPr>
        <p:txBody>
          <a:bodyPr anchor="t">
            <a:normAutofit/>
          </a:bodyPr>
          <a:lstStyle/>
          <a:p>
            <a:pPr algn="l"/>
            <a:r>
              <a:rPr lang="en-US" dirty="0" smtClean="0">
                <a:solidFill>
                  <a:schemeClr val="bg1"/>
                </a:solidFill>
              </a:rPr>
              <a:t>Bloom Protocol: Emasculation</a:t>
            </a:r>
            <a:endParaRPr lang="en-US" dirty="0">
              <a:solidFill>
                <a:schemeClr val="bg1"/>
              </a:solidFill>
            </a:endParaRPr>
          </a:p>
        </p:txBody>
      </p:sp>
      <p:pic>
        <p:nvPicPr>
          <p:cNvPr id="7" name="Picture 2" descr="C:\Users\sbradley\AppData\Local\Microsoft\Windows\Temporary Internet Files\Content.IE5\W0K4JHUE\MC90021551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070462">
            <a:off x="127627" y="394910"/>
            <a:ext cx="1488499" cy="111857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prune cross polinating 012"/>
          <p:cNvPicPr>
            <a:picLocks noChangeAspect="1" noChangeArrowheads="1"/>
          </p:cNvPicPr>
          <p:nvPr/>
        </p:nvPicPr>
        <p:blipFill>
          <a:blip r:embed="rId4" cstate="print">
            <a:extLst>
              <a:ext uri="{28A0092B-C50C-407E-A947-70E740481C1C}">
                <a14:useLocalDpi xmlns:a14="http://schemas.microsoft.com/office/drawing/2010/main" val="0"/>
              </a:ext>
            </a:extLst>
          </a:blip>
          <a:srcRect l="25056" t="9035" r="43785" b="57869"/>
          <a:stretch>
            <a:fillRect/>
          </a:stretch>
        </p:blipFill>
        <p:spPr bwMode="auto">
          <a:xfrm>
            <a:off x="236220" y="4196061"/>
            <a:ext cx="2590379" cy="2476598"/>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8" descr="prune cross polinating 013"/>
          <p:cNvPicPr>
            <a:picLocks noChangeAspect="1" noChangeArrowheads="1"/>
          </p:cNvPicPr>
          <p:nvPr/>
        </p:nvPicPr>
        <p:blipFill>
          <a:blip r:embed="rId5" cstate="print">
            <a:extLst>
              <a:ext uri="{28A0092B-C50C-407E-A947-70E740481C1C}">
                <a14:useLocalDpi xmlns:a14="http://schemas.microsoft.com/office/drawing/2010/main" val="0"/>
              </a:ext>
            </a:extLst>
          </a:blip>
          <a:srcRect l="45767" t="35114" r="27614" b="27954"/>
          <a:stretch>
            <a:fillRect/>
          </a:stretch>
        </p:blipFill>
        <p:spPr bwMode="auto">
          <a:xfrm>
            <a:off x="1905000" y="1524000"/>
            <a:ext cx="2667000" cy="2819204"/>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6" descr="prune cross polinating 015"/>
          <p:cNvPicPr>
            <a:picLocks noChangeAspect="1" noChangeArrowheads="1"/>
          </p:cNvPicPr>
          <p:nvPr/>
        </p:nvPicPr>
        <p:blipFill>
          <a:blip r:embed="rId6" cstate="print">
            <a:extLst>
              <a:ext uri="{28A0092B-C50C-407E-A947-70E740481C1C}">
                <a14:useLocalDpi xmlns:a14="http://schemas.microsoft.com/office/drawing/2010/main" val="0"/>
              </a:ext>
            </a:extLst>
          </a:blip>
          <a:srcRect l="18153" t="19687" r="18217" b="1534"/>
          <a:stretch>
            <a:fillRect/>
          </a:stretch>
        </p:blipFill>
        <p:spPr bwMode="auto">
          <a:xfrm>
            <a:off x="3733800" y="3962400"/>
            <a:ext cx="2895600" cy="2710259"/>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7" descr="prune cross polinating 014"/>
          <p:cNvPicPr>
            <a:picLocks noChangeAspect="1" noChangeArrowheads="1"/>
          </p:cNvPicPr>
          <p:nvPr/>
        </p:nvPicPr>
        <p:blipFill>
          <a:blip r:embed="rId7" cstate="print">
            <a:extLst>
              <a:ext uri="{28A0092B-C50C-407E-A947-70E740481C1C}">
                <a14:useLocalDpi xmlns:a14="http://schemas.microsoft.com/office/drawing/2010/main" val="0"/>
              </a:ext>
            </a:extLst>
          </a:blip>
          <a:srcRect l="34900" r="4091" b="7756"/>
          <a:stretch>
            <a:fillRect/>
          </a:stretch>
        </p:blipFill>
        <p:spPr bwMode="auto">
          <a:xfrm>
            <a:off x="6324600" y="1490520"/>
            <a:ext cx="2496423" cy="2886164"/>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4044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93759" y="457200"/>
            <a:ext cx="5638800" cy="5715000"/>
          </a:xfrm>
        </p:spPr>
        <p:txBody>
          <a:bodyPr anchor="t">
            <a:normAutofit/>
          </a:bodyPr>
          <a:lstStyle/>
          <a:p>
            <a:pPr algn="ctr"/>
            <a:r>
              <a:rPr lang="en-US" sz="4800" dirty="0" smtClean="0">
                <a:solidFill>
                  <a:schemeClr val="bg1"/>
                </a:solidFill>
                <a:effectLst>
                  <a:outerShdw blurRad="38100" dist="38100" dir="2700000" algn="tl">
                    <a:srgbClr val="000000">
                      <a:alpha val="43137"/>
                    </a:srgbClr>
                  </a:outerShdw>
                </a:effectLst>
              </a:rPr>
              <a:t>Controlled Cross Pollination</a:t>
            </a:r>
            <a:endParaRPr lang="en-US" sz="4800" dirty="0">
              <a:solidFill>
                <a:schemeClr val="bg1"/>
              </a:solidFill>
              <a:effectLst>
                <a:outerShdw blurRad="38100" dist="38100" dir="2700000" algn="tl">
                  <a:srgbClr val="000000">
                    <a:alpha val="43137"/>
                  </a:srgbClr>
                </a:outerShdw>
              </a:effectLst>
            </a:endParaRPr>
          </a:p>
        </p:txBody>
      </p:sp>
      <p:pic>
        <p:nvPicPr>
          <p:cNvPr id="4" name="Picture 4" descr="prune cross polinating 011"/>
          <p:cNvPicPr>
            <a:picLocks noChangeAspect="1" noChangeArrowheads="1"/>
          </p:cNvPicPr>
          <p:nvPr/>
        </p:nvPicPr>
        <p:blipFill>
          <a:blip r:embed="rId3" cstate="print">
            <a:extLst>
              <a:ext uri="{28A0092B-C50C-407E-A947-70E740481C1C}">
                <a14:useLocalDpi xmlns:a14="http://schemas.microsoft.com/office/drawing/2010/main" val="0"/>
              </a:ext>
            </a:extLst>
          </a:blip>
          <a:srcRect l="29276" t="24120" r="28636" b="28296"/>
          <a:stretch>
            <a:fillRect/>
          </a:stretch>
        </p:blipFill>
        <p:spPr bwMode="auto">
          <a:xfrm>
            <a:off x="228600" y="1295400"/>
            <a:ext cx="2743200" cy="2463125"/>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10" descr="prune cross polinating 020"/>
          <p:cNvPicPr>
            <a:picLocks noChangeAspect="1" noChangeArrowheads="1"/>
          </p:cNvPicPr>
          <p:nvPr/>
        </p:nvPicPr>
        <p:blipFill>
          <a:blip r:embed="rId4" cstate="print">
            <a:extLst>
              <a:ext uri="{28A0092B-C50C-407E-A947-70E740481C1C}">
                <a14:useLocalDpi xmlns:a14="http://schemas.microsoft.com/office/drawing/2010/main" val="0"/>
              </a:ext>
            </a:extLst>
          </a:blip>
          <a:srcRect t="6137" r="19368" b="20711"/>
          <a:stretch>
            <a:fillRect/>
          </a:stretch>
        </p:blipFill>
        <p:spPr bwMode="auto">
          <a:xfrm rot="5400000">
            <a:off x="5612201" y="2229465"/>
            <a:ext cx="3963525" cy="2552596"/>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12" descr="prune cross polinating 022"/>
          <p:cNvPicPr>
            <a:picLocks noChangeAspect="1" noChangeArrowheads="1"/>
          </p:cNvPicPr>
          <p:nvPr/>
        </p:nvPicPr>
        <p:blipFill>
          <a:blip r:embed="rId5" cstate="print">
            <a:extLst>
              <a:ext uri="{28A0092B-C50C-407E-A947-70E740481C1C}">
                <a14:useLocalDpi xmlns:a14="http://schemas.microsoft.com/office/drawing/2010/main" val="0"/>
              </a:ext>
            </a:extLst>
          </a:blip>
          <a:srcRect l="21541" t="1790" r="12784" b="18410"/>
          <a:stretch>
            <a:fillRect/>
          </a:stretch>
        </p:blipFill>
        <p:spPr bwMode="auto">
          <a:xfrm>
            <a:off x="2320289" y="3048000"/>
            <a:ext cx="3997377" cy="3505200"/>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31292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1143000"/>
          </a:xfrm>
        </p:spPr>
        <p:txBody>
          <a:bodyPr>
            <a:noAutofit/>
          </a:bodyPr>
          <a:lstStyle/>
          <a:p>
            <a:pPr algn="ctr"/>
            <a:r>
              <a:rPr lang="en-US" sz="3600" dirty="0" smtClean="0">
                <a:solidFill>
                  <a:schemeClr val="bg1"/>
                </a:solidFill>
                <a:effectLst>
                  <a:outerShdw blurRad="38100" dist="38100" dir="2700000" algn="tl">
                    <a:srgbClr val="000000">
                      <a:alpha val="43137"/>
                    </a:srgbClr>
                  </a:outerShdw>
                </a:effectLst>
              </a:rPr>
              <a:t>Bloom Cages</a:t>
            </a:r>
            <a:br>
              <a:rPr lang="en-US" sz="3600" dirty="0" smtClean="0">
                <a:solidFill>
                  <a:schemeClr val="bg1"/>
                </a:solidFill>
                <a:effectLst>
                  <a:outerShdw blurRad="38100" dist="38100" dir="2700000" algn="tl">
                    <a:srgbClr val="000000">
                      <a:alpha val="43137"/>
                    </a:srgbClr>
                  </a:outerShdw>
                </a:effectLst>
              </a:rPr>
            </a:br>
            <a:r>
              <a:rPr lang="en-US" sz="3600" dirty="0" smtClean="0">
                <a:solidFill>
                  <a:schemeClr val="bg1"/>
                </a:solidFill>
                <a:effectLst>
                  <a:outerShdw blurRad="38100" dist="38100" dir="2700000" algn="tl">
                    <a:srgbClr val="000000">
                      <a:alpha val="43137"/>
                    </a:srgbClr>
                  </a:outerShdw>
                </a:effectLst>
              </a:rPr>
              <a:t> </a:t>
            </a:r>
            <a:r>
              <a:rPr lang="en-US" sz="2800" dirty="0" smtClean="0">
                <a:solidFill>
                  <a:schemeClr val="bg1"/>
                </a:solidFill>
                <a:effectLst>
                  <a:outerShdw blurRad="38100" dist="38100" dir="2700000" algn="tl">
                    <a:srgbClr val="000000">
                      <a:alpha val="43137"/>
                    </a:srgbClr>
                  </a:outerShdw>
                </a:effectLst>
              </a:rPr>
              <a:t>Used to determine pollen self-compatibility</a:t>
            </a:r>
            <a:endParaRPr lang="en-US" sz="2800" dirty="0">
              <a:solidFill>
                <a:schemeClr val="bg1"/>
              </a:solidFill>
              <a:effectLst>
                <a:outerShdw blurRad="38100" dist="38100" dir="2700000" algn="tl">
                  <a:srgbClr val="000000">
                    <a:alpha val="43137"/>
                  </a:srgbClr>
                </a:outerShdw>
              </a:effectLst>
            </a:endParaRPr>
          </a:p>
        </p:txBody>
      </p:sp>
      <p:sp>
        <p:nvSpPr>
          <p:cNvPr id="5" name="TextBox 4"/>
          <p:cNvSpPr txBox="1"/>
          <p:nvPr/>
        </p:nvSpPr>
        <p:spPr>
          <a:xfrm>
            <a:off x="1066800" y="6172200"/>
            <a:ext cx="6788944" cy="369332"/>
          </a:xfrm>
          <a:prstGeom prst="rect">
            <a:avLst/>
          </a:prstGeom>
          <a:noFill/>
        </p:spPr>
        <p:txBody>
          <a:bodyPr wrap="square" rtlCol="0">
            <a:spAutoFit/>
          </a:bodyPr>
          <a:lstStyle/>
          <a:p>
            <a:pPr algn="ctr"/>
            <a:r>
              <a:rPr lang="en-US" dirty="0" smtClean="0">
                <a:solidFill>
                  <a:schemeClr val="bg1"/>
                </a:solidFill>
              </a:rPr>
              <a:t>Cages designed and created by Carolyn Debuse </a:t>
            </a:r>
            <a:endParaRPr lang="en-US" dirty="0">
              <a:solidFill>
                <a:schemeClr val="bg1"/>
              </a:solidFill>
            </a:endParaRPr>
          </a:p>
        </p:txBody>
      </p:sp>
      <p:pic>
        <p:nvPicPr>
          <p:cNvPr id="6" name="Picture 4" descr="caged tree 009"/>
          <p:cNvPicPr>
            <a:picLocks noChangeAspect="1" noChangeArrowheads="1"/>
          </p:cNvPicPr>
          <p:nvPr/>
        </p:nvPicPr>
        <p:blipFill>
          <a:blip r:embed="rId3" cstate="screen"/>
          <a:srcRect/>
          <a:stretch>
            <a:fillRect/>
          </a:stretch>
        </p:blipFill>
        <p:spPr bwMode="auto">
          <a:xfrm>
            <a:off x="1558293" y="1500739"/>
            <a:ext cx="6262158" cy="4648200"/>
          </a:xfrm>
          <a:prstGeom prst="rect">
            <a:avLst/>
          </a:prstGeom>
          <a:noFill/>
        </p:spPr>
      </p:pic>
    </p:spTree>
    <p:extLst>
      <p:ext uri="{BB962C8B-B14F-4D97-AF65-F5344CB8AC3E}">
        <p14:creationId xmlns:p14="http://schemas.microsoft.com/office/powerpoint/2010/main" val="38684400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solidFill>
                  <a:schemeClr val="tx2">
                    <a:lumMod val="50000"/>
                  </a:schemeClr>
                </a:solidFill>
              </a:rPr>
              <a:t>Seedling Block Evaluations</a:t>
            </a:r>
            <a:endParaRPr lang="en-US" sz="4400" dirty="0">
              <a:solidFill>
                <a:schemeClr val="tx2">
                  <a:lumMod val="50000"/>
                </a:schemeClr>
              </a:solidFill>
            </a:endParaRPr>
          </a:p>
        </p:txBody>
      </p:sp>
      <p:sp>
        <p:nvSpPr>
          <p:cNvPr id="3" name="Content Placeholder 2"/>
          <p:cNvSpPr>
            <a:spLocks noGrp="1"/>
          </p:cNvSpPr>
          <p:nvPr>
            <p:ph idx="1"/>
          </p:nvPr>
        </p:nvSpPr>
        <p:spPr>
          <a:xfrm>
            <a:off x="990600" y="1583243"/>
            <a:ext cx="7315200" cy="4525963"/>
          </a:xfrm>
        </p:spPr>
        <p:txBody>
          <a:bodyPr>
            <a:normAutofit lnSpcReduction="10000"/>
          </a:bodyPr>
          <a:lstStyle/>
          <a:p>
            <a:r>
              <a:rPr lang="en-US" dirty="0" smtClean="0">
                <a:solidFill>
                  <a:schemeClr val="tx2">
                    <a:lumMod val="50000"/>
                  </a:schemeClr>
                </a:solidFill>
              </a:rPr>
              <a:t>Fruit maturity date</a:t>
            </a:r>
          </a:p>
          <a:p>
            <a:r>
              <a:rPr lang="en-US" dirty="0" smtClean="0">
                <a:solidFill>
                  <a:schemeClr val="tx2">
                    <a:lumMod val="50000"/>
                  </a:schemeClr>
                </a:solidFill>
              </a:rPr>
              <a:t>Fruit size </a:t>
            </a:r>
            <a:r>
              <a:rPr lang="en-US" dirty="0">
                <a:solidFill>
                  <a:schemeClr val="tx2">
                    <a:lumMod val="50000"/>
                  </a:schemeClr>
                </a:solidFill>
              </a:rPr>
              <a:t>and </a:t>
            </a:r>
            <a:r>
              <a:rPr lang="en-US" dirty="0" smtClean="0">
                <a:solidFill>
                  <a:schemeClr val="tx2">
                    <a:lumMod val="50000"/>
                  </a:schemeClr>
                </a:solidFill>
              </a:rPr>
              <a:t>shape</a:t>
            </a:r>
          </a:p>
          <a:p>
            <a:r>
              <a:rPr lang="en-US" dirty="0" smtClean="0">
                <a:solidFill>
                  <a:schemeClr val="tx2">
                    <a:lumMod val="50000"/>
                  </a:schemeClr>
                </a:solidFill>
              </a:rPr>
              <a:t>Fruit defects (fruit end and side cracks, pit burn)</a:t>
            </a:r>
          </a:p>
          <a:p>
            <a:r>
              <a:rPr lang="en-US" dirty="0" smtClean="0">
                <a:solidFill>
                  <a:schemeClr val="tx2">
                    <a:lumMod val="50000"/>
                  </a:schemeClr>
                </a:solidFill>
              </a:rPr>
              <a:t>Fresh fruit attributes:</a:t>
            </a:r>
          </a:p>
          <a:p>
            <a:pPr lvl="1"/>
            <a:r>
              <a:rPr lang="en-US" dirty="0">
                <a:solidFill>
                  <a:schemeClr val="tx2">
                    <a:lumMod val="50000"/>
                  </a:schemeClr>
                </a:solidFill>
              </a:rPr>
              <a:t>Flavor</a:t>
            </a:r>
          </a:p>
          <a:p>
            <a:pPr lvl="1"/>
            <a:r>
              <a:rPr lang="en-US" dirty="0">
                <a:solidFill>
                  <a:schemeClr val="tx2">
                    <a:lumMod val="50000"/>
                  </a:schemeClr>
                </a:solidFill>
              </a:rPr>
              <a:t>% soluble solids (sugar content)</a:t>
            </a:r>
          </a:p>
          <a:p>
            <a:pPr lvl="1"/>
            <a:r>
              <a:rPr lang="en-US" dirty="0" err="1">
                <a:solidFill>
                  <a:schemeClr val="tx2">
                    <a:lumMod val="50000"/>
                  </a:schemeClr>
                </a:solidFill>
              </a:rPr>
              <a:t>Juicyness</a:t>
            </a:r>
            <a:endParaRPr lang="en-US" dirty="0">
              <a:solidFill>
                <a:schemeClr val="tx2">
                  <a:lumMod val="50000"/>
                </a:schemeClr>
              </a:solidFill>
            </a:endParaRPr>
          </a:p>
          <a:p>
            <a:pPr lvl="1"/>
            <a:r>
              <a:rPr lang="en-US" dirty="0">
                <a:solidFill>
                  <a:schemeClr val="tx2">
                    <a:lumMod val="50000"/>
                  </a:schemeClr>
                </a:solidFill>
              </a:rPr>
              <a:t>Pit size and tightness (freestone or clingstone)</a:t>
            </a:r>
          </a:p>
          <a:p>
            <a:pPr lvl="1"/>
            <a:r>
              <a:rPr lang="en-US" dirty="0">
                <a:solidFill>
                  <a:schemeClr val="tx2">
                    <a:lumMod val="50000"/>
                  </a:schemeClr>
                </a:solidFill>
              </a:rPr>
              <a:t>Skin toughness</a:t>
            </a:r>
          </a:p>
          <a:p>
            <a:pPr lvl="1"/>
            <a:r>
              <a:rPr lang="en-US" dirty="0">
                <a:solidFill>
                  <a:schemeClr val="tx2">
                    <a:lumMod val="50000"/>
                  </a:schemeClr>
                </a:solidFill>
              </a:rPr>
              <a:t>Flesh </a:t>
            </a:r>
            <a:r>
              <a:rPr lang="en-US" dirty="0" smtClean="0">
                <a:solidFill>
                  <a:schemeClr val="tx2">
                    <a:lumMod val="50000"/>
                  </a:schemeClr>
                </a:solidFill>
              </a:rPr>
              <a:t>density</a:t>
            </a:r>
          </a:p>
          <a:p>
            <a:r>
              <a:rPr lang="en-US" dirty="0" smtClean="0">
                <a:solidFill>
                  <a:schemeClr val="tx2">
                    <a:lumMod val="50000"/>
                  </a:schemeClr>
                </a:solidFill>
              </a:rPr>
              <a:t>Dried </a:t>
            </a:r>
            <a:r>
              <a:rPr lang="en-US" dirty="0">
                <a:solidFill>
                  <a:schemeClr val="tx2">
                    <a:lumMod val="50000"/>
                  </a:schemeClr>
                </a:solidFill>
              </a:rPr>
              <a:t>fruit attributes</a:t>
            </a:r>
            <a:endParaRPr lang="en-US" sz="2400" dirty="0">
              <a:solidFill>
                <a:schemeClr val="tx2">
                  <a:lumMod val="50000"/>
                </a:schemeClr>
              </a:solidFill>
            </a:endParaRPr>
          </a:p>
          <a:p>
            <a:pPr lvl="1"/>
            <a:r>
              <a:rPr lang="en-US" dirty="0">
                <a:solidFill>
                  <a:schemeClr val="tx2">
                    <a:lumMod val="50000"/>
                  </a:schemeClr>
                </a:solidFill>
              </a:rPr>
              <a:t>Dry away ratio (fresh/dry weight ratio)</a:t>
            </a:r>
          </a:p>
          <a:p>
            <a:pPr lvl="1"/>
            <a:r>
              <a:rPr lang="en-US" dirty="0">
                <a:solidFill>
                  <a:schemeClr val="tx2">
                    <a:lumMod val="50000"/>
                  </a:schemeClr>
                </a:solidFill>
              </a:rPr>
              <a:t>Process-ability</a:t>
            </a:r>
          </a:p>
          <a:p>
            <a:pPr lvl="1"/>
            <a:r>
              <a:rPr lang="en-US" dirty="0">
                <a:solidFill>
                  <a:schemeClr val="tx2">
                    <a:lumMod val="50000"/>
                  </a:schemeClr>
                </a:solidFill>
              </a:rPr>
              <a:t>Look &amp; taste </a:t>
            </a:r>
          </a:p>
          <a:p>
            <a:pPr lvl="1"/>
            <a:r>
              <a:rPr lang="en-US" dirty="0">
                <a:solidFill>
                  <a:schemeClr val="tx2">
                    <a:lumMod val="50000"/>
                  </a:schemeClr>
                </a:solidFill>
              </a:rPr>
              <a:t>Flesh and skin durability</a:t>
            </a:r>
          </a:p>
          <a:p>
            <a:pPr marL="457200" lvl="1" indent="0">
              <a:buNone/>
            </a:pPr>
            <a:endParaRPr lang="en-US" dirty="0">
              <a:solidFill>
                <a:schemeClr val="tx2">
                  <a:lumMod val="50000"/>
                </a:schemeClr>
              </a:solidFill>
            </a:endParaRPr>
          </a:p>
          <a:p>
            <a:endParaRPr lang="en-US" dirty="0" smtClean="0">
              <a:solidFill>
                <a:schemeClr val="tx2">
                  <a:lumMod val="50000"/>
                </a:schemeClr>
              </a:solidFill>
            </a:endParaRPr>
          </a:p>
          <a:p>
            <a:pPr lvl="1"/>
            <a:endParaRPr lang="en-US" sz="1800" dirty="0" smtClean="0">
              <a:solidFill>
                <a:schemeClr val="tx2">
                  <a:lumMod val="50000"/>
                </a:schemeClr>
              </a:solidFill>
            </a:endParaRPr>
          </a:p>
        </p:txBody>
      </p:sp>
      <p:pic>
        <p:nvPicPr>
          <p:cNvPr id="4" name="Picture 3" descr="C:\Users\sbradley\AppData\Local\Microsoft\Windows\Temporary Internet Files\Content.IE5\XXE32ZOQ\MC900122507[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759350">
            <a:off x="6928435" y="168809"/>
            <a:ext cx="1950301" cy="1235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45784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15922</TotalTime>
  <Words>3440</Words>
  <Application>Microsoft Office PowerPoint</Application>
  <PresentationFormat>On-screen Show (4:3)</PresentationFormat>
  <Paragraphs>1435</Paragraphs>
  <Slides>55</Slides>
  <Notes>12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55</vt:i4>
      </vt:variant>
    </vt:vector>
  </HeadingPairs>
  <TitlesOfParts>
    <vt:vector size="66" baseType="lpstr">
      <vt:lpstr>Aharoni</vt:lpstr>
      <vt:lpstr>Arial</vt:lpstr>
      <vt:lpstr>Arial Black</vt:lpstr>
      <vt:lpstr>Arial Narrow</vt:lpstr>
      <vt:lpstr>Arial Rounded MT Bold</vt:lpstr>
      <vt:lpstr>Calibri</vt:lpstr>
      <vt:lpstr>Calibri Light</vt:lpstr>
      <vt:lpstr>Tahoma</vt:lpstr>
      <vt:lpstr>Times New Roman</vt:lpstr>
      <vt:lpstr>Wingdings</vt:lpstr>
      <vt:lpstr>Office Theme</vt:lpstr>
      <vt:lpstr>PowerPoint Presentation</vt:lpstr>
      <vt:lpstr>UC Prune Breeding Program History</vt:lpstr>
      <vt:lpstr>Current Program Objectives</vt:lpstr>
      <vt:lpstr>PowerPoint Presentation</vt:lpstr>
      <vt:lpstr>PowerPoint Presentation</vt:lpstr>
      <vt:lpstr>Bloom Protocol: Emasculation</vt:lpstr>
      <vt:lpstr>Controlled Cross Pollination</vt:lpstr>
      <vt:lpstr>Bloom Cages  Used to determine pollen self-compatibility</vt:lpstr>
      <vt:lpstr>Seedling Block Evaluations</vt:lpstr>
      <vt:lpstr>Selection Block Evaluations</vt:lpstr>
      <vt:lpstr>Program Inventory</vt:lpstr>
      <vt:lpstr>PowerPoint Presentation</vt:lpstr>
      <vt:lpstr>In house dried fruit tastings in Fall. Usually &gt;200 selections evaluated by Ted and Sarah </vt:lpstr>
      <vt:lpstr>Dried Fruit Association Grading</vt:lpstr>
      <vt:lpstr>How are we doing? Reduced drying costs:</vt:lpstr>
      <vt:lpstr>      H13S-58</vt:lpstr>
      <vt:lpstr>PowerPoint Presentation</vt:lpstr>
      <vt:lpstr>H13S- 58: 2014 - 2017</vt:lpstr>
      <vt:lpstr>Reduce pruning costs</vt:lpstr>
      <vt:lpstr>PowerPoint Presentation</vt:lpstr>
      <vt:lpstr>PowerPoint Presentation</vt:lpstr>
      <vt:lpstr>BLOOM</vt:lpstr>
      <vt:lpstr>Bloom Data</vt:lpstr>
      <vt:lpstr>Bloom Spread 2016 &amp; 2017</vt:lpstr>
      <vt:lpstr>Bloom Spread 2013-2017 With chill portions &amp; Chill hours</vt:lpstr>
      <vt:lpstr>Pollination  Compatibility</vt:lpstr>
      <vt:lpstr>Seedling Selections</vt:lpstr>
      <vt:lpstr>Top Selection Block Items</vt:lpstr>
      <vt:lpstr>Tops selections in 2017</vt:lpstr>
      <vt:lpstr>H21N- 101</vt:lpstr>
      <vt:lpstr>G37S- 38</vt:lpstr>
      <vt:lpstr>PowerPoint Presentation</vt:lpstr>
      <vt:lpstr>H13S- 58</vt:lpstr>
      <vt:lpstr>H13S- 58 (Changes color from yellow-green to grey-purple when it dries on tree and is mature.)</vt:lpstr>
      <vt:lpstr>PowerPoint Presentation</vt:lpstr>
      <vt:lpstr>PowerPoint Presentation</vt:lpstr>
      <vt:lpstr>PowerPoint Presentation</vt:lpstr>
      <vt:lpstr>PowerPoint Presentation</vt:lpstr>
      <vt:lpstr>H13S- 65</vt:lpstr>
      <vt:lpstr>H13S- 65</vt:lpstr>
      <vt:lpstr>H16N- 83</vt:lpstr>
      <vt:lpstr>G26N- 8</vt:lpstr>
      <vt:lpstr>G27N- 31</vt:lpstr>
      <vt:lpstr>H15N- 92</vt:lpstr>
      <vt:lpstr>Items ready for grower trials</vt:lpstr>
      <vt:lpstr>F11S-38  Harvests ~2 weeks before Improved French.  Partially dries on the tree.  Dried in Sunsweet dryer ~18 hrs.  Pitted on Oct 16, 2019.</vt:lpstr>
      <vt:lpstr>Plum Pox Virus  Resistance</vt:lpstr>
      <vt:lpstr>Related Studies</vt:lpstr>
      <vt:lpstr>How are French prunes relate to other plums?</vt:lpstr>
      <vt:lpstr>PowerPoint Presentation</vt:lpstr>
      <vt:lpstr>Large fruit diversity within the hexaploid Prunus domestica germplasm</vt:lpstr>
      <vt:lpstr>Soluble solids assessment of California Prunus domestica germplasm.</vt:lpstr>
      <vt:lpstr>PowerPoint Presentation</vt:lpstr>
      <vt:lpstr>PowerPoint Presentation</vt:lpstr>
      <vt:lpstr>Thank you for your attention! Questions? Comments?</vt:lpstr>
    </vt:vector>
  </TitlesOfParts>
  <Company>University of California, Davis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sbradley</dc:creator>
  <cp:lastModifiedBy>Xolela Dlikilili</cp:lastModifiedBy>
  <cp:revision>147</cp:revision>
  <cp:lastPrinted>2016-07-09T20:57:14Z</cp:lastPrinted>
  <dcterms:created xsi:type="dcterms:W3CDTF">2016-06-22T22:24:55Z</dcterms:created>
  <dcterms:modified xsi:type="dcterms:W3CDTF">2019-10-29T10:40:42Z</dcterms:modified>
</cp:coreProperties>
</file>