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96" r:id="rId2"/>
    <p:sldMasterId id="2147483908" r:id="rId3"/>
    <p:sldMasterId id="2147483920" r:id="rId4"/>
    <p:sldMasterId id="2147483936" r:id="rId5"/>
    <p:sldMasterId id="2147483952" r:id="rId6"/>
  </p:sldMasterIdLst>
  <p:notesMasterIdLst>
    <p:notesMasterId r:id="rId49"/>
  </p:notesMasterIdLst>
  <p:sldIdLst>
    <p:sldId id="366" r:id="rId7"/>
    <p:sldId id="435" r:id="rId8"/>
    <p:sldId id="436" r:id="rId9"/>
    <p:sldId id="437" r:id="rId10"/>
    <p:sldId id="438" r:id="rId11"/>
    <p:sldId id="439" r:id="rId12"/>
    <p:sldId id="440" r:id="rId13"/>
    <p:sldId id="441" r:id="rId14"/>
    <p:sldId id="364" r:id="rId15"/>
    <p:sldId id="386" r:id="rId16"/>
    <p:sldId id="387" r:id="rId17"/>
    <p:sldId id="451" r:id="rId18"/>
    <p:sldId id="434" r:id="rId19"/>
    <p:sldId id="378" r:id="rId20"/>
    <p:sldId id="368" r:id="rId21"/>
    <p:sldId id="448" r:id="rId22"/>
    <p:sldId id="449" r:id="rId23"/>
    <p:sldId id="450" r:id="rId24"/>
    <p:sldId id="411" r:id="rId25"/>
    <p:sldId id="447" r:id="rId26"/>
    <p:sldId id="412" r:id="rId27"/>
    <p:sldId id="413" r:id="rId28"/>
    <p:sldId id="393" r:id="rId29"/>
    <p:sldId id="423" r:id="rId30"/>
    <p:sldId id="424" r:id="rId31"/>
    <p:sldId id="425" r:id="rId32"/>
    <p:sldId id="427" r:id="rId33"/>
    <p:sldId id="428" r:id="rId34"/>
    <p:sldId id="432" r:id="rId35"/>
    <p:sldId id="398" r:id="rId36"/>
    <p:sldId id="286" r:id="rId37"/>
    <p:sldId id="298" r:id="rId38"/>
    <p:sldId id="399" r:id="rId39"/>
    <p:sldId id="401" r:id="rId40"/>
    <p:sldId id="421" r:id="rId41"/>
    <p:sldId id="405" r:id="rId42"/>
    <p:sldId id="406" r:id="rId43"/>
    <p:sldId id="414" r:id="rId44"/>
    <p:sldId id="415" r:id="rId45"/>
    <p:sldId id="419" r:id="rId46"/>
    <p:sldId id="452" r:id="rId47"/>
    <p:sldId id="287"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82"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EF0F26-DAFF-4441-9AC3-7B796192DC30}" type="datetimeFigureOut">
              <a:rPr lang="en-GB" smtClean="0"/>
              <a:t>21/10/2019</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66A885-0055-4DE5-90E0-53C8248ABA0E}" type="slidenum">
              <a:rPr lang="en-GB" smtClean="0"/>
              <a:t>‹#›</a:t>
            </a:fld>
            <a:endParaRPr lang="en-GB" dirty="0"/>
          </a:p>
        </p:txBody>
      </p:sp>
    </p:spTree>
    <p:extLst>
      <p:ext uri="{BB962C8B-B14F-4D97-AF65-F5344CB8AC3E}">
        <p14:creationId xmlns:p14="http://schemas.microsoft.com/office/powerpoint/2010/main" val="3629628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183842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A6A208E3-536A-4E02-AAF2-897D28BA5296}" type="slidenum">
              <a:rPr lang="en-US"/>
              <a:pPr/>
              <a:t>42</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b="1"/>
          </a:p>
        </p:txBody>
      </p:sp>
    </p:spTree>
    <p:extLst>
      <p:ext uri="{BB962C8B-B14F-4D97-AF65-F5344CB8AC3E}">
        <p14:creationId xmlns:p14="http://schemas.microsoft.com/office/powerpoint/2010/main" val="2775086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1114425" y="857250"/>
            <a:ext cx="5711825" cy="4283075"/>
          </a:xfrm>
          <a:ln/>
        </p:spPr>
      </p:sp>
      <p:sp>
        <p:nvSpPr>
          <p:cNvPr id="133123" name="Rectangle 3"/>
          <p:cNvSpPr>
            <a:spLocks noGrp="1" noChangeArrowheads="1"/>
          </p:cNvSpPr>
          <p:nvPr>
            <p:ph type="body" idx="1"/>
          </p:nvPr>
        </p:nvSpPr>
        <p:spPr>
          <a:noFill/>
          <a:ln/>
        </p:spPr>
        <p:txBody>
          <a:bodyPr/>
          <a:lstStyle/>
          <a:p>
            <a:endParaRPr lang="en-GB"/>
          </a:p>
        </p:txBody>
      </p:sp>
    </p:spTree>
    <p:extLst>
      <p:ext uri="{BB962C8B-B14F-4D97-AF65-F5344CB8AC3E}">
        <p14:creationId xmlns:p14="http://schemas.microsoft.com/office/powerpoint/2010/main" val="217361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8A1997C-4DD1-4C81-AD4E-913FF3EC811F}" type="slidenum">
              <a:rPr lang="en-US" smtClean="0">
                <a:solidFill>
                  <a:prstClr val="black"/>
                </a:solidFill>
              </a:rPr>
              <a:pPr/>
              <a:t>8</a:t>
            </a:fld>
            <a:endParaRPr lang="en-US">
              <a:solidFill>
                <a:prstClr val="black"/>
              </a:solidFill>
            </a:endParaRPr>
          </a:p>
        </p:txBody>
      </p:sp>
      <p:sp>
        <p:nvSpPr>
          <p:cNvPr id="59395" name="Rectangle 2"/>
          <p:cNvSpPr>
            <a:spLocks noGrp="1" noRot="1" noChangeAspect="1" noChangeArrowheads="1" noTextEdit="1"/>
          </p:cNvSpPr>
          <p:nvPr>
            <p:ph type="sldImg"/>
          </p:nvPr>
        </p:nvSpPr>
        <p:spPr>
          <a:xfrm>
            <a:off x="1116013" y="857250"/>
            <a:ext cx="5707062" cy="4281488"/>
          </a:xfrm>
          <a:ln/>
        </p:spPr>
      </p:sp>
      <p:sp>
        <p:nvSpPr>
          <p:cNvPr id="59396" name="Rectangle 3"/>
          <p:cNvSpPr>
            <a:spLocks noGrp="1" noChangeArrowheads="1"/>
          </p:cNvSpPr>
          <p:nvPr>
            <p:ph type="body" idx="1"/>
          </p:nvPr>
        </p:nvSpPr>
        <p:spPr>
          <a:noFill/>
          <a:ln/>
        </p:spPr>
        <p:txBody>
          <a:bodyPr/>
          <a:lstStyle/>
          <a:p>
            <a:pPr eaLnBrk="1" hangingPunct="1"/>
            <a:r>
              <a:rPr lang="en-US"/>
              <a:t>Average global temperatures are not increasing stedily.</a:t>
            </a:r>
          </a:p>
          <a:p>
            <a:pPr eaLnBrk="1" hangingPunct="1"/>
            <a:r>
              <a:rPr lang="en-US"/>
              <a:t>Average global temperatures are rising at an ever increasing rate.</a:t>
            </a:r>
          </a:p>
        </p:txBody>
      </p:sp>
    </p:spTree>
    <p:extLst>
      <p:ext uri="{BB962C8B-B14F-4D97-AF65-F5344CB8AC3E}">
        <p14:creationId xmlns:p14="http://schemas.microsoft.com/office/powerpoint/2010/main" val="28536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932662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341035-7A3D-46FA-85F1-8F139C07C956}" type="slidenum">
              <a:rPr lang="en-GB"/>
              <a:pPr/>
              <a:t>11</a:t>
            </a:fld>
            <a:endParaRPr lang="en-GB"/>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76332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slide shows the variation amongst models. The columns ar</a:t>
            </a:r>
            <a:r>
              <a:rPr lang="en-ZA" baseline="0" dirty="0"/>
              <a:t>e the seasons, Summer/autumn/winter/spring</a:t>
            </a:r>
          </a:p>
          <a:p>
            <a:r>
              <a:rPr lang="en-ZA" baseline="0" dirty="0"/>
              <a:t>The rows are the variation among all the model outputs: Top- wetter results, Middle-average, bottom drier results. You can see that most seasons show a drying rather than a wetting future</a:t>
            </a:r>
            <a:endParaRPr lang="en-ZA"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74DC40-9E28-42A7-BCAE-BB3F1859FB0F}"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9304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1114425" y="857250"/>
            <a:ext cx="5711825" cy="4283075"/>
          </a:xfrm>
          <a:ln/>
        </p:spPr>
      </p:sp>
      <p:sp>
        <p:nvSpPr>
          <p:cNvPr id="19558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4498817" y="10850960"/>
            <a:ext cx="3440271" cy="571103"/>
          </a:xfrm>
          <a:prstGeom prst="rect">
            <a:avLst/>
          </a:prstGeom>
          <a:noFill/>
          <a:ln w="9525">
            <a:noFill/>
            <a:miter lim="800000"/>
            <a:headEnd/>
            <a:tailEnd/>
          </a:ln>
        </p:spPr>
        <p:txBody>
          <a:bodyPr lIns="110633" tIns="55317" rIns="110633" bIns="55317"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A78321C-6A3F-4B8B-B88F-3060FE12ADFA}" type="slidenum">
              <a:rPr kumimoji="0" lang="en-US" sz="15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5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xfrm>
            <a:off x="1058545" y="5425480"/>
            <a:ext cx="5821998" cy="5139928"/>
          </a:xfrm>
        </p:spPr>
        <p:txBody>
          <a:bodyPr/>
          <a:lstStyle/>
          <a:p>
            <a:endParaRPr lang="en-US"/>
          </a:p>
        </p:txBody>
      </p:sp>
    </p:spTree>
    <p:extLst>
      <p:ext uri="{BB962C8B-B14F-4D97-AF65-F5344CB8AC3E}">
        <p14:creationId xmlns:p14="http://schemas.microsoft.com/office/powerpoint/2010/main" val="363212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Expert</a:t>
            </a:r>
            <a:r>
              <a:rPr lang="en-US" baseline="0" dirty="0"/>
              <a:t> interviews with researchers, industry experts and champions</a:t>
            </a:r>
          </a:p>
          <a:p>
            <a:r>
              <a:rPr lang="en-US" baseline="0" dirty="0"/>
              <a:t>How to engage with a specific sup-sector, what communication channel to use</a:t>
            </a:r>
          </a:p>
          <a:p>
            <a:r>
              <a:rPr lang="en-US" baseline="0" dirty="0"/>
              <a:t>More understanding on a specific topic </a:t>
            </a:r>
          </a:p>
          <a:p>
            <a:r>
              <a:rPr lang="en-US" baseline="0" dirty="0"/>
              <a:t>Better understanding of the value chain and expand awareness </a:t>
            </a:r>
            <a:r>
              <a:rPr lang="en-US" baseline="0" dirty="0" err="1"/>
              <a:t>aroud</a:t>
            </a:r>
            <a:r>
              <a:rPr lang="en-US" baseline="0" dirty="0"/>
              <a:t> </a:t>
            </a:r>
            <a:r>
              <a:rPr lang="en-US" baseline="0" dirty="0" err="1"/>
              <a:t>SmartAgri</a:t>
            </a:r>
            <a:r>
              <a:rPr lang="en-US" baseline="0" dirty="0"/>
              <a:t> and how to align with existing initiatives efforts </a:t>
            </a:r>
          </a:p>
          <a:p>
            <a:endParaRPr lang="en-US" baseline="0" dirty="0"/>
          </a:p>
          <a:p>
            <a:r>
              <a:rPr lang="en-US" baseline="0" dirty="0"/>
              <a:t>Other presentations:</a:t>
            </a:r>
          </a:p>
          <a:p>
            <a:r>
              <a:rPr lang="en-US" baseline="0" dirty="0">
                <a:solidFill>
                  <a:srgbClr val="FF0000"/>
                </a:solidFill>
              </a:rPr>
              <a:t>DPAC</a:t>
            </a:r>
          </a:p>
          <a:p>
            <a:r>
              <a:rPr lang="en-US" baseline="0" dirty="0"/>
              <a:t>FSD Extension Block</a:t>
            </a:r>
          </a:p>
          <a:p>
            <a:r>
              <a:rPr lang="en-US" baseline="0" dirty="0" err="1"/>
              <a:t>AgriMega</a:t>
            </a: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DA22B3B-BB7A-4BAC-9C92-5087D07FC9D3}" type="slidenum">
              <a:rPr lang="en-ZA" smtClean="0"/>
              <a:t>34</a:t>
            </a:fld>
            <a:endParaRPr lang="en-ZA"/>
          </a:p>
        </p:txBody>
      </p:sp>
    </p:spTree>
    <p:extLst>
      <p:ext uri="{BB962C8B-B14F-4D97-AF65-F5344CB8AC3E}">
        <p14:creationId xmlns:p14="http://schemas.microsoft.com/office/powerpoint/2010/main" val="369262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150613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306849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3478936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9935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89120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41849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6020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9937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74710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80940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7607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2278255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4829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685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67592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DBECE8-EFF9-4D77-AAF7-84AE7442DC8B}" type="slidenum">
              <a:rPr lang="en-US"/>
              <a:pPr/>
              <a:t>‹#›</a:t>
            </a:fld>
            <a:endParaRPr lang="en-US"/>
          </a:p>
        </p:txBody>
      </p:sp>
    </p:spTree>
    <p:extLst>
      <p:ext uri="{BB962C8B-B14F-4D97-AF65-F5344CB8AC3E}">
        <p14:creationId xmlns:p14="http://schemas.microsoft.com/office/powerpoint/2010/main" val="3771179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E15B4DA-0FAE-4142-8E92-05A1477EB194}" type="slidenum">
              <a:rPr lang="en-US"/>
              <a:pPr/>
              <a:t>‹#›</a:t>
            </a:fld>
            <a:endParaRPr lang="en-US"/>
          </a:p>
        </p:txBody>
      </p:sp>
    </p:spTree>
    <p:extLst>
      <p:ext uri="{BB962C8B-B14F-4D97-AF65-F5344CB8AC3E}">
        <p14:creationId xmlns:p14="http://schemas.microsoft.com/office/powerpoint/2010/main" val="3462671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DD16574-D054-45BD-AF10-AA0EB11B24AE}" type="slidenum">
              <a:rPr lang="en-US"/>
              <a:pPr/>
              <a:t>‹#›</a:t>
            </a:fld>
            <a:endParaRPr lang="en-US"/>
          </a:p>
        </p:txBody>
      </p:sp>
    </p:spTree>
    <p:extLst>
      <p:ext uri="{BB962C8B-B14F-4D97-AF65-F5344CB8AC3E}">
        <p14:creationId xmlns:p14="http://schemas.microsoft.com/office/powerpoint/2010/main" val="1667367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74D9D1F-930F-4159-B143-1A543E6EFB9B}" type="slidenum">
              <a:rPr lang="en-US"/>
              <a:pPr/>
              <a:t>‹#›</a:t>
            </a:fld>
            <a:endParaRPr lang="en-US"/>
          </a:p>
        </p:txBody>
      </p:sp>
    </p:spTree>
    <p:extLst>
      <p:ext uri="{BB962C8B-B14F-4D97-AF65-F5344CB8AC3E}">
        <p14:creationId xmlns:p14="http://schemas.microsoft.com/office/powerpoint/2010/main" val="18563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69BAF7D-3B2E-4950-95E6-5AEDA180788A}" type="slidenum">
              <a:rPr lang="en-US"/>
              <a:pPr/>
              <a:t>‹#›</a:t>
            </a:fld>
            <a:endParaRPr lang="en-US"/>
          </a:p>
        </p:txBody>
      </p:sp>
    </p:spTree>
    <p:extLst>
      <p:ext uri="{BB962C8B-B14F-4D97-AF65-F5344CB8AC3E}">
        <p14:creationId xmlns:p14="http://schemas.microsoft.com/office/powerpoint/2010/main" val="903960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D964CBC-19B1-421F-96E6-4AB127171991}" type="slidenum">
              <a:rPr lang="en-US"/>
              <a:pPr/>
              <a:t>‹#›</a:t>
            </a:fld>
            <a:endParaRPr lang="en-US"/>
          </a:p>
        </p:txBody>
      </p:sp>
    </p:spTree>
    <p:extLst>
      <p:ext uri="{BB962C8B-B14F-4D97-AF65-F5344CB8AC3E}">
        <p14:creationId xmlns:p14="http://schemas.microsoft.com/office/powerpoint/2010/main" val="624887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5B9820B-E7B6-4B79-8A85-3658883F44DA}" type="slidenum">
              <a:rPr lang="en-US"/>
              <a:pPr/>
              <a:t>‹#›</a:t>
            </a:fld>
            <a:endParaRPr lang="en-US"/>
          </a:p>
        </p:txBody>
      </p:sp>
    </p:spTree>
    <p:extLst>
      <p:ext uri="{BB962C8B-B14F-4D97-AF65-F5344CB8AC3E}">
        <p14:creationId xmlns:p14="http://schemas.microsoft.com/office/powerpoint/2010/main" val="391400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3101701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B30E47F-14A7-47E4-B40A-91E8D0195393}" type="slidenum">
              <a:rPr lang="en-US"/>
              <a:pPr/>
              <a:t>‹#›</a:t>
            </a:fld>
            <a:endParaRPr lang="en-US"/>
          </a:p>
        </p:txBody>
      </p:sp>
    </p:spTree>
    <p:extLst>
      <p:ext uri="{BB962C8B-B14F-4D97-AF65-F5344CB8AC3E}">
        <p14:creationId xmlns:p14="http://schemas.microsoft.com/office/powerpoint/2010/main" val="3116536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C1A2B2-F49B-4EFD-A3AE-0EA3253B3AE1}" type="slidenum">
              <a:rPr lang="en-US"/>
              <a:pPr/>
              <a:t>‹#›</a:t>
            </a:fld>
            <a:endParaRPr lang="en-US"/>
          </a:p>
        </p:txBody>
      </p:sp>
    </p:spTree>
    <p:extLst>
      <p:ext uri="{BB962C8B-B14F-4D97-AF65-F5344CB8AC3E}">
        <p14:creationId xmlns:p14="http://schemas.microsoft.com/office/powerpoint/2010/main" val="29390002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96623B-396A-4E7C-A8B2-A6B7F6CFC7D7}" type="slidenum">
              <a:rPr lang="en-US"/>
              <a:pPr/>
              <a:t>‹#›</a:t>
            </a:fld>
            <a:endParaRPr lang="en-US"/>
          </a:p>
        </p:txBody>
      </p:sp>
    </p:spTree>
    <p:extLst>
      <p:ext uri="{BB962C8B-B14F-4D97-AF65-F5344CB8AC3E}">
        <p14:creationId xmlns:p14="http://schemas.microsoft.com/office/powerpoint/2010/main" val="1254751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0FC0B9B-C906-43DD-ABC2-8DB50D8E9825}" type="slidenum">
              <a:rPr lang="en-US"/>
              <a:pPr/>
              <a:t>‹#›</a:t>
            </a:fld>
            <a:endParaRPr lang="en-US"/>
          </a:p>
        </p:txBody>
      </p:sp>
    </p:spTree>
    <p:extLst>
      <p:ext uri="{BB962C8B-B14F-4D97-AF65-F5344CB8AC3E}">
        <p14:creationId xmlns:p14="http://schemas.microsoft.com/office/powerpoint/2010/main" val="102047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83F7C3-77E7-4C9D-8534-DC0CA9EEC4EF}"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020836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C1FC1E-7F35-4E34-ADEA-DA79AFE1705E}"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17130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23C0B2-78DE-4523-BCD8-CF47BFA2DD70}"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10697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90987A-179B-44D6-BA62-4C26918146AD}"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51626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155A21-B618-44CD-A4A2-91E0DDF5F92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61338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D67BFA-3961-42C1-96F4-65770831F20C}"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65713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1001799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626BCB-33ED-4586-80D6-65879C1C08BC}"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295142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2F9D17-AC77-4001-A8A9-94A12F7A8809}"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05122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A04346-03F9-4E44-9998-1A81FA7E00DC}"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59617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1872FB-CC02-4857-BFE7-119C01A0AB22}"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44555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007E51-496B-4203-89F0-69033A52E0A6}"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246737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2A3E67-F2F4-4797-97E1-633ED28390B9}"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284903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4BE24B-03D4-4BBF-9967-8BF8CE0957A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8188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62E85F-C0D4-4A3B-A3FB-1B464C086AC6}"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955772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CE8FEA-D5AA-4A4F-95D3-1C458DCDD59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23170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83F7C3-77E7-4C9D-8534-DC0CA9EEC4EF}"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1799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23704479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C1FC1E-7F35-4E34-ADEA-DA79AFE1705E}"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20662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23C0B2-78DE-4523-BCD8-CF47BFA2DD70}"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46089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90987A-179B-44D6-BA62-4C26918146AD}"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80921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155A21-B618-44CD-A4A2-91E0DDF5F92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75999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D67BFA-3961-42C1-96F4-65770831F20C}"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01813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626BCB-33ED-4586-80D6-65879C1C08BC}"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508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2F9D17-AC77-4001-A8A9-94A12F7A8809}"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01962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A04346-03F9-4E44-9998-1A81FA7E00DC}"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44394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1872FB-CC02-4857-BFE7-119C01A0AB22}"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472514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007E51-496B-4203-89F0-69033A52E0A6}"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64905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1417285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2A3E67-F2F4-4797-97E1-633ED28390B9}"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76329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4BE24B-03D4-4BBF-9967-8BF8CE0957A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209546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62E85F-C0D4-4A3B-A3FB-1B464C086AC6}"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63692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CE8FEA-D5AA-4A4F-95D3-1C458DCDD59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912062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83F7C3-77E7-4C9D-8534-DC0CA9EEC4EF}"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36048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C1FC1E-7F35-4E34-ADEA-DA79AFE1705E}"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40225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23C0B2-78DE-4523-BCD8-CF47BFA2DD70}"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6984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90987A-179B-44D6-BA62-4C26918146AD}"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260704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9155A21-B618-44CD-A4A2-91E0DDF5F92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86483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D67BFA-3961-42C1-96F4-65770831F20C}"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737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25456877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626BCB-33ED-4586-80D6-65879C1C08BC}"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805124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92F9D17-AC77-4001-A8A9-94A12F7A8809}"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493690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A04346-03F9-4E44-9998-1A81FA7E00DC}"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190706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21872FB-CC02-4857-BFE7-119C01A0AB22}"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36784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007E51-496B-4203-89F0-69033A52E0A6}"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372889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02A3E67-F2F4-4797-97E1-633ED28390B9}"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476978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4BE24B-03D4-4BBF-9967-8BF8CE0957A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484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62E85F-C0D4-4A3B-A3FB-1B464C086AC6}"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129472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CE8FEA-D5AA-4A4F-95D3-1C458DCDD59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43726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3743327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7D2CE5-F463-40A0-9829-18A540E80F58}" type="datetimeFigureOut">
              <a:rPr lang="en-GB" smtClean="0"/>
              <a:t>21/10/2019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A79FDF8-4CDD-4B25-8D53-15A367B7EAEB}" type="slidenum">
              <a:rPr lang="en-GB" smtClean="0"/>
              <a:t>‹#›</a:t>
            </a:fld>
            <a:endParaRPr lang="en-GB" dirty="0"/>
          </a:p>
        </p:txBody>
      </p:sp>
    </p:spTree>
    <p:extLst>
      <p:ext uri="{BB962C8B-B14F-4D97-AF65-F5344CB8AC3E}">
        <p14:creationId xmlns:p14="http://schemas.microsoft.com/office/powerpoint/2010/main" val="284936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D2CE5-F463-40A0-9829-18A540E80F58}" type="datetimeFigureOut">
              <a:rPr lang="en-GB" smtClean="0"/>
              <a:t>21/10/2019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9FDF8-4CDD-4B25-8D53-15A367B7EAEB}" type="slidenum">
              <a:rPr lang="en-GB" smtClean="0"/>
              <a:t>‹#›</a:t>
            </a:fld>
            <a:endParaRPr lang="en-GB" dirty="0"/>
          </a:p>
        </p:txBody>
      </p:sp>
    </p:spTree>
    <p:extLst>
      <p:ext uri="{BB962C8B-B14F-4D97-AF65-F5344CB8AC3E}">
        <p14:creationId xmlns:p14="http://schemas.microsoft.com/office/powerpoint/2010/main" val="810720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E9B9DB-1FA1-4760-8DA8-804A4F4CC4F4}" type="datetimeFigureOut">
              <a:rPr lang="en-GB" smtClean="0">
                <a:solidFill>
                  <a:prstClr val="black">
                    <a:tint val="75000"/>
                  </a:prstClr>
                </a:solidFill>
              </a:rPr>
              <a:pPr/>
              <a:t>21/10/2019</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E445C9-3E30-4537-B0F1-3FED67408868}"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6457347"/>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3E16964-10A9-4512-9222-329ABB6B3910}" type="slidenum">
              <a:rPr lang="en-US"/>
              <a:pPr/>
              <a:t>‹#›</a:t>
            </a:fld>
            <a:endParaRPr lang="en-US"/>
          </a:p>
        </p:txBody>
      </p:sp>
    </p:spTree>
    <p:extLst>
      <p:ext uri="{BB962C8B-B14F-4D97-AF65-F5344CB8AC3E}">
        <p14:creationId xmlns:p14="http://schemas.microsoft.com/office/powerpoint/2010/main" val="92542746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64E5BB-2EAF-4CC7-BDEE-C2BD9D90100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6018849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64E5BB-2EAF-4CC7-BDEE-C2BD9D90100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9183735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64E5BB-2EAF-4CC7-BDEE-C2BD9D90100B}" type="slidenum">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8010344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0649" y="47171"/>
            <a:ext cx="9207772" cy="6810829"/>
          </a:xfrm>
          <a:prstGeom prst="rect">
            <a:avLst/>
          </a:prstGeom>
        </p:spPr>
      </p:pic>
      <p:sp>
        <p:nvSpPr>
          <p:cNvPr id="3" name="Subtitle 2"/>
          <p:cNvSpPr>
            <a:spLocks noGrp="1"/>
          </p:cNvSpPr>
          <p:nvPr>
            <p:ph type="subTitle" idx="1"/>
          </p:nvPr>
        </p:nvSpPr>
        <p:spPr/>
        <p:txBody>
          <a:bodyPr/>
          <a:lstStyle/>
          <a:p>
            <a:endParaRPr lang="en-ZA" dirty="0"/>
          </a:p>
        </p:txBody>
      </p:sp>
      <p:pic>
        <p:nvPicPr>
          <p:cNvPr id="5" name="Picture 4"/>
          <p:cNvPicPr>
            <a:picLocks noChangeAspect="1"/>
          </p:cNvPicPr>
          <p:nvPr/>
        </p:nvPicPr>
        <p:blipFill>
          <a:blip r:embed="rId3"/>
          <a:stretch>
            <a:fillRect/>
          </a:stretch>
        </p:blipFill>
        <p:spPr>
          <a:xfrm>
            <a:off x="1993221" y="136984"/>
            <a:ext cx="5060032" cy="5060032"/>
          </a:xfrm>
          <a:prstGeom prst="ellipse">
            <a:avLst/>
          </a:prstGeom>
        </p:spPr>
      </p:pic>
      <p:sp>
        <p:nvSpPr>
          <p:cNvPr id="2" name="Title 1"/>
          <p:cNvSpPr>
            <a:spLocks noGrp="1"/>
          </p:cNvSpPr>
          <p:nvPr>
            <p:ph type="ctrTitle"/>
          </p:nvPr>
        </p:nvSpPr>
        <p:spPr>
          <a:xfrm>
            <a:off x="0" y="5392203"/>
            <a:ext cx="9144000" cy="1470025"/>
          </a:xfrm>
          <a:solidFill>
            <a:schemeClr val="bg1">
              <a:alpha val="24000"/>
            </a:schemeClr>
          </a:solidFill>
        </p:spPr>
        <p:txBody>
          <a:bodyPr>
            <a:normAutofit fontScale="90000"/>
          </a:bodyPr>
          <a:lstStyle/>
          <a:p>
            <a:r>
              <a:rPr lang="en-ZA" sz="3200" b="1" dirty="0"/>
              <a:t>Climate change in SA and the impact on Agriculture and Water - a focus on Stone Fruit</a:t>
            </a:r>
            <a:br>
              <a:rPr lang="en-ZA" sz="3200" b="1" dirty="0"/>
            </a:br>
            <a:r>
              <a:rPr lang="en-ZA" sz="3100" b="1" dirty="0">
                <a:solidFill>
                  <a:schemeClr val="bg1"/>
                </a:solidFill>
              </a:rPr>
              <a:t>Peter Johnston, Climate System Analysis Group, UCT </a:t>
            </a:r>
            <a:endParaRPr lang="en-ZA" sz="3200" b="1" dirty="0">
              <a:solidFill>
                <a:schemeClr val="bg1"/>
              </a:solidFill>
            </a:endParaRPr>
          </a:p>
        </p:txBody>
      </p:sp>
    </p:spTree>
    <p:extLst>
      <p:ext uri="{BB962C8B-B14F-4D97-AF65-F5344CB8AC3E}">
        <p14:creationId xmlns:p14="http://schemas.microsoft.com/office/powerpoint/2010/main" val="1920964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3276600"/>
            <a:ext cx="5467350" cy="3581400"/>
            <a:chOff x="22" y="96"/>
            <a:chExt cx="3444" cy="2256"/>
          </a:xfrm>
        </p:grpSpPr>
        <p:pic>
          <p:nvPicPr>
            <p:cNvPr id="16392" name="Picture 4"/>
            <p:cNvPicPr>
              <a:picLocks noChangeAspect="1" noChangeArrowheads="1"/>
            </p:cNvPicPr>
            <p:nvPr/>
          </p:nvPicPr>
          <p:blipFill>
            <a:blip r:embed="rId3" cstate="print"/>
            <a:srcRect/>
            <a:stretch>
              <a:fillRect/>
            </a:stretch>
          </p:blipFill>
          <p:spPr bwMode="auto">
            <a:xfrm>
              <a:off x="22" y="96"/>
              <a:ext cx="3444" cy="2256"/>
            </a:xfrm>
            <a:prstGeom prst="rect">
              <a:avLst/>
            </a:prstGeom>
            <a:noFill/>
            <a:ln w="28575">
              <a:solidFill>
                <a:schemeClr val="tx1"/>
              </a:solidFill>
              <a:miter lim="800000"/>
              <a:headEnd/>
              <a:tailEnd/>
            </a:ln>
          </p:spPr>
        </p:pic>
        <p:sp>
          <p:nvSpPr>
            <p:cNvPr id="16393" name="Text Box 5"/>
            <p:cNvSpPr txBox="1">
              <a:spLocks noChangeArrowheads="1"/>
            </p:cNvSpPr>
            <p:nvPr/>
          </p:nvSpPr>
          <p:spPr bwMode="auto">
            <a:xfrm>
              <a:off x="614" y="295"/>
              <a:ext cx="1716" cy="268"/>
            </a:xfrm>
            <a:prstGeom prst="rect">
              <a:avLst/>
            </a:prstGeom>
            <a:noFill/>
            <a:ln w="28575">
              <a:solidFill>
                <a:schemeClr val="tx1"/>
              </a:solidFill>
              <a:miter lim="800000"/>
              <a:headEnd/>
              <a:tailEnd/>
            </a:ln>
          </p:spPr>
          <p:txBody>
            <a:bodyPr wrap="none">
              <a:spAutoFit/>
            </a:bodyPr>
            <a:lstStyle/>
            <a:p>
              <a:r>
                <a:rPr lang="en-US" sz="2000" b="1"/>
                <a:t>With human-induced</a:t>
              </a:r>
              <a:endParaRPr lang="en-GB" sz="2000" b="1"/>
            </a:p>
          </p:txBody>
        </p:sp>
      </p:grpSp>
      <p:grpSp>
        <p:nvGrpSpPr>
          <p:cNvPr id="3" name="Group 6"/>
          <p:cNvGrpSpPr>
            <a:grpSpLocks/>
          </p:cNvGrpSpPr>
          <p:nvPr/>
        </p:nvGrpSpPr>
        <p:grpSpPr bwMode="auto">
          <a:xfrm>
            <a:off x="3733800" y="0"/>
            <a:ext cx="5486400" cy="3571875"/>
            <a:chOff x="22" y="2070"/>
            <a:chExt cx="3456" cy="2250"/>
          </a:xfrm>
        </p:grpSpPr>
        <p:pic>
          <p:nvPicPr>
            <p:cNvPr id="16390" name="Picture 7"/>
            <p:cNvPicPr>
              <a:picLocks noChangeAspect="1" noChangeArrowheads="1"/>
            </p:cNvPicPr>
            <p:nvPr/>
          </p:nvPicPr>
          <p:blipFill>
            <a:blip r:embed="rId4" cstate="print"/>
            <a:srcRect/>
            <a:stretch>
              <a:fillRect/>
            </a:stretch>
          </p:blipFill>
          <p:spPr bwMode="auto">
            <a:xfrm>
              <a:off x="22" y="2070"/>
              <a:ext cx="3456" cy="2250"/>
            </a:xfrm>
            <a:prstGeom prst="rect">
              <a:avLst/>
            </a:prstGeom>
            <a:noFill/>
            <a:ln w="28575">
              <a:solidFill>
                <a:schemeClr val="tx1"/>
              </a:solidFill>
              <a:miter lim="800000"/>
              <a:headEnd/>
              <a:tailEnd/>
            </a:ln>
          </p:spPr>
        </p:pic>
        <p:sp>
          <p:nvSpPr>
            <p:cNvPr id="16391" name="Text Box 8"/>
            <p:cNvSpPr txBox="1">
              <a:spLocks noChangeArrowheads="1"/>
            </p:cNvSpPr>
            <p:nvPr/>
          </p:nvSpPr>
          <p:spPr bwMode="auto">
            <a:xfrm>
              <a:off x="624" y="2447"/>
              <a:ext cx="1963" cy="266"/>
            </a:xfrm>
            <a:prstGeom prst="rect">
              <a:avLst/>
            </a:prstGeom>
            <a:noFill/>
            <a:ln w="25400">
              <a:solidFill>
                <a:schemeClr val="tx1"/>
              </a:solidFill>
              <a:miter lim="800000"/>
              <a:headEnd/>
              <a:tailEnd/>
            </a:ln>
          </p:spPr>
          <p:txBody>
            <a:bodyPr wrap="none">
              <a:spAutoFit/>
            </a:bodyPr>
            <a:lstStyle/>
            <a:p>
              <a:r>
                <a:rPr lang="en-US" sz="2000" b="1"/>
                <a:t>Without human-induced</a:t>
              </a:r>
              <a:endParaRPr lang="en-GB" sz="2000" b="1"/>
            </a:p>
          </p:txBody>
        </p:sp>
      </p:grpSp>
      <p:sp>
        <p:nvSpPr>
          <p:cNvPr id="67594" name="Text Box 10"/>
          <p:cNvSpPr txBox="1">
            <a:spLocks noChangeArrowheads="1"/>
          </p:cNvSpPr>
          <p:nvPr/>
        </p:nvSpPr>
        <p:spPr bwMode="auto">
          <a:xfrm>
            <a:off x="228600" y="457200"/>
            <a:ext cx="3325813" cy="2282825"/>
          </a:xfrm>
          <a:prstGeom prst="rect">
            <a:avLst/>
          </a:prstGeom>
          <a:noFill/>
          <a:ln w="9525">
            <a:noFill/>
            <a:miter lim="800000"/>
            <a:headEnd/>
            <a:tailEnd/>
          </a:ln>
          <a:effectLst/>
        </p:spPr>
        <p:txBody>
          <a:bodyPr>
            <a:spAutoFit/>
          </a:bodyPr>
          <a:lstStyle/>
          <a:p>
            <a:pPr algn="ctr">
              <a:defRPr/>
            </a:pPr>
            <a:r>
              <a:rPr lang="en-US" sz="2400" b="1">
                <a:solidFill>
                  <a:schemeClr val="bg1"/>
                </a:solidFill>
              </a:rPr>
              <a:t>So can we attribute the change to:</a:t>
            </a:r>
          </a:p>
          <a:p>
            <a:pPr algn="ctr">
              <a:defRPr/>
            </a:pPr>
            <a:endParaRPr lang="en-US" sz="2400" b="1">
              <a:solidFill>
                <a:schemeClr val="bg1"/>
              </a:solidFill>
            </a:endParaRPr>
          </a:p>
          <a:p>
            <a:pPr algn="ctr">
              <a:defRPr/>
            </a:pPr>
            <a:r>
              <a:rPr lang="en-US" sz="2400" b="1">
                <a:solidFill>
                  <a:schemeClr val="bg1"/>
                </a:solidFill>
              </a:rPr>
              <a:t>Human-induced </a:t>
            </a:r>
          </a:p>
          <a:p>
            <a:pPr algn="ctr">
              <a:defRPr/>
            </a:pPr>
            <a:r>
              <a:rPr lang="en-US" sz="2400" b="1">
                <a:solidFill>
                  <a:schemeClr val="bg1"/>
                </a:solidFill>
              </a:rPr>
              <a:t>or</a:t>
            </a:r>
          </a:p>
          <a:p>
            <a:pPr algn="ctr">
              <a:defRPr/>
            </a:pPr>
            <a:r>
              <a:rPr lang="en-US" sz="2400" b="1">
                <a:solidFill>
                  <a:schemeClr val="bg1"/>
                </a:solidFill>
              </a:rPr>
              <a:t>Natural cycles?</a:t>
            </a:r>
            <a:endParaRPr lang="en-GB" sz="2400" b="1">
              <a:solidFill>
                <a:srgbClr val="0000CC"/>
              </a:solidFill>
              <a:effectLst>
                <a:outerShdw blurRad="38100" dist="38100" dir="2700000" algn="tl">
                  <a:srgbClr val="FFFFFF"/>
                </a:outerShdw>
              </a:effectLst>
            </a:endParaRPr>
          </a:p>
        </p:txBody>
      </p:sp>
      <p:pic>
        <p:nvPicPr>
          <p:cNvPr id="16389" name="Picture 11" descr="CSAG_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305800" y="6196013"/>
            <a:ext cx="838200" cy="661987"/>
          </a:xfrm>
          <a:prstGeom prst="rect">
            <a:avLst/>
          </a:prstGeom>
          <a:solidFill>
            <a:schemeClr val="bg1"/>
          </a:solidFill>
          <a:ln w="28575">
            <a:solidFill>
              <a:srgbClr val="000000"/>
            </a:solidFill>
            <a:miter lim="800000"/>
            <a:headEnd/>
            <a:tailEnd/>
          </a:ln>
        </p:spPr>
      </p:pic>
    </p:spTree>
    <p:extLst>
      <p:ext uri="{BB962C8B-B14F-4D97-AF65-F5344CB8AC3E}">
        <p14:creationId xmlns:p14="http://schemas.microsoft.com/office/powerpoint/2010/main" val="254724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4213" y="188913"/>
            <a:ext cx="7772400" cy="1143000"/>
          </a:xfrm>
        </p:spPr>
        <p:txBody>
          <a:bodyPr/>
          <a:lstStyle/>
          <a:p>
            <a:r>
              <a:rPr lang="en-GB">
                <a:solidFill>
                  <a:schemeClr val="bg1"/>
                </a:solidFill>
              </a:rPr>
              <a:t>Future temperature – 2090-2099</a:t>
            </a:r>
            <a:endParaRPr lang="en-US">
              <a:solidFill>
                <a:schemeClr val="bg1"/>
              </a:solidFill>
            </a:endParaRPr>
          </a:p>
        </p:txBody>
      </p:sp>
      <p:sp>
        <p:nvSpPr>
          <p:cNvPr id="167939" name="Rectangle 3"/>
          <p:cNvSpPr>
            <a:spLocks noGrp="1" noChangeArrowheads="1"/>
          </p:cNvSpPr>
          <p:nvPr>
            <p:ph type="body" idx="1"/>
          </p:nvPr>
        </p:nvSpPr>
        <p:spPr/>
        <p:txBody>
          <a:bodyPr/>
          <a:lstStyle/>
          <a:p>
            <a:endParaRPr lang="en-US"/>
          </a:p>
        </p:txBody>
      </p:sp>
      <p:pic>
        <p:nvPicPr>
          <p:cNvPr id="167944" name="Picture 8"/>
          <p:cNvPicPr>
            <a:picLocks noChangeAspect="1" noChangeArrowheads="1"/>
          </p:cNvPicPr>
          <p:nvPr/>
        </p:nvPicPr>
        <p:blipFill>
          <a:blip r:embed="rId3" cstate="print"/>
          <a:srcRect/>
          <a:stretch>
            <a:fillRect/>
          </a:stretch>
        </p:blipFill>
        <p:spPr bwMode="auto">
          <a:xfrm>
            <a:off x="179388" y="1268413"/>
            <a:ext cx="8569325" cy="5353050"/>
          </a:xfrm>
          <a:prstGeom prst="rect">
            <a:avLst/>
          </a:prstGeom>
          <a:noFill/>
        </p:spPr>
      </p:pic>
    </p:spTree>
    <p:extLst>
      <p:ext uri="{BB962C8B-B14F-4D97-AF65-F5344CB8AC3E}">
        <p14:creationId xmlns:p14="http://schemas.microsoft.com/office/powerpoint/2010/main" val="1939970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D08A-EFD8-40A4-97E3-818FA5DF2D1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96B4419-7203-4DF2-A27C-E760EA314D4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FFC41F9-F07D-475C-9A4B-B05EBD2E9177}"/>
              </a:ext>
            </a:extLst>
          </p:cNvPr>
          <p:cNvPicPr>
            <a:picLocks noChangeAspect="1"/>
          </p:cNvPicPr>
          <p:nvPr/>
        </p:nvPicPr>
        <p:blipFill>
          <a:blip r:embed="rId2"/>
          <a:stretch>
            <a:fillRect/>
          </a:stretch>
        </p:blipFill>
        <p:spPr>
          <a:xfrm>
            <a:off x="0" y="411659"/>
            <a:ext cx="9170760" cy="6034682"/>
          </a:xfrm>
          <a:prstGeom prst="rect">
            <a:avLst/>
          </a:prstGeom>
        </p:spPr>
      </p:pic>
    </p:spTree>
    <p:extLst>
      <p:ext uri="{BB962C8B-B14F-4D97-AF65-F5344CB8AC3E}">
        <p14:creationId xmlns:p14="http://schemas.microsoft.com/office/powerpoint/2010/main" val="2471733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40"/>
            <a:ext cx="8229600" cy="1143000"/>
          </a:xfrm>
        </p:spPr>
        <p:txBody>
          <a:bodyPr/>
          <a:lstStyle/>
          <a:p>
            <a:r>
              <a:rPr lang="en-US" dirty="0">
                <a:solidFill>
                  <a:schemeClr val="bg1"/>
                </a:solidFill>
              </a:rPr>
              <a:t>Wellington – very hot days</a:t>
            </a:r>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2B13166-4FF7-420E-AF89-D2CE42D78C85}"/>
              </a:ext>
            </a:extLst>
          </p:cNvPr>
          <p:cNvPicPr>
            <a:picLocks noChangeAspect="1"/>
          </p:cNvPicPr>
          <p:nvPr/>
        </p:nvPicPr>
        <p:blipFill>
          <a:blip r:embed="rId2"/>
          <a:stretch>
            <a:fillRect/>
          </a:stretch>
        </p:blipFill>
        <p:spPr>
          <a:xfrm>
            <a:off x="179512" y="1052736"/>
            <a:ext cx="8887845" cy="5472608"/>
          </a:xfrm>
          <a:prstGeom prst="rect">
            <a:avLst/>
          </a:prstGeom>
        </p:spPr>
      </p:pic>
    </p:spTree>
    <p:extLst>
      <p:ext uri="{BB962C8B-B14F-4D97-AF65-F5344CB8AC3E}">
        <p14:creationId xmlns:p14="http://schemas.microsoft.com/office/powerpoint/2010/main" val="1880131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5400" b="1" dirty="0"/>
              <a:t>Hotter Temps’ impact on Water</a:t>
            </a:r>
            <a:endParaRPr lang="en-ZA" sz="3600" b="1" dirty="0"/>
          </a:p>
        </p:txBody>
      </p:sp>
      <p:sp>
        <p:nvSpPr>
          <p:cNvPr id="3" name="TextBox 2"/>
          <p:cNvSpPr txBox="1"/>
          <p:nvPr/>
        </p:nvSpPr>
        <p:spPr>
          <a:xfrm>
            <a:off x="457200" y="2060848"/>
            <a:ext cx="7859216" cy="3785652"/>
          </a:xfrm>
          <a:prstGeom prst="rect">
            <a:avLst/>
          </a:prstGeom>
          <a:ln w="44450">
            <a:solidFill>
              <a:schemeClr val="tx1"/>
            </a:solidFill>
          </a:ln>
        </p:spPr>
        <p:txBody>
          <a:bodyPr wrap="square" rtlCol="0">
            <a:spAutoFit/>
          </a:bodyPr>
          <a:lstStyle/>
          <a:p>
            <a:pPr marL="571500" indent="-571500">
              <a:buFont typeface="Arial" panose="020B0604020202020204" pitchFamily="34" charset="0"/>
              <a:buChar char="•"/>
            </a:pPr>
            <a:r>
              <a:rPr lang="en-US" sz="4000" dirty="0"/>
              <a:t>Higher irrigation demand</a:t>
            </a:r>
          </a:p>
          <a:p>
            <a:pPr marL="571500" indent="-571500">
              <a:buFont typeface="Arial" panose="020B0604020202020204" pitchFamily="34" charset="0"/>
              <a:buChar char="•"/>
            </a:pPr>
            <a:r>
              <a:rPr lang="en-US" sz="4000" dirty="0"/>
              <a:t>Decreases in soil moisture</a:t>
            </a:r>
          </a:p>
          <a:p>
            <a:pPr marL="571500" indent="-571500">
              <a:buFont typeface="Arial" panose="020B0604020202020204" pitchFamily="34" charset="0"/>
              <a:buChar char="•"/>
            </a:pPr>
            <a:r>
              <a:rPr lang="en-US" sz="4000" dirty="0"/>
              <a:t>Drying out occurs more often</a:t>
            </a:r>
          </a:p>
          <a:p>
            <a:pPr marL="571500" indent="-571500">
              <a:buFont typeface="Arial" panose="020B0604020202020204" pitchFamily="34" charset="0"/>
              <a:buChar char="•"/>
            </a:pPr>
            <a:r>
              <a:rPr lang="en-US" sz="4000" dirty="0"/>
              <a:t>Crop damage</a:t>
            </a:r>
          </a:p>
          <a:p>
            <a:pPr marL="571500" indent="-571500">
              <a:buFont typeface="Arial" panose="020B0604020202020204" pitchFamily="34" charset="0"/>
              <a:buChar char="•"/>
            </a:pPr>
            <a:r>
              <a:rPr lang="en-US" sz="4000" dirty="0"/>
              <a:t>Picking conditions</a:t>
            </a:r>
          </a:p>
          <a:p>
            <a:pPr marL="571500" indent="-571500">
              <a:buFont typeface="Arial" panose="020B0604020202020204" pitchFamily="34" charset="0"/>
              <a:buChar char="•"/>
            </a:pPr>
            <a:r>
              <a:rPr lang="en-US" sz="4000" dirty="0"/>
              <a:t>Cold storage/chain requirements</a:t>
            </a:r>
            <a:endParaRPr lang="en-ZA" sz="4000" dirty="0"/>
          </a:p>
        </p:txBody>
      </p:sp>
    </p:spTree>
    <p:extLst>
      <p:ext uri="{BB962C8B-B14F-4D97-AF65-F5344CB8AC3E}">
        <p14:creationId xmlns:p14="http://schemas.microsoft.com/office/powerpoint/2010/main" val="2833401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229600" cy="728440"/>
          </a:xfrm>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522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8779" y="4503390"/>
            <a:ext cx="1731413" cy="174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8779" y="2681450"/>
            <a:ext cx="1735131" cy="1758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4249" y="877954"/>
            <a:ext cx="1729661" cy="175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7000" y="4503390"/>
            <a:ext cx="1728788" cy="174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2710274"/>
            <a:ext cx="1753641" cy="1735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0" y="885905"/>
            <a:ext cx="1737943" cy="1744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903" y="4520838"/>
            <a:ext cx="1775297" cy="172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2421" y="2710274"/>
            <a:ext cx="1753524" cy="1708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2421" y="871023"/>
            <a:ext cx="1759779" cy="175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27783" y="4524593"/>
            <a:ext cx="1746883" cy="172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7"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27782" y="2681058"/>
            <a:ext cx="1746884" cy="1737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38"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98308" y="871023"/>
            <a:ext cx="1776358" cy="175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3"/>
          <p:cNvSpPr txBox="1">
            <a:spLocks noChangeArrowheads="1"/>
          </p:cNvSpPr>
          <p:nvPr/>
        </p:nvSpPr>
        <p:spPr bwMode="auto">
          <a:xfrm>
            <a:off x="323528" y="6308725"/>
            <a:ext cx="8928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509838" algn="l"/>
                <a:tab pos="4752975" algn="l"/>
                <a:tab pos="6996113" algn="l"/>
              </a:tabLst>
              <a:defRPr>
                <a:solidFill>
                  <a:schemeClr val="tx1"/>
                </a:solidFill>
                <a:latin typeface="Arial" charset="0"/>
                <a:cs typeface="Arial" charset="0"/>
              </a:defRPr>
            </a:lvl1pPr>
            <a:lvl2pPr marL="742950" indent="-285750" eaLnBrk="0" hangingPunct="0">
              <a:tabLst>
                <a:tab pos="2509838" algn="l"/>
                <a:tab pos="4752975" algn="l"/>
                <a:tab pos="6996113" algn="l"/>
              </a:tabLst>
              <a:defRPr>
                <a:solidFill>
                  <a:schemeClr val="tx1"/>
                </a:solidFill>
                <a:latin typeface="Arial" charset="0"/>
                <a:cs typeface="Arial" charset="0"/>
              </a:defRPr>
            </a:lvl2pPr>
            <a:lvl3pPr marL="1143000" indent="-228600" eaLnBrk="0" hangingPunct="0">
              <a:tabLst>
                <a:tab pos="2509838" algn="l"/>
                <a:tab pos="4752975" algn="l"/>
                <a:tab pos="6996113" algn="l"/>
              </a:tabLst>
              <a:defRPr>
                <a:solidFill>
                  <a:schemeClr val="tx1"/>
                </a:solidFill>
                <a:latin typeface="Arial" charset="0"/>
                <a:cs typeface="Arial" charset="0"/>
              </a:defRPr>
            </a:lvl3pPr>
            <a:lvl4pPr marL="1600200" indent="-228600" eaLnBrk="0" hangingPunct="0">
              <a:tabLst>
                <a:tab pos="2509838" algn="l"/>
                <a:tab pos="4752975" algn="l"/>
                <a:tab pos="6996113" algn="l"/>
              </a:tabLst>
              <a:defRPr>
                <a:solidFill>
                  <a:schemeClr val="tx1"/>
                </a:solidFill>
                <a:latin typeface="Arial" charset="0"/>
                <a:cs typeface="Arial" charset="0"/>
              </a:defRPr>
            </a:lvl4pPr>
            <a:lvl5pPr marL="2057400" indent="-228600" eaLnBrk="0" hangingPunct="0">
              <a:tabLst>
                <a:tab pos="2509838" algn="l"/>
                <a:tab pos="4752975" algn="l"/>
                <a:tab pos="6996113"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2509838" algn="l"/>
                <a:tab pos="4752975" algn="l"/>
                <a:tab pos="6996113"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2509838" algn="l"/>
                <a:tab pos="4752975" algn="l"/>
                <a:tab pos="6996113"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2509838" algn="l"/>
                <a:tab pos="4752975" algn="l"/>
                <a:tab pos="6996113"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2509838" algn="l"/>
                <a:tab pos="4752975" algn="l"/>
                <a:tab pos="6996113" algn="l"/>
              </a:tabLs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328863" algn="l"/>
                <a:tab pos="4214813" algn="l"/>
                <a:tab pos="6186488" algn="l"/>
              </a:tabLst>
              <a:defRPr/>
            </a:pPr>
            <a:r>
              <a:rPr kumimoji="0" lang="en-GB" altLang="en-US" sz="1800" b="0" i="0" u="none" strike="noStrike" kern="1200" cap="none" spc="0" normalizeH="0" baseline="0" noProof="0" dirty="0">
                <a:ln>
                  <a:noFill/>
                </a:ln>
                <a:solidFill>
                  <a:srgbClr val="000000"/>
                </a:solidFill>
                <a:effectLst/>
                <a:uLnTx/>
                <a:uFillTx/>
                <a:latin typeface="Calibri" pitchFamily="34" charset="0"/>
                <a:ea typeface="+mn-ea"/>
                <a:cs typeface="Arial" charset="0"/>
              </a:rPr>
              <a:t>--</a:t>
            </a:r>
            <a:r>
              <a:rPr kumimoji="0" lang="en-GB" altLang="en-US" sz="1800" b="0" i="0" u="none" strike="noStrike" kern="1200" cap="none" spc="0" normalizeH="0" baseline="0" noProof="0" dirty="0">
                <a:ln>
                  <a:noFill/>
                </a:ln>
                <a:solidFill>
                  <a:srgbClr val="FFFFFF"/>
                </a:solidFill>
                <a:effectLst/>
                <a:uLnTx/>
                <a:uFillTx/>
                <a:latin typeface="Calibri" pitchFamily="34" charset="0"/>
                <a:ea typeface="+mn-ea"/>
                <a:cs typeface="Arial" charset="0"/>
              </a:rPr>
              <a:t>-15mm -&gt; +5mm	-30mm -&gt; +15mm	-10mm -&gt; +10mm	-10mm -&gt; +15mm</a:t>
            </a:r>
          </a:p>
        </p:txBody>
      </p:sp>
      <p:sp>
        <p:nvSpPr>
          <p:cNvPr id="19" name="Title 1"/>
          <p:cNvSpPr txBox="1">
            <a:spLocks/>
          </p:cNvSpPr>
          <p:nvPr/>
        </p:nvSpPr>
        <p:spPr bwMode="auto">
          <a:xfrm>
            <a:off x="436563" y="188913"/>
            <a:ext cx="8229600" cy="490537"/>
          </a:xfrm>
          <a:prstGeom prst="rect">
            <a:avLst/>
          </a:prstGeom>
          <a:solidFill>
            <a:schemeClr val="accent3">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00000"/>
                </a:solidFill>
                <a:effectLst/>
                <a:uLnTx/>
                <a:uFillTx/>
                <a:latin typeface="Arial"/>
                <a:ea typeface="+mj-ea"/>
                <a:cs typeface="+mj-cs"/>
              </a:rPr>
              <a:t>Rainfall </a:t>
            </a:r>
            <a:r>
              <a:rPr kumimoji="0" lang="en-GB" sz="2000" b="0" i="0" u="none" strike="noStrike" kern="1200" cap="none" spc="0" normalizeH="0" baseline="0" noProof="0" dirty="0">
                <a:ln>
                  <a:noFill/>
                </a:ln>
                <a:solidFill>
                  <a:srgbClr val="000000"/>
                </a:solidFill>
                <a:effectLst/>
                <a:uLnTx/>
                <a:uFillTx/>
                <a:latin typeface="Arial"/>
                <a:ea typeface="+mj-ea"/>
                <a:cs typeface="+mj-cs"/>
              </a:rPr>
              <a:t>(2015–2035, relative to 1971–2005) under RCP4.5</a:t>
            </a:r>
            <a:endParaRPr kumimoji="0" lang="en-GB" sz="4000" b="0" i="0" u="none" strike="noStrike" kern="1200" cap="none" spc="0" normalizeH="0" baseline="0" noProof="0" dirty="0">
              <a:ln>
                <a:noFill/>
              </a:ln>
              <a:solidFill>
                <a:srgbClr val="000000"/>
              </a:solidFill>
              <a:effectLst/>
              <a:uLnTx/>
              <a:uFillTx/>
              <a:latin typeface="Arial"/>
              <a:ea typeface="+mj-ea"/>
              <a:cs typeface="+mj-cs"/>
            </a:endParaRPr>
          </a:p>
        </p:txBody>
      </p:sp>
      <p:sp>
        <p:nvSpPr>
          <p:cNvPr id="4" name="Oval 3"/>
          <p:cNvSpPr/>
          <p:nvPr/>
        </p:nvSpPr>
        <p:spPr>
          <a:xfrm>
            <a:off x="827584" y="2100415"/>
            <a:ext cx="482790" cy="3457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38004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2875-DC26-43B9-B2AC-F6094F5EE045}"/>
              </a:ext>
            </a:extLst>
          </p:cNvPr>
          <p:cNvSpPr>
            <a:spLocks noGrp="1"/>
          </p:cNvSpPr>
          <p:nvPr>
            <p:ph type="title"/>
          </p:nvPr>
        </p:nvSpPr>
        <p:spPr>
          <a:xfrm>
            <a:off x="457200" y="-99392"/>
            <a:ext cx="8229600" cy="1143000"/>
          </a:xfrm>
        </p:spPr>
        <p:txBody>
          <a:bodyPr/>
          <a:lstStyle/>
          <a:p>
            <a:r>
              <a:rPr lang="en-US" dirty="0">
                <a:solidFill>
                  <a:schemeClr val="tx1"/>
                </a:solidFill>
              </a:rPr>
              <a:t>Mediterranean regions</a:t>
            </a:r>
            <a:endParaRPr lang="en-GB" dirty="0">
              <a:solidFill>
                <a:schemeClr val="tx1"/>
              </a:solidFill>
            </a:endParaRPr>
          </a:p>
        </p:txBody>
      </p:sp>
      <p:pic>
        <p:nvPicPr>
          <p:cNvPr id="5" name="Content Placeholder 4">
            <a:extLst>
              <a:ext uri="{FF2B5EF4-FFF2-40B4-BE49-F238E27FC236}">
                <a16:creationId xmlns:a16="http://schemas.microsoft.com/office/drawing/2014/main" id="{8F644766-F9AE-4ADE-B2E3-33CB39D5EE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835818"/>
            <a:ext cx="8075240" cy="6022182"/>
          </a:xfrm>
        </p:spPr>
      </p:pic>
    </p:spTree>
    <p:extLst>
      <p:ext uri="{BB962C8B-B14F-4D97-AF65-F5344CB8AC3E}">
        <p14:creationId xmlns:p14="http://schemas.microsoft.com/office/powerpoint/2010/main" val="1190380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695B-EF13-40D5-ABCF-7EED60737028}"/>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2C3A190B-EDC8-4DE4-BE4F-027DABA167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17" y="1"/>
            <a:ext cx="9224017" cy="6796644"/>
          </a:xfrm>
        </p:spPr>
      </p:pic>
    </p:spTree>
    <p:extLst>
      <p:ext uri="{BB962C8B-B14F-4D97-AF65-F5344CB8AC3E}">
        <p14:creationId xmlns:p14="http://schemas.microsoft.com/office/powerpoint/2010/main" val="3067125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D86B-DC7F-4408-99DB-DFC569DF92C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07569EB-80BF-4BBD-9F69-18E73DAD9C0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88747C0C-5937-4A66-A370-360C041ED2AC}"/>
              </a:ext>
            </a:extLst>
          </p:cNvPr>
          <p:cNvPicPr>
            <a:picLocks noChangeAspect="1"/>
          </p:cNvPicPr>
          <p:nvPr/>
        </p:nvPicPr>
        <p:blipFill>
          <a:blip r:embed="rId2"/>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0529700D-87D8-4B46-AA3F-96DB6652330D}"/>
              </a:ext>
            </a:extLst>
          </p:cNvPr>
          <p:cNvPicPr>
            <a:picLocks noChangeAspect="1"/>
          </p:cNvPicPr>
          <p:nvPr/>
        </p:nvPicPr>
        <p:blipFill>
          <a:blip r:embed="rId2"/>
          <a:stretch>
            <a:fillRect/>
          </a:stretch>
        </p:blipFill>
        <p:spPr>
          <a:xfrm>
            <a:off x="0" y="116632"/>
            <a:ext cx="9144000" cy="6858000"/>
          </a:xfrm>
          <a:prstGeom prst="rect">
            <a:avLst/>
          </a:prstGeom>
        </p:spPr>
      </p:pic>
      <p:pic>
        <p:nvPicPr>
          <p:cNvPr id="7" name="Picture 6">
            <a:extLst>
              <a:ext uri="{FF2B5EF4-FFF2-40B4-BE49-F238E27FC236}">
                <a16:creationId xmlns:a16="http://schemas.microsoft.com/office/drawing/2014/main" id="{B84408C1-266A-43F6-92BA-84A387FBB2CC}"/>
              </a:ext>
            </a:extLst>
          </p:cNvPr>
          <p:cNvPicPr>
            <a:picLocks noChangeAspect="1"/>
          </p:cNvPicPr>
          <p:nvPr/>
        </p:nvPicPr>
        <p:blipFill>
          <a:blip r:embed="rId3"/>
          <a:stretch>
            <a:fillRect/>
          </a:stretch>
        </p:blipFill>
        <p:spPr>
          <a:xfrm>
            <a:off x="0" y="0"/>
            <a:ext cx="8905160" cy="6262339"/>
          </a:xfrm>
          <a:prstGeom prst="rect">
            <a:avLst/>
          </a:prstGeom>
        </p:spPr>
      </p:pic>
    </p:spTree>
    <p:extLst>
      <p:ext uri="{BB962C8B-B14F-4D97-AF65-F5344CB8AC3E}">
        <p14:creationId xmlns:p14="http://schemas.microsoft.com/office/powerpoint/2010/main" val="222425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97471-3653-42D0-9799-0E5FA21F0885}"/>
              </a:ext>
            </a:extLst>
          </p:cNvPr>
          <p:cNvSpPr>
            <a:spLocks noGrp="1"/>
          </p:cNvSpPr>
          <p:nvPr>
            <p:ph type="title"/>
          </p:nvPr>
        </p:nvSpPr>
        <p:spPr>
          <a:xfrm>
            <a:off x="539552" y="562670"/>
            <a:ext cx="8229600" cy="202034"/>
          </a:xfrm>
        </p:spPr>
        <p:txBody>
          <a:bodyPr>
            <a:normAutofit fontScale="90000"/>
          </a:bodyPr>
          <a:lstStyle/>
          <a:p>
            <a:r>
              <a:rPr lang="en-US" sz="7300" b="1" dirty="0"/>
              <a:t>CC Threats</a:t>
            </a:r>
            <a:endParaRPr lang="en-ZA" b="1" dirty="0"/>
          </a:p>
        </p:txBody>
      </p:sp>
      <p:sp>
        <p:nvSpPr>
          <p:cNvPr id="3" name="Content Placeholder 2">
            <a:extLst>
              <a:ext uri="{FF2B5EF4-FFF2-40B4-BE49-F238E27FC236}">
                <a16:creationId xmlns:a16="http://schemas.microsoft.com/office/drawing/2014/main" id="{BC72A18C-C9C6-4CD4-AC75-7F1DDC7E8EB1}"/>
              </a:ext>
            </a:extLst>
          </p:cNvPr>
          <p:cNvSpPr>
            <a:spLocks noGrp="1"/>
          </p:cNvSpPr>
          <p:nvPr>
            <p:ph idx="1"/>
          </p:nvPr>
        </p:nvSpPr>
        <p:spPr>
          <a:xfrm>
            <a:off x="0" y="1498519"/>
            <a:ext cx="9144000" cy="4812007"/>
          </a:xfrm>
          <a:ln w="47625">
            <a:solidFill>
              <a:schemeClr val="tx1"/>
            </a:solidFill>
          </a:ln>
        </p:spPr>
        <p:txBody>
          <a:bodyPr>
            <a:normAutofit/>
          </a:bodyPr>
          <a:lstStyle/>
          <a:p>
            <a:r>
              <a:rPr lang="en-ZA" dirty="0"/>
              <a:t>Very high temperatures and prolonged heat waves</a:t>
            </a:r>
          </a:p>
          <a:p>
            <a:r>
              <a:rPr lang="en-ZA" dirty="0"/>
              <a:t>Increased evaporation, and soil/leaf transpiration</a:t>
            </a:r>
          </a:p>
          <a:p>
            <a:r>
              <a:rPr lang="en-ZA" dirty="0"/>
              <a:t>Sunburn </a:t>
            </a:r>
          </a:p>
          <a:p>
            <a:r>
              <a:rPr lang="en-ZA" dirty="0"/>
              <a:t>Reduced seasonal rainfall and longer dry spells </a:t>
            </a:r>
          </a:p>
          <a:p>
            <a:r>
              <a:rPr lang="en-ZA" dirty="0"/>
              <a:t>Higher frequency of heavy rainfall and flooding </a:t>
            </a:r>
          </a:p>
          <a:p>
            <a:r>
              <a:rPr lang="en-ZA" dirty="0"/>
              <a:t>More frequent and heavier late spring and early summer rainfall </a:t>
            </a:r>
          </a:p>
          <a:p>
            <a:r>
              <a:rPr lang="en-ZA" dirty="0"/>
              <a:t>Rising CO</a:t>
            </a:r>
            <a:r>
              <a:rPr lang="en-ZA" baseline="-25000" dirty="0"/>
              <a:t>²</a:t>
            </a:r>
            <a:r>
              <a:rPr lang="en-ZA" dirty="0"/>
              <a:t> levels – may have an impact on yield</a:t>
            </a:r>
            <a:endParaRPr lang="en-ZA" sz="2400" dirty="0"/>
          </a:p>
        </p:txBody>
      </p:sp>
    </p:spTree>
    <p:extLst>
      <p:ext uri="{BB962C8B-B14F-4D97-AF65-F5344CB8AC3E}">
        <p14:creationId xmlns:p14="http://schemas.microsoft.com/office/powerpoint/2010/main" val="2472065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89" y="990600"/>
            <a:ext cx="867822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a:cxnSpLocks/>
          </p:cNvCxnSpPr>
          <p:nvPr/>
        </p:nvCxnSpPr>
        <p:spPr>
          <a:xfrm flipH="1">
            <a:off x="1219201" y="3399503"/>
            <a:ext cx="5225007" cy="29497"/>
          </a:xfrm>
          <a:prstGeom prst="straightConnector1">
            <a:avLst/>
          </a:prstGeom>
          <a:ln w="2222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p:cNvCxnSpPr>
          <p:nvPr/>
        </p:nvCxnSpPr>
        <p:spPr>
          <a:xfrm flipH="1">
            <a:off x="1219201" y="4365104"/>
            <a:ext cx="5225006" cy="0"/>
          </a:xfrm>
          <a:prstGeom prst="straightConnector1">
            <a:avLst/>
          </a:prstGeom>
          <a:ln w="2222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2399" y="304800"/>
            <a:ext cx="8991601"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Arial" pitchFamily="34" charset="0"/>
                <a:ea typeface="+mn-ea"/>
                <a:cs typeface="+mn-cs"/>
              </a:rPr>
              <a:t>Annual Rainfall – CT centre +/- 820mm</a:t>
            </a:r>
          </a:p>
        </p:txBody>
      </p:sp>
      <p:cxnSp>
        <p:nvCxnSpPr>
          <p:cNvPr id="8" name="Straight Arrow Connector 7">
            <a:extLst>
              <a:ext uri="{FF2B5EF4-FFF2-40B4-BE49-F238E27FC236}">
                <a16:creationId xmlns:a16="http://schemas.microsoft.com/office/drawing/2014/main" id="{57384EDE-72AF-4D8E-978B-C89097C46B0F}"/>
              </a:ext>
            </a:extLst>
          </p:cNvPr>
          <p:cNvCxnSpPr>
            <a:cxnSpLocks/>
          </p:cNvCxnSpPr>
          <p:nvPr/>
        </p:nvCxnSpPr>
        <p:spPr>
          <a:xfrm>
            <a:off x="6588224" y="4365104"/>
            <a:ext cx="1224136" cy="0"/>
          </a:xfrm>
          <a:prstGeom prst="straightConnector1">
            <a:avLst/>
          </a:prstGeom>
          <a:ln w="2222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928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Grp="1" noChangeAspect="1" noChangeArrowheads="1"/>
          </p:cNvPicPr>
          <p:nvPr>
            <p:ph type="body" idx="1"/>
          </p:nvPr>
        </p:nvPicPr>
        <p:blipFill>
          <a:blip r:embed="rId3" cstate="print"/>
          <a:srcRect t="14191"/>
          <a:stretch>
            <a:fillRect/>
          </a:stretch>
        </p:blipFill>
        <p:spPr>
          <a:xfrm>
            <a:off x="76200" y="1143000"/>
            <a:ext cx="8893175" cy="5668962"/>
          </a:xfrm>
          <a:noFill/>
          <a:ln/>
        </p:spPr>
      </p:pic>
      <p:sp>
        <p:nvSpPr>
          <p:cNvPr id="194563" name="Rectangle 3"/>
          <p:cNvSpPr>
            <a:spLocks noGrp="1" noChangeArrowheads="1"/>
          </p:cNvSpPr>
          <p:nvPr>
            <p:ph type="title"/>
          </p:nvPr>
        </p:nvSpPr>
        <p:spPr>
          <a:xfrm>
            <a:off x="457200" y="76200"/>
            <a:ext cx="8229600" cy="762000"/>
          </a:xfrm>
          <a:noFill/>
          <a:ln/>
        </p:spPr>
        <p:txBody>
          <a:bodyPr/>
          <a:lstStyle/>
          <a:p>
            <a:r>
              <a:rPr lang="en-GB" sz="4000" b="1" dirty="0">
                <a:solidFill>
                  <a:schemeClr val="bg1"/>
                </a:solidFill>
              </a:rPr>
              <a:t>Income earned from agriculture</a:t>
            </a:r>
            <a:endParaRPr lang="en-US" sz="4000" b="1" dirty="0"/>
          </a:p>
        </p:txBody>
      </p:sp>
      <p:cxnSp>
        <p:nvCxnSpPr>
          <p:cNvPr id="3" name="Straight Arrow Connector 2"/>
          <p:cNvCxnSpPr/>
          <p:nvPr/>
        </p:nvCxnSpPr>
        <p:spPr>
          <a:xfrm flipH="1">
            <a:off x="6324600" y="3429000"/>
            <a:ext cx="457200" cy="1600200"/>
          </a:xfrm>
          <a:prstGeom prst="straightConnector1">
            <a:avLst/>
          </a:prstGeom>
          <a:ln w="92075">
            <a:solidFill>
              <a:srgbClr val="00B050"/>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6EDC-CAA9-438A-8304-D2A4C364D8FD}"/>
              </a:ext>
            </a:extLst>
          </p:cNvPr>
          <p:cNvSpPr>
            <a:spLocks noGrp="1"/>
          </p:cNvSpPr>
          <p:nvPr>
            <p:ph type="title"/>
          </p:nvPr>
        </p:nvSpPr>
        <p:spPr>
          <a:xfrm>
            <a:off x="457200" y="116632"/>
            <a:ext cx="8229600" cy="1296144"/>
          </a:xfrm>
        </p:spPr>
        <p:txBody>
          <a:bodyPr>
            <a:normAutofit/>
          </a:bodyPr>
          <a:lstStyle/>
          <a:p>
            <a:r>
              <a:rPr lang="en-US" sz="5400" b="1" dirty="0"/>
              <a:t>Prune responses</a:t>
            </a:r>
            <a:endParaRPr lang="en-ZA" sz="5400" b="1" dirty="0"/>
          </a:p>
        </p:txBody>
      </p:sp>
      <p:sp>
        <p:nvSpPr>
          <p:cNvPr id="3" name="Content Placeholder 2">
            <a:extLst>
              <a:ext uri="{FF2B5EF4-FFF2-40B4-BE49-F238E27FC236}">
                <a16:creationId xmlns:a16="http://schemas.microsoft.com/office/drawing/2014/main" id="{47B266F8-8B97-407E-8E2C-912A217E6163}"/>
              </a:ext>
            </a:extLst>
          </p:cNvPr>
          <p:cNvSpPr>
            <a:spLocks noGrp="1"/>
          </p:cNvSpPr>
          <p:nvPr>
            <p:ph idx="1"/>
          </p:nvPr>
        </p:nvSpPr>
        <p:spPr>
          <a:xfrm>
            <a:off x="107504" y="1509935"/>
            <a:ext cx="8892480" cy="2567137"/>
          </a:xfrm>
          <a:ln w="41275">
            <a:solidFill>
              <a:schemeClr val="tx1"/>
            </a:solidFill>
          </a:ln>
        </p:spPr>
        <p:txBody>
          <a:bodyPr>
            <a:normAutofit fontScale="92500"/>
          </a:bodyPr>
          <a:lstStyle/>
          <a:p>
            <a:r>
              <a:rPr lang="en-ZA" dirty="0"/>
              <a:t>What are risks of Higher Temperature?</a:t>
            </a:r>
          </a:p>
          <a:p>
            <a:r>
              <a:rPr lang="en-ZA" dirty="0"/>
              <a:t>What are the risks of reduced temp range?</a:t>
            </a:r>
          </a:p>
          <a:p>
            <a:r>
              <a:rPr lang="en-ZA" dirty="0"/>
              <a:t>Will increased irrigation requirements be sustainable? </a:t>
            </a:r>
          </a:p>
          <a:p>
            <a:r>
              <a:rPr lang="en-ZA" dirty="0"/>
              <a:t>Fruit size/quality?</a:t>
            </a:r>
          </a:p>
        </p:txBody>
      </p:sp>
    </p:spTree>
    <p:extLst>
      <p:ext uri="{BB962C8B-B14F-4D97-AF65-F5344CB8AC3E}">
        <p14:creationId xmlns:p14="http://schemas.microsoft.com/office/powerpoint/2010/main" val="1646231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01F6-1AA3-4C98-8911-0F1F4F497832}"/>
              </a:ext>
            </a:extLst>
          </p:cNvPr>
          <p:cNvSpPr>
            <a:spLocks noGrp="1"/>
          </p:cNvSpPr>
          <p:nvPr>
            <p:ph type="title"/>
          </p:nvPr>
        </p:nvSpPr>
        <p:spPr>
          <a:xfrm>
            <a:off x="457200" y="26408"/>
            <a:ext cx="8229600" cy="1242352"/>
          </a:xfrm>
        </p:spPr>
        <p:txBody>
          <a:bodyPr>
            <a:normAutofit/>
          </a:bodyPr>
          <a:lstStyle/>
          <a:p>
            <a:r>
              <a:rPr lang="en-US" sz="6000" b="1" dirty="0"/>
              <a:t>Water</a:t>
            </a:r>
            <a:endParaRPr lang="en-ZA" b="1" dirty="0"/>
          </a:p>
        </p:txBody>
      </p:sp>
      <p:sp>
        <p:nvSpPr>
          <p:cNvPr id="3" name="Content Placeholder 2">
            <a:extLst>
              <a:ext uri="{FF2B5EF4-FFF2-40B4-BE49-F238E27FC236}">
                <a16:creationId xmlns:a16="http://schemas.microsoft.com/office/drawing/2014/main" id="{87A29289-C84D-40C8-950D-D5311E0B0907}"/>
              </a:ext>
            </a:extLst>
          </p:cNvPr>
          <p:cNvSpPr>
            <a:spLocks noGrp="1"/>
          </p:cNvSpPr>
          <p:nvPr>
            <p:ph idx="1"/>
          </p:nvPr>
        </p:nvSpPr>
        <p:spPr>
          <a:xfrm>
            <a:off x="0" y="1110754"/>
            <a:ext cx="9144000" cy="4838526"/>
          </a:xfrm>
          <a:ln w="31750">
            <a:solidFill>
              <a:schemeClr val="tx1"/>
            </a:solidFill>
          </a:ln>
        </p:spPr>
        <p:txBody>
          <a:bodyPr>
            <a:noAutofit/>
          </a:bodyPr>
          <a:lstStyle/>
          <a:p>
            <a:r>
              <a:rPr lang="en-ZA" dirty="0"/>
              <a:t>Prunes require sufficient water during the growth season, provided by a combination of rainfall and irrigation.</a:t>
            </a:r>
          </a:p>
          <a:p>
            <a:r>
              <a:rPr lang="en-ZA" dirty="0"/>
              <a:t>High temperatures </a:t>
            </a:r>
            <a:r>
              <a:rPr lang="en-ZA" dirty="0">
                <a:solidFill>
                  <a:srgbClr val="FF0000"/>
                </a:solidFill>
              </a:rPr>
              <a:t>increase orchard evapotranspiration</a:t>
            </a:r>
            <a:r>
              <a:rPr lang="en-ZA" dirty="0"/>
              <a:t> leading to an increased demand for irrigation water. </a:t>
            </a:r>
          </a:p>
          <a:p>
            <a:r>
              <a:rPr lang="en-ZA" dirty="0"/>
              <a:t>It has been estimated that warming associated with climate change will </a:t>
            </a:r>
            <a:r>
              <a:rPr lang="en-ZA" dirty="0">
                <a:solidFill>
                  <a:srgbClr val="FF0000"/>
                </a:solidFill>
              </a:rPr>
              <a:t>increase the irrigation </a:t>
            </a:r>
            <a:r>
              <a:rPr lang="en-ZA" dirty="0"/>
              <a:t>requirement of crops by around 8 % by mid-century.</a:t>
            </a:r>
          </a:p>
        </p:txBody>
      </p:sp>
    </p:spTree>
    <p:extLst>
      <p:ext uri="{BB962C8B-B14F-4D97-AF65-F5344CB8AC3E}">
        <p14:creationId xmlns:p14="http://schemas.microsoft.com/office/powerpoint/2010/main" val="147161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97000"/>
                    </a14:imgEffect>
                    <a14:imgEffect>
                      <a14:brightnessContrast bright="-4000" contrast="8000"/>
                    </a14:imgEffect>
                  </a14:imgLayer>
                </a14:imgProps>
              </a:ext>
              <a:ext uri="{28A0092B-C50C-407E-A947-70E740481C1C}">
                <a14:useLocalDpi xmlns:a14="http://schemas.microsoft.com/office/drawing/2010/main"/>
              </a:ext>
            </a:extLst>
          </a:blip>
          <a:srcRect/>
          <a:stretch>
            <a:fillRect/>
          </a:stretch>
        </p:blipFill>
        <p:spPr bwMode="auto">
          <a:xfrm>
            <a:off x="611560" y="1238733"/>
            <a:ext cx="4416896" cy="5281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496" y="404664"/>
            <a:ext cx="9001000" cy="646331"/>
          </a:xfrm>
          <a:prstGeom prst="rect">
            <a:avLst/>
          </a:prstGeom>
          <a:noFill/>
        </p:spPr>
        <p:txBody>
          <a:bodyPr wrap="square" rtlCol="0">
            <a:spAutoFit/>
          </a:bodyPr>
          <a:lstStyle/>
          <a:p>
            <a:r>
              <a:rPr lang="en-US" sz="3600" b="1" dirty="0"/>
              <a:t>Which sector uses the most water in S Africa?</a:t>
            </a:r>
          </a:p>
        </p:txBody>
      </p:sp>
      <p:sp>
        <p:nvSpPr>
          <p:cNvPr id="4" name="TextBox 3"/>
          <p:cNvSpPr txBox="1"/>
          <p:nvPr/>
        </p:nvSpPr>
        <p:spPr>
          <a:xfrm>
            <a:off x="5292080" y="1484784"/>
            <a:ext cx="2363468" cy="3970318"/>
          </a:xfrm>
          <a:prstGeom prst="rect">
            <a:avLst/>
          </a:prstGeom>
          <a:noFill/>
        </p:spPr>
        <p:txBody>
          <a:bodyPr wrap="none" rtlCol="0">
            <a:spAutoFit/>
          </a:bodyPr>
          <a:lstStyle/>
          <a:p>
            <a:r>
              <a:rPr lang="en-US" sz="3600" u="sng" dirty="0"/>
              <a:t>Sectors:</a:t>
            </a:r>
          </a:p>
          <a:p>
            <a:endParaRPr lang="en-US" sz="3600" dirty="0"/>
          </a:p>
          <a:p>
            <a:r>
              <a:rPr lang="en-US" sz="3600" dirty="0"/>
              <a:t>Agriculture </a:t>
            </a:r>
          </a:p>
          <a:p>
            <a:endParaRPr lang="en-US" sz="3600" dirty="0"/>
          </a:p>
          <a:p>
            <a:r>
              <a:rPr lang="en-US" sz="3600" dirty="0"/>
              <a:t>Industrial</a:t>
            </a:r>
          </a:p>
          <a:p>
            <a:endParaRPr lang="en-US" sz="3600" dirty="0"/>
          </a:p>
          <a:p>
            <a:r>
              <a:rPr lang="en-US" sz="3600" dirty="0"/>
              <a:t>Municipal</a:t>
            </a:r>
          </a:p>
        </p:txBody>
      </p:sp>
    </p:spTree>
    <p:extLst>
      <p:ext uri="{BB962C8B-B14F-4D97-AF65-F5344CB8AC3E}">
        <p14:creationId xmlns:p14="http://schemas.microsoft.com/office/powerpoint/2010/main" val="218136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91200" cy="1143000"/>
          </a:xfrm>
        </p:spPr>
        <p:txBody>
          <a:bodyPr/>
          <a:lstStyle/>
          <a:p>
            <a:r>
              <a:rPr lang="en-US" b="1" dirty="0">
                <a:solidFill>
                  <a:schemeClr val="bg1"/>
                </a:solidFill>
              </a:rPr>
              <a:t>Rainfall trend?</a:t>
            </a:r>
          </a:p>
        </p:txBody>
      </p:sp>
      <p:pic>
        <p:nvPicPr>
          <p:cNvPr id="4" name="Picture 3"/>
          <p:cNvPicPr>
            <a:picLocks noChangeAspect="1"/>
          </p:cNvPicPr>
          <p:nvPr/>
        </p:nvPicPr>
        <p:blipFill>
          <a:blip r:embed="rId2"/>
          <a:stretch>
            <a:fillRect/>
          </a:stretch>
        </p:blipFill>
        <p:spPr>
          <a:xfrm>
            <a:off x="127000" y="2107483"/>
            <a:ext cx="8991600" cy="3511395"/>
          </a:xfrm>
          <a:prstGeom prst="rect">
            <a:avLst/>
          </a:prstGeom>
        </p:spPr>
      </p:pic>
      <p:sp>
        <p:nvSpPr>
          <p:cNvPr id="5" name="Content Placeholder 4"/>
          <p:cNvSpPr>
            <a:spLocks noGrp="1"/>
          </p:cNvSpPr>
          <p:nvPr>
            <p:ph idx="1"/>
          </p:nvPr>
        </p:nvSpPr>
        <p:spPr>
          <a:xfrm>
            <a:off x="6248400" y="245609"/>
            <a:ext cx="2514600" cy="1172029"/>
          </a:xfrm>
          <a:ln>
            <a:solidFill>
              <a:srgbClr val="FFFF00"/>
            </a:solidFill>
          </a:ln>
        </p:spPr>
        <p:txBody>
          <a:bodyPr/>
          <a:lstStyle/>
          <a:p>
            <a:pPr marL="0" indent="0">
              <a:buNone/>
            </a:pPr>
            <a:r>
              <a:rPr lang="en-US" sz="2000" dirty="0">
                <a:solidFill>
                  <a:schemeClr val="bg1"/>
                </a:solidFill>
              </a:rPr>
              <a:t>In the last 30 years, 10 above normal,  14 below normal</a:t>
            </a:r>
          </a:p>
        </p:txBody>
      </p:sp>
      <p:sp>
        <p:nvSpPr>
          <p:cNvPr id="6" name="Rectangle 5"/>
          <p:cNvSpPr/>
          <p:nvPr/>
        </p:nvSpPr>
        <p:spPr>
          <a:xfrm>
            <a:off x="5976258" y="3200400"/>
            <a:ext cx="2819400" cy="19812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8" name="Straight Arrow Connector 7"/>
          <p:cNvCxnSpPr/>
          <p:nvPr/>
        </p:nvCxnSpPr>
        <p:spPr>
          <a:xfrm>
            <a:off x="7315200" y="1524000"/>
            <a:ext cx="0" cy="16764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266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txBox="1">
            <a:spLocks noGrp="1"/>
          </p:cNvSpPr>
          <p:nvPr/>
        </p:nvSpPr>
        <p:spPr bwMode="auto">
          <a:xfrm>
            <a:off x="0" y="6248400"/>
            <a:ext cx="609600" cy="609600"/>
          </a:xfrm>
          <a:prstGeom prst="rect">
            <a:avLst/>
          </a:prstGeom>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fld id="{DBDDAA40-2191-47BA-9D05-76F23263618E}" type="slidenum">
              <a:rPr kumimoji="0" lang="en-US" sz="1600" b="1" i="0" u="none" strike="noStrike" kern="1200" cap="none" spc="0" normalizeH="0" baseline="0" noProof="0">
                <a:ln>
                  <a:noFill/>
                </a:ln>
                <a:solidFill>
                  <a:srgbClr val="6B7B8B"/>
                </a:solidFill>
                <a:effectLst/>
                <a:uLnTx/>
                <a:uFillTx/>
                <a:latin typeface="Tahoma" pitchFamily="80"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25</a:t>
            </a:fld>
            <a:endParaRPr kumimoji="0" lang="en-US" sz="1600" b="1" i="0" u="none" strike="noStrike" kern="1200" cap="none" spc="0" normalizeH="0" baseline="0" noProof="0">
              <a:ln>
                <a:noFill/>
              </a:ln>
              <a:solidFill>
                <a:srgbClr val="6B7B8B"/>
              </a:solidFill>
              <a:effectLst/>
              <a:uLnTx/>
              <a:uFillTx/>
              <a:latin typeface="Tahoma" pitchFamily="80" charset="0"/>
              <a:ea typeface="+mn-ea"/>
              <a:cs typeface="+mn-cs"/>
            </a:endParaRPr>
          </a:p>
        </p:txBody>
      </p:sp>
      <p:pic>
        <p:nvPicPr>
          <p:cNvPr id="96259" name="Picture 2" descr="SouthAfricaNoDrought"/>
          <p:cNvPicPr>
            <a:picLocks noChangeAspect="1" noChangeArrowheads="1"/>
          </p:cNvPicPr>
          <p:nvPr/>
        </p:nvPicPr>
        <p:blipFill>
          <a:blip r:embed="rId3" cstate="print"/>
          <a:srcRect/>
          <a:stretch>
            <a:fillRect/>
          </a:stretch>
        </p:blipFill>
        <p:spPr bwMode="auto">
          <a:xfrm>
            <a:off x="0" y="1295400"/>
            <a:ext cx="4587875" cy="5562600"/>
          </a:xfrm>
          <a:prstGeom prst="rect">
            <a:avLst/>
          </a:prstGeom>
          <a:noFill/>
          <a:ln w="9525">
            <a:noFill/>
            <a:miter lim="800000"/>
            <a:headEnd/>
            <a:tailEnd/>
          </a:ln>
        </p:spPr>
      </p:pic>
      <p:pic>
        <p:nvPicPr>
          <p:cNvPr id="96260" name="Picture 3" descr="SouthAfricaDrought"/>
          <p:cNvPicPr>
            <a:picLocks noChangeAspect="1" noChangeArrowheads="1"/>
          </p:cNvPicPr>
          <p:nvPr/>
        </p:nvPicPr>
        <p:blipFill>
          <a:blip r:embed="rId4" cstate="print"/>
          <a:srcRect/>
          <a:stretch>
            <a:fillRect/>
          </a:stretch>
        </p:blipFill>
        <p:spPr bwMode="auto">
          <a:xfrm>
            <a:off x="4556125" y="1295400"/>
            <a:ext cx="4587875" cy="5562600"/>
          </a:xfrm>
          <a:prstGeom prst="rect">
            <a:avLst/>
          </a:prstGeom>
          <a:noFill/>
          <a:ln w="9525">
            <a:noFill/>
            <a:miter lim="800000"/>
            <a:headEnd/>
            <a:tailEnd/>
          </a:ln>
        </p:spPr>
      </p:pic>
      <p:sp>
        <p:nvSpPr>
          <p:cNvPr id="96261" name="Text Box 4"/>
          <p:cNvSpPr txBox="1">
            <a:spLocks noChangeArrowheads="1"/>
          </p:cNvSpPr>
          <p:nvPr/>
        </p:nvSpPr>
        <p:spPr bwMode="auto">
          <a:xfrm>
            <a:off x="381000" y="860425"/>
            <a:ext cx="3054041"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Tahoma" charset="0"/>
                <a:ea typeface="+mn-ea"/>
                <a:cs typeface="+mn-cs"/>
              </a:rPr>
              <a:t>21 July 2002 – </a:t>
            </a:r>
            <a:r>
              <a:rPr kumimoji="0" lang="en-US" sz="1600" b="1" i="0" u="none" strike="noStrike" kern="1200" cap="none" spc="0" normalizeH="0" baseline="0" noProof="0" dirty="0">
                <a:ln>
                  <a:noFill/>
                </a:ln>
                <a:solidFill>
                  <a:srgbClr val="9D0F11"/>
                </a:solidFill>
                <a:effectLst/>
                <a:uLnTx/>
                <a:uFillTx/>
                <a:latin typeface="Tahoma" charset="0"/>
                <a:ea typeface="+mn-ea"/>
                <a:cs typeface="+mn-cs"/>
              </a:rPr>
              <a:t>Normal Year</a:t>
            </a:r>
            <a:endParaRPr kumimoji="0" lang="en-GB" sz="1600" b="1" i="0" u="none" strike="noStrike" kern="1200" cap="none" spc="0" normalizeH="0" baseline="0" noProof="0" dirty="0">
              <a:ln>
                <a:noFill/>
              </a:ln>
              <a:solidFill>
                <a:srgbClr val="9D0F11"/>
              </a:solidFill>
              <a:effectLst/>
              <a:uLnTx/>
              <a:uFillTx/>
              <a:latin typeface="Tahoma" charset="0"/>
              <a:ea typeface="+mn-ea"/>
              <a:cs typeface="+mn-cs"/>
            </a:endParaRPr>
          </a:p>
        </p:txBody>
      </p:sp>
      <p:sp>
        <p:nvSpPr>
          <p:cNvPr id="96262" name="Oval 5"/>
          <p:cNvSpPr>
            <a:spLocks noChangeArrowheads="1"/>
          </p:cNvSpPr>
          <p:nvPr/>
        </p:nvSpPr>
        <p:spPr bwMode="auto">
          <a:xfrm>
            <a:off x="4724400" y="1371600"/>
            <a:ext cx="3276600" cy="4191000"/>
          </a:xfrm>
          <a:prstGeom prst="ellipse">
            <a:avLst/>
          </a:prstGeom>
          <a:noFill/>
          <a:ln w="9525">
            <a:solidFill>
              <a:schemeClr val="tx2"/>
            </a:solidFill>
            <a:round/>
            <a:headEnd/>
            <a:tailEnd/>
          </a:ln>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6263" name="Oval 6"/>
          <p:cNvSpPr>
            <a:spLocks noChangeArrowheads="1"/>
          </p:cNvSpPr>
          <p:nvPr/>
        </p:nvSpPr>
        <p:spPr bwMode="auto">
          <a:xfrm>
            <a:off x="152400" y="1371600"/>
            <a:ext cx="3352800" cy="4191000"/>
          </a:xfrm>
          <a:prstGeom prst="ellipse">
            <a:avLst/>
          </a:prstGeom>
          <a:noFill/>
          <a:ln w="9525">
            <a:solidFill>
              <a:schemeClr val="tx2"/>
            </a:solidFill>
            <a:round/>
            <a:headEnd/>
            <a:tailEnd/>
          </a:ln>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6264" name="Text Box 7"/>
          <p:cNvSpPr txBox="1">
            <a:spLocks noChangeArrowheads="1"/>
          </p:cNvSpPr>
          <p:nvPr/>
        </p:nvSpPr>
        <p:spPr bwMode="auto">
          <a:xfrm>
            <a:off x="4724400" y="860425"/>
            <a:ext cx="3147015"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Tahoma" charset="0"/>
                <a:ea typeface="+mn-ea"/>
                <a:cs typeface="+mn-cs"/>
              </a:rPr>
              <a:t>21 July 2003 – </a:t>
            </a:r>
            <a:r>
              <a:rPr kumimoji="0" lang="en-US" sz="1600" b="1" i="0" u="none" strike="noStrike" kern="1200" cap="none" spc="0" normalizeH="0" baseline="0" noProof="0" dirty="0">
                <a:ln>
                  <a:noFill/>
                </a:ln>
                <a:solidFill>
                  <a:srgbClr val="9D0F11"/>
                </a:solidFill>
                <a:effectLst/>
                <a:uLnTx/>
                <a:uFillTx/>
                <a:latin typeface="Tahoma" charset="0"/>
                <a:ea typeface="+mn-ea"/>
                <a:cs typeface="+mn-cs"/>
              </a:rPr>
              <a:t>Drought Year</a:t>
            </a:r>
            <a:endParaRPr kumimoji="0" lang="en-GB" sz="1600" b="1" i="0" u="none" strike="noStrike" kern="1200" cap="none" spc="0" normalizeH="0" baseline="0" noProof="0" dirty="0">
              <a:ln>
                <a:noFill/>
              </a:ln>
              <a:solidFill>
                <a:srgbClr val="808080"/>
              </a:solidFill>
              <a:effectLst/>
              <a:uLnTx/>
              <a:uFillTx/>
              <a:latin typeface="Tahoma" charset="0"/>
              <a:ea typeface="+mn-ea"/>
              <a:cs typeface="+mn-cs"/>
            </a:endParaRPr>
          </a:p>
        </p:txBody>
      </p:sp>
      <p:sp>
        <p:nvSpPr>
          <p:cNvPr id="96265" name="Rectangle 8"/>
          <p:cNvSpPr>
            <a:spLocks noChangeArrowheads="1"/>
          </p:cNvSpPr>
          <p:nvPr/>
        </p:nvSpPr>
        <p:spPr bwMode="auto">
          <a:xfrm>
            <a:off x="541338" y="50800"/>
            <a:ext cx="187325" cy="457200"/>
          </a:xfrm>
          <a:prstGeom prst="rect">
            <a:avLst/>
          </a:prstGeom>
          <a:noFill/>
          <a:ln w="12700">
            <a:noFill/>
            <a:miter lim="800000"/>
            <a:headEnd/>
            <a:tailEnd/>
          </a:ln>
        </p:spPr>
        <p:txBody>
          <a:bodyPr wrap="none" lIns="93600" tIns="46800" rIns="93600" bIns="4680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6266" name="Rectangle 9"/>
          <p:cNvSpPr>
            <a:spLocks noChangeArrowheads="1"/>
          </p:cNvSpPr>
          <p:nvPr/>
        </p:nvSpPr>
        <p:spPr bwMode="black">
          <a:xfrm>
            <a:off x="179388" y="152400"/>
            <a:ext cx="8785225" cy="369332"/>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Water is an already scarce resource in the Western Cape</a:t>
            </a:r>
          </a:p>
        </p:txBody>
      </p:sp>
    </p:spTree>
    <p:extLst>
      <p:ext uri="{BB962C8B-B14F-4D97-AF65-F5344CB8AC3E}">
        <p14:creationId xmlns:p14="http://schemas.microsoft.com/office/powerpoint/2010/main" val="3605637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07" y="0"/>
            <a:ext cx="9088893" cy="6973565"/>
          </a:xfrm>
          <a:prstGeom prst="rect">
            <a:avLst/>
          </a:prstGeom>
        </p:spPr>
      </p:pic>
      <p:sp>
        <p:nvSpPr>
          <p:cNvPr id="2" name="Title 1"/>
          <p:cNvSpPr>
            <a:spLocks noGrp="1"/>
          </p:cNvSpPr>
          <p:nvPr>
            <p:ph type="ctrTitle"/>
          </p:nvPr>
        </p:nvSpPr>
        <p:spPr>
          <a:xfrm>
            <a:off x="0" y="457200"/>
            <a:ext cx="9144000" cy="1470025"/>
          </a:xfrm>
        </p:spPr>
        <p:txBody>
          <a:bodyPr>
            <a:normAutofit/>
          </a:bodyPr>
          <a:lstStyle/>
          <a:p>
            <a:r>
              <a:rPr lang="en-ZA" sz="4000" b="1" dirty="0"/>
              <a:t>Is W Cape facing a long-term water crisis?</a:t>
            </a:r>
            <a:endParaRPr lang="en-ZA" sz="2800" b="1" dirty="0"/>
          </a:p>
        </p:txBody>
      </p:sp>
      <p:pic>
        <p:nvPicPr>
          <p:cNvPr id="3" name="Picture 2"/>
          <p:cNvPicPr>
            <a:picLocks noChangeAspect="1"/>
          </p:cNvPicPr>
          <p:nvPr/>
        </p:nvPicPr>
        <p:blipFill rotWithShape="1">
          <a:blip r:embed="rId3"/>
          <a:srcRect l="15271" r="12792"/>
          <a:stretch/>
        </p:blipFill>
        <p:spPr>
          <a:xfrm>
            <a:off x="4779507" y="3163565"/>
            <a:ext cx="4419600" cy="3810000"/>
          </a:xfrm>
          <a:prstGeom prst="rect">
            <a:avLst/>
          </a:prstGeom>
        </p:spPr>
      </p:pic>
    </p:spTree>
    <p:extLst>
      <p:ext uri="{BB962C8B-B14F-4D97-AF65-F5344CB8AC3E}">
        <p14:creationId xmlns:p14="http://schemas.microsoft.com/office/powerpoint/2010/main" val="39668337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205" y="226115"/>
            <a:ext cx="7815537" cy="44627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2300" b="1" i="0" u="none" strike="noStrike" kern="1200" cap="none" spc="0" normalizeH="0" baseline="0" noProof="0" dirty="0">
                <a:ln>
                  <a:noFill/>
                </a:ln>
                <a:solidFill>
                  <a:srgbClr val="FFFFFF"/>
                </a:solidFill>
                <a:effectLst/>
                <a:uLnTx/>
                <a:uFillTx/>
                <a:latin typeface="Arial" pitchFamily="34" charset="0"/>
                <a:ea typeface="+mn-ea"/>
                <a:cs typeface="+mn-cs"/>
              </a:rPr>
              <a:t>Historical water storage in dams supplying Cape Town</a:t>
            </a:r>
          </a:p>
        </p:txBody>
      </p:sp>
      <p:pic>
        <p:nvPicPr>
          <p:cNvPr id="6" name="Picture 5">
            <a:extLst>
              <a:ext uri="{FF2B5EF4-FFF2-40B4-BE49-F238E27FC236}">
                <a16:creationId xmlns:a16="http://schemas.microsoft.com/office/drawing/2014/main" id="{E0E8B104-3F75-4479-A38B-EE5DE8DE9FDD}"/>
              </a:ext>
            </a:extLst>
          </p:cNvPr>
          <p:cNvPicPr>
            <a:picLocks noChangeAspect="1"/>
          </p:cNvPicPr>
          <p:nvPr/>
        </p:nvPicPr>
        <p:blipFill>
          <a:blip r:embed="rId2"/>
          <a:stretch>
            <a:fillRect/>
          </a:stretch>
        </p:blipFill>
        <p:spPr>
          <a:xfrm>
            <a:off x="151188" y="1266939"/>
            <a:ext cx="8964488" cy="5364945"/>
          </a:xfrm>
          <a:prstGeom prst="rect">
            <a:avLst/>
          </a:prstGeom>
        </p:spPr>
      </p:pic>
      <p:sp>
        <p:nvSpPr>
          <p:cNvPr id="16" name="Oval 15">
            <a:extLst>
              <a:ext uri="{FF2B5EF4-FFF2-40B4-BE49-F238E27FC236}">
                <a16:creationId xmlns:a16="http://schemas.microsoft.com/office/drawing/2014/main" id="{EB08B626-7928-4914-BBBA-7F9EEA0BAA71}"/>
              </a:ext>
            </a:extLst>
          </p:cNvPr>
          <p:cNvSpPr/>
          <p:nvPr/>
        </p:nvSpPr>
        <p:spPr>
          <a:xfrm>
            <a:off x="6948264" y="3117514"/>
            <a:ext cx="482790" cy="345719"/>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676221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85" y="-38577"/>
            <a:ext cx="9143999" cy="6572250"/>
          </a:xfrm>
          <a:prstGeom prst="rect">
            <a:avLst/>
          </a:prstGeom>
        </p:spPr>
      </p:pic>
      <p:sp>
        <p:nvSpPr>
          <p:cNvPr id="2" name="TextBox 1"/>
          <p:cNvSpPr txBox="1"/>
          <p:nvPr/>
        </p:nvSpPr>
        <p:spPr>
          <a:xfrm rot="19547704">
            <a:off x="-303125" y="2529543"/>
            <a:ext cx="9449210" cy="1015663"/>
          </a:xfrm>
          <a:prstGeom prst="rect">
            <a:avLst/>
          </a:prstGeom>
          <a:solidFill>
            <a:srgbClr val="FF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FFFF00"/>
                </a:solidFill>
                <a:effectLst/>
                <a:uLnTx/>
                <a:uFillTx/>
                <a:latin typeface="Arial" pitchFamily="34" charset="0"/>
                <a:ea typeface="+mn-ea"/>
                <a:cs typeface="+mn-cs"/>
              </a:rPr>
              <a:t>POSTPONED TO 2019</a:t>
            </a:r>
          </a:p>
        </p:txBody>
      </p:sp>
    </p:spTree>
    <p:extLst>
      <p:ext uri="{BB962C8B-B14F-4D97-AF65-F5344CB8AC3E}">
        <p14:creationId xmlns:p14="http://schemas.microsoft.com/office/powerpoint/2010/main" val="217663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rotWithShape="1">
          <a:blip r:embed="rId2" cstate="print"/>
          <a:srcRect t="17428"/>
          <a:stretch/>
        </p:blipFill>
        <p:spPr bwMode="auto">
          <a:xfrm>
            <a:off x="422901" y="1524000"/>
            <a:ext cx="7959100" cy="2888342"/>
          </a:xfrm>
          <a:prstGeom prst="rect">
            <a:avLst/>
          </a:prstGeom>
          <a:noFill/>
          <a:ln w="9525">
            <a:noFill/>
            <a:miter lim="800000"/>
            <a:headEnd/>
            <a:tailEnd/>
          </a:ln>
        </p:spPr>
      </p:pic>
      <p:sp>
        <p:nvSpPr>
          <p:cNvPr id="3" name="TextBox 2"/>
          <p:cNvSpPr txBox="1"/>
          <p:nvPr/>
        </p:nvSpPr>
        <p:spPr>
          <a:xfrm>
            <a:off x="882316" y="228600"/>
            <a:ext cx="789531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2800" b="1" i="0" u="none" strike="noStrike" kern="1200" cap="none" spc="0" normalizeH="0" baseline="0" noProof="0" dirty="0">
                <a:ln>
                  <a:noFill/>
                </a:ln>
                <a:solidFill>
                  <a:srgbClr val="FFFFFF"/>
                </a:solidFill>
                <a:effectLst/>
                <a:uLnTx/>
                <a:uFillTx/>
                <a:latin typeface="Arial" pitchFamily="34" charset="0"/>
                <a:ea typeface="+mn-ea"/>
                <a:cs typeface="+mn-cs"/>
              </a:rPr>
              <a:t>Price management: Level 6 prices</a:t>
            </a:r>
          </a:p>
        </p:txBody>
      </p:sp>
      <p:pic>
        <p:nvPicPr>
          <p:cNvPr id="7" name="Picture 6"/>
          <p:cNvPicPr>
            <a:picLocks noChangeAspect="1"/>
          </p:cNvPicPr>
          <p:nvPr/>
        </p:nvPicPr>
        <p:blipFill>
          <a:blip r:embed="rId3"/>
          <a:stretch>
            <a:fillRect/>
          </a:stretch>
        </p:blipFill>
        <p:spPr>
          <a:xfrm>
            <a:off x="4007864" y="1519822"/>
            <a:ext cx="2621535" cy="2804289"/>
          </a:xfrm>
          <a:prstGeom prst="rect">
            <a:avLst/>
          </a:prstGeom>
          <a:solidFill>
            <a:schemeClr val="bg1"/>
          </a:solidFill>
        </p:spPr>
      </p:pic>
      <p:sp>
        <p:nvSpPr>
          <p:cNvPr id="8" name="Rectangle 7"/>
          <p:cNvSpPr/>
          <p:nvPr/>
        </p:nvSpPr>
        <p:spPr>
          <a:xfrm>
            <a:off x="6934200" y="2018856"/>
            <a:ext cx="1344773"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p:cNvSpPr txBox="1"/>
          <p:nvPr/>
        </p:nvSpPr>
        <p:spPr>
          <a:xfrm>
            <a:off x="523258" y="4579114"/>
            <a:ext cx="7616629"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Average Household using 500l/day = 15kl/month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2014/15		4.5x9.98 + 4.5x14.30   = R109.26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2016/17		4.5x16.54 + 4.5x23.54 = R180.36</a:t>
            </a:r>
          </a:p>
          <a:p>
            <a:pPr marL="457200" marR="0" lvl="0" indent="-457200" algn="l" defTabSz="914400" rtl="0" eaLnBrk="1" fontAlgn="base" latinLnBrk="0" hangingPunct="1">
              <a:lnSpc>
                <a:spcPct val="100000"/>
              </a:lnSpc>
              <a:spcBef>
                <a:spcPct val="0"/>
              </a:spcBef>
              <a:spcAft>
                <a:spcPct val="0"/>
              </a:spcAft>
              <a:buClrTx/>
              <a:buSzTx/>
              <a:buFontTx/>
              <a:buAutoNum type="arabicPlain" startAt="2018"/>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6x29.93 +4.5x52.44 +4.5x114      = R928.56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    So 200l per day = 6x29,93                     = R179.52</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endParaRPr kumimoji="0" lang="en-ZA" sz="2400" b="1"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Rectangle 9"/>
          <p:cNvSpPr/>
          <p:nvPr/>
        </p:nvSpPr>
        <p:spPr>
          <a:xfrm>
            <a:off x="523258" y="1951465"/>
            <a:ext cx="2067542" cy="34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45110" name="Table 45109"/>
          <p:cNvGraphicFramePr>
            <a:graphicFrameLocks noGrp="1"/>
          </p:cNvGraphicFramePr>
          <p:nvPr>
            <p:extLst/>
          </p:nvPr>
        </p:nvGraphicFramePr>
        <p:xfrm>
          <a:off x="6617373" y="2294809"/>
          <a:ext cx="926428" cy="2029302"/>
        </p:xfrm>
        <a:graphic>
          <a:graphicData uri="http://schemas.openxmlformats.org/drawingml/2006/table">
            <a:tbl>
              <a:tblPr firstRow="1" bandRow="1">
                <a:tableStyleId>{8799B23B-EC83-4686-B30A-512413B5E67A}</a:tableStyleId>
              </a:tblPr>
              <a:tblGrid>
                <a:gridCol w="926428">
                  <a:extLst>
                    <a:ext uri="{9D8B030D-6E8A-4147-A177-3AD203B41FA5}">
                      <a16:colId xmlns:a16="http://schemas.microsoft.com/office/drawing/2014/main" val="2642085470"/>
                    </a:ext>
                  </a:extLst>
                </a:gridCol>
              </a:tblGrid>
              <a:tr h="338217">
                <a:tc>
                  <a:txBody>
                    <a:bodyPr/>
                    <a:lstStyle/>
                    <a:p>
                      <a:r>
                        <a:rPr lang="en-US" sz="1600" b="1" dirty="0">
                          <a:solidFill>
                            <a:srgbClr val="FF0000"/>
                          </a:solidFill>
                          <a:latin typeface="Arial Narrow" panose="020B0606020202030204" pitchFamily="34" charset="0"/>
                        </a:rPr>
                        <a:t>R29.93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9124851"/>
                  </a:ext>
                </a:extLst>
              </a:tr>
              <a:tr h="338217">
                <a:tc>
                  <a:txBody>
                    <a:bodyPr/>
                    <a:lstStyle/>
                    <a:p>
                      <a:r>
                        <a:rPr lang="en-US" sz="1600" b="1" dirty="0">
                          <a:solidFill>
                            <a:srgbClr val="FF0000"/>
                          </a:solidFill>
                          <a:latin typeface="Arial Narrow" panose="020B0606020202030204" pitchFamily="34" charset="0"/>
                        </a:rPr>
                        <a:t>R52.44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7711298"/>
                  </a:ext>
                </a:extLst>
              </a:tr>
              <a:tr h="338217">
                <a:tc>
                  <a:txBody>
                    <a:bodyPr/>
                    <a:lstStyle/>
                    <a:p>
                      <a:r>
                        <a:rPr lang="en-US" sz="1600" b="1" dirty="0">
                          <a:solidFill>
                            <a:srgbClr val="FF0000"/>
                          </a:solidFill>
                          <a:latin typeface="Arial Narrow" panose="020B0606020202030204" pitchFamily="34" charset="0"/>
                        </a:rPr>
                        <a:t>R114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0124857"/>
                  </a:ext>
                </a:extLst>
              </a:tr>
              <a:tr h="338217">
                <a:tc>
                  <a:txBody>
                    <a:bodyPr/>
                    <a:lstStyle/>
                    <a:p>
                      <a:r>
                        <a:rPr lang="en-US" sz="1600" b="1" dirty="0">
                          <a:solidFill>
                            <a:srgbClr val="FF0000"/>
                          </a:solidFill>
                          <a:latin typeface="Arial Narrow" panose="020B0606020202030204" pitchFamily="34" charset="0"/>
                        </a:rPr>
                        <a:t>R342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1536517"/>
                  </a:ext>
                </a:extLst>
              </a:tr>
              <a:tr h="338217">
                <a:tc>
                  <a:txBody>
                    <a:bodyPr/>
                    <a:lstStyle/>
                    <a:p>
                      <a:r>
                        <a:rPr lang="en-US" sz="1600" b="1" dirty="0">
                          <a:solidFill>
                            <a:srgbClr val="FF0000"/>
                          </a:solidFill>
                          <a:latin typeface="Arial Narrow" panose="020B0606020202030204" pitchFamily="34" charset="0"/>
                        </a:rPr>
                        <a:t>R912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9229710"/>
                  </a:ext>
                </a:extLst>
              </a:tr>
              <a:tr h="338217">
                <a:tc>
                  <a:txBody>
                    <a:bodyPr/>
                    <a:lstStyle/>
                    <a:p>
                      <a:r>
                        <a:rPr lang="en-US" sz="1600" b="1" dirty="0">
                          <a:solidFill>
                            <a:srgbClr val="FF0000"/>
                          </a:solidFill>
                          <a:latin typeface="Arial Narrow" panose="020B0606020202030204" pitchFamily="34" charset="0"/>
                        </a:rPr>
                        <a:t>R912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1424403"/>
                  </a:ext>
                </a:extLst>
              </a:tr>
            </a:tbl>
          </a:graphicData>
        </a:graphic>
      </p:graphicFrame>
    </p:spTree>
    <p:extLst>
      <p:ext uri="{BB962C8B-B14F-4D97-AF65-F5344CB8AC3E}">
        <p14:creationId xmlns:p14="http://schemas.microsoft.com/office/powerpoint/2010/main" val="559720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33600" y="228600"/>
            <a:ext cx="4800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a:ln>
                  <a:noFill/>
                </a:ln>
                <a:solidFill>
                  <a:srgbClr val="FFFFFF"/>
                </a:solidFill>
                <a:effectLst/>
                <a:uLnTx/>
                <a:uFillTx/>
                <a:latin typeface="Arial"/>
                <a:ea typeface="+mn-ea"/>
                <a:cs typeface="+mn-cs"/>
              </a:rPr>
              <a:t>Cape Doctor….</a:t>
            </a:r>
          </a:p>
        </p:txBody>
      </p:sp>
      <p:sp>
        <p:nvSpPr>
          <p:cNvPr id="409602" name="AutoShape 2" descr="mailbox://C%7C/Documents%20and%20Settings/Administrator/Application%20Data/Thunderbird/Profiles/u8v2vsob.default/Mail/imap.csag.uct.ac.za/Inbox?number=118159624&amp;part=1.11&amp;filename=moz-screenshot-256.jpg"/>
          <p:cNvSpPr>
            <a:spLocks noChangeAspect="1" noChangeArrowheads="1"/>
          </p:cNvSpPr>
          <p:nvPr/>
        </p:nvSpPr>
        <p:spPr bwMode="auto">
          <a:xfrm>
            <a:off x="155575" y="-3290888"/>
            <a:ext cx="9705975" cy="6867526"/>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9604" name="AutoShape 4" descr="mailbox://C%7C/Documents%20and%20Settings/Administrator/Application%20Data/Thunderbird/Profiles/u8v2vsob.default/Mail/imap.csag.uct.ac.za/Inbox?number=118159624&amp;part=1.11&amp;filename=moz-screenshot-256.jpg"/>
          <p:cNvSpPr>
            <a:spLocks noChangeAspect="1" noChangeArrowheads="1"/>
          </p:cNvSpPr>
          <p:nvPr/>
        </p:nvSpPr>
        <p:spPr bwMode="auto">
          <a:xfrm>
            <a:off x="155575" y="-3290888"/>
            <a:ext cx="9705975" cy="6867526"/>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409605" name="Picture 5"/>
          <p:cNvPicPr>
            <a:picLocks noChangeAspect="1" noChangeArrowheads="1"/>
          </p:cNvPicPr>
          <p:nvPr/>
        </p:nvPicPr>
        <p:blipFill>
          <a:blip r:embed="rId2" cstate="print"/>
          <a:srcRect/>
          <a:stretch>
            <a:fillRect/>
          </a:stretch>
        </p:blipFill>
        <p:spPr bwMode="auto">
          <a:xfrm>
            <a:off x="990600" y="1219200"/>
            <a:ext cx="6719887" cy="5239098"/>
          </a:xfrm>
          <a:prstGeom prst="rect">
            <a:avLst/>
          </a:prstGeom>
          <a:noFill/>
          <a:ln w="9525">
            <a:noFill/>
            <a:miter lim="800000"/>
            <a:headEnd/>
            <a:tailEnd/>
          </a:ln>
        </p:spPr>
      </p:pic>
    </p:spTree>
    <p:extLst>
      <p:ext uri="{BB962C8B-B14F-4D97-AF65-F5344CB8AC3E}">
        <p14:creationId xmlns:p14="http://schemas.microsoft.com/office/powerpoint/2010/main" val="963637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60648"/>
            <a:ext cx="8136904" cy="6247864"/>
          </a:xfrm>
          <a:prstGeom prst="rect">
            <a:avLst/>
          </a:prstGeom>
          <a:noFill/>
        </p:spPr>
        <p:txBody>
          <a:bodyPr wrap="square" rtlCol="0">
            <a:spAutoFit/>
          </a:bodyPr>
          <a:lstStyle/>
          <a:p>
            <a:pPr algn="ctr"/>
            <a:r>
              <a:rPr lang="en-US" sz="4000" b="1" dirty="0"/>
              <a:t>Conclusion</a:t>
            </a:r>
          </a:p>
          <a:p>
            <a:r>
              <a:rPr lang="en-US" sz="4000" dirty="0"/>
              <a:t>Why is there a looming crisis?</a:t>
            </a:r>
          </a:p>
          <a:p>
            <a:endParaRPr lang="en-US" sz="4000" dirty="0"/>
          </a:p>
          <a:p>
            <a:pPr marL="285750" indent="-285750">
              <a:buFont typeface="Arial" panose="020B0604020202020204" pitchFamily="34" charset="0"/>
              <a:buChar char="•"/>
            </a:pPr>
            <a:r>
              <a:rPr lang="en-US" sz="4000" dirty="0"/>
              <a:t>Agriculture needs water</a:t>
            </a:r>
          </a:p>
          <a:p>
            <a:pPr marL="285750" indent="-285750">
              <a:buFont typeface="Arial" panose="020B0604020202020204" pitchFamily="34" charset="0"/>
              <a:buChar char="•"/>
            </a:pPr>
            <a:r>
              <a:rPr lang="en-US" sz="4000" dirty="0"/>
              <a:t>Still a need for water and sanitation</a:t>
            </a:r>
          </a:p>
          <a:p>
            <a:pPr marL="285750" indent="-285750">
              <a:buFont typeface="Arial" panose="020B0604020202020204" pitchFamily="34" charset="0"/>
              <a:buChar char="•"/>
            </a:pPr>
            <a:r>
              <a:rPr lang="en-US" sz="4000" dirty="0"/>
              <a:t>Low and unpredictable supply</a:t>
            </a:r>
          </a:p>
          <a:p>
            <a:pPr marL="285750" indent="-285750">
              <a:buFont typeface="Arial" panose="020B0604020202020204" pitchFamily="34" charset="0"/>
              <a:buChar char="•"/>
            </a:pPr>
            <a:r>
              <a:rPr lang="en-US" sz="4000" dirty="0"/>
              <a:t>High demand for water</a:t>
            </a:r>
          </a:p>
          <a:p>
            <a:pPr marL="285750" indent="-285750">
              <a:buFont typeface="Arial" panose="020B0604020202020204" pitchFamily="34" charset="0"/>
              <a:buChar char="•"/>
            </a:pPr>
            <a:r>
              <a:rPr lang="en-US" sz="4000" dirty="0"/>
              <a:t>Poor use of existing resources</a:t>
            </a:r>
            <a:r>
              <a:rPr lang="en-US" sz="4000" dirty="0">
                <a:sym typeface="Symbol"/>
              </a:rPr>
              <a:t></a:t>
            </a:r>
            <a:r>
              <a:rPr lang="en-US" sz="4000" dirty="0"/>
              <a:t> poor water quality: rivers, dams, groundwater</a:t>
            </a:r>
          </a:p>
        </p:txBody>
      </p:sp>
    </p:spTree>
    <p:extLst>
      <p:ext uri="{BB962C8B-B14F-4D97-AF65-F5344CB8AC3E}">
        <p14:creationId xmlns:p14="http://schemas.microsoft.com/office/powerpoint/2010/main" val="4947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245162"/>
            <a:ext cx="8229600" cy="1143000"/>
          </a:xfrm>
        </p:spPr>
        <p:txBody>
          <a:bodyPr/>
          <a:lstStyle/>
          <a:p>
            <a:r>
              <a:rPr lang="en-GB" b="1" dirty="0"/>
              <a:t>And now..</a:t>
            </a:r>
          </a:p>
        </p:txBody>
      </p:sp>
      <p:sp>
        <p:nvSpPr>
          <p:cNvPr id="3" name="Text Box 3"/>
          <p:cNvSpPr txBox="1">
            <a:spLocks noChangeArrowheads="1"/>
          </p:cNvSpPr>
          <p:nvPr/>
        </p:nvSpPr>
        <p:spPr bwMode="auto">
          <a:xfrm>
            <a:off x="-1" y="620688"/>
            <a:ext cx="9143999" cy="6124754"/>
          </a:xfrm>
          <a:prstGeom prst="rect">
            <a:avLst/>
          </a:prstGeom>
          <a:noFill/>
          <a:ln w="12700">
            <a:noFill/>
            <a:miter lim="800000"/>
            <a:headEnd/>
            <a:tailEnd/>
          </a:ln>
        </p:spPr>
        <p:txBody>
          <a:bodyPr wrap="square">
            <a:spAutoFit/>
          </a:bodyPr>
          <a:lstStyle/>
          <a:p>
            <a:pPr marL="269875" lvl="0" indent="-269875">
              <a:buFont typeface="Arial" pitchFamily="34" charset="0"/>
              <a:buChar char="•"/>
            </a:pPr>
            <a:r>
              <a:rPr lang="en-US" sz="3200" dirty="0"/>
              <a:t>The agricultural industry needs to respond, by:</a:t>
            </a:r>
          </a:p>
          <a:p>
            <a:pPr marL="727075" lvl="2" indent="-269875">
              <a:buFont typeface="Arial" pitchFamily="34" charset="0"/>
              <a:buChar char="•"/>
            </a:pPr>
            <a:r>
              <a:rPr lang="en-US" sz="2400" dirty="0"/>
              <a:t>Scaling up research into heat resistant crops</a:t>
            </a:r>
          </a:p>
          <a:p>
            <a:pPr marL="727075" lvl="2" indent="-269875">
              <a:buFont typeface="Arial" pitchFamily="34" charset="0"/>
              <a:buChar char="•"/>
            </a:pPr>
            <a:r>
              <a:rPr lang="en-US" sz="2400" dirty="0"/>
              <a:t>Better soil water management</a:t>
            </a:r>
          </a:p>
          <a:p>
            <a:pPr marL="727075" lvl="2" indent="-269875">
              <a:buFont typeface="Arial" pitchFamily="34" charset="0"/>
              <a:buChar char="•"/>
            </a:pPr>
            <a:r>
              <a:rPr lang="en-US" sz="2400" dirty="0"/>
              <a:t>Better precision agricultural management</a:t>
            </a:r>
            <a:endParaRPr lang="en-ZA" sz="2400" dirty="0"/>
          </a:p>
          <a:p>
            <a:pPr marL="269875" lvl="0" indent="-269875">
              <a:buFont typeface="Arial" pitchFamily="34" charset="0"/>
              <a:buChar char="•"/>
            </a:pPr>
            <a:r>
              <a:rPr lang="en-ZA" sz="3200" dirty="0"/>
              <a:t>Climate scientists need to provide a realistic spread of scale-appropriate scenarios with relevant parameters that agricultural users can apply to their needs ….			</a:t>
            </a:r>
            <a:endParaRPr lang="en-ZA" sz="3200" b="1" i="1" dirty="0"/>
          </a:p>
          <a:p>
            <a:pPr marL="269875" indent="-269875">
              <a:buFont typeface="Arial" pitchFamily="34" charset="0"/>
              <a:buChar char="•"/>
            </a:pPr>
            <a:r>
              <a:rPr lang="en-ZA" sz="3200" b="1" dirty="0">
                <a:cs typeface="Times New Roman" pitchFamily="18" charset="0"/>
              </a:rPr>
              <a:t>We all need to realise that short term information is more important for agricultural application than long term, but that the provision and effective communication of “seamless climate information” is still (one of) the holy grail(s) for agriculture……</a:t>
            </a:r>
            <a:endParaRPr lang="en-US" sz="2800" b="1" dirty="0">
              <a:cs typeface="Times New Roman" pitchFamily="18" charset="0"/>
            </a:endParaRPr>
          </a:p>
        </p:txBody>
      </p:sp>
    </p:spTree>
    <p:extLst>
      <p:ext uri="{BB962C8B-B14F-4D97-AF65-F5344CB8AC3E}">
        <p14:creationId xmlns:p14="http://schemas.microsoft.com/office/powerpoint/2010/main" val="2908868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460432" cy="6345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794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26" y="1211838"/>
            <a:ext cx="8888361" cy="4953466"/>
          </a:xfrm>
        </p:spPr>
        <p:txBody>
          <a:bodyPr>
            <a:noAutofit/>
          </a:bodyPr>
          <a:lstStyle/>
          <a:p>
            <a:pPr marL="0" indent="0" algn="ctr">
              <a:lnSpc>
                <a:spcPct val="120000"/>
              </a:lnSpc>
              <a:spcAft>
                <a:spcPts val="600"/>
              </a:spcAft>
              <a:buNone/>
            </a:pPr>
            <a:r>
              <a:rPr lang="en-ZA" b="1" dirty="0">
                <a:latin typeface="Century Gothic" panose="020B0502020202020204" pitchFamily="34" charset="0"/>
              </a:rPr>
              <a:t>Western Cape Agricultural Sector Climate Change Framework and Implementation Plan</a:t>
            </a:r>
            <a:endParaRPr lang="en-US" dirty="0">
              <a:latin typeface="Century Gothic" panose="020B0502020202020204" pitchFamily="34" charset="0"/>
            </a:endParaRPr>
          </a:p>
          <a:p>
            <a:pPr marL="0" indent="0">
              <a:lnSpc>
                <a:spcPct val="120000"/>
              </a:lnSpc>
              <a:spcAft>
                <a:spcPts val="600"/>
              </a:spcAft>
              <a:buNone/>
            </a:pPr>
            <a:r>
              <a:rPr lang="en-ZA" dirty="0">
                <a:latin typeface="Century Gothic" panose="020B0502020202020204" pitchFamily="34" charset="0"/>
              </a:rPr>
              <a:t>The SmartAgri Plan builds on the Western Cape Climate Change Response Strategy (WCCCRS 2014) – It is a multi-sectoral response framework and plan for the province, a </a:t>
            </a:r>
            <a:r>
              <a:rPr lang="en-ZA" b="1" dirty="0">
                <a:latin typeface="Century Gothic" panose="020B0502020202020204" pitchFamily="34" charset="0"/>
              </a:rPr>
              <a:t>“road map”</a:t>
            </a:r>
            <a:endParaRPr lang="en-US" dirty="0">
              <a:latin typeface="Century Gothic" panose="020B0502020202020204" pitchFamily="34" charset="0"/>
            </a:endParaRPr>
          </a:p>
          <a:p>
            <a:pPr>
              <a:lnSpc>
                <a:spcPct val="120000"/>
              </a:lnSpc>
              <a:spcAft>
                <a:spcPts val="600"/>
              </a:spcAft>
            </a:pPr>
            <a:endParaRPr lang="en-US" sz="2800" dirty="0">
              <a:latin typeface="Century Gothic" panose="020B0502020202020204" pitchFamily="34" charset="0"/>
            </a:endParaRPr>
          </a:p>
          <a:p>
            <a:pPr>
              <a:lnSpc>
                <a:spcPct val="120000"/>
              </a:lnSpc>
              <a:spcAft>
                <a:spcPts val="600"/>
              </a:spcAft>
            </a:pPr>
            <a:endParaRPr lang="en-US" sz="2800" dirty="0">
              <a:latin typeface="Century Gothic" panose="020B0502020202020204" pitchFamily="34" charset="0"/>
            </a:endParaRPr>
          </a:p>
        </p:txBody>
      </p:sp>
      <p:sp>
        <p:nvSpPr>
          <p:cNvPr id="4" name="Title 1"/>
          <p:cNvSpPr txBox="1">
            <a:spLocks/>
          </p:cNvSpPr>
          <p:nvPr/>
        </p:nvSpPr>
        <p:spPr>
          <a:xfrm>
            <a:off x="0" y="0"/>
            <a:ext cx="9144000" cy="1066800"/>
          </a:xfrm>
          <a:prstGeom prst="rect">
            <a:avLst/>
          </a:prstGeom>
          <a:solidFill>
            <a:srgbClr val="008152">
              <a:alpha val="80000"/>
            </a:srgbClr>
          </a:solidFill>
        </p:spPr>
        <p:txBody>
          <a:bodyPr vert="horz" lIns="91440" tIns="45720" rIns="91440" bIns="45720" rtlCol="0" anchor="ctr">
            <a:noAutofit/>
          </a:bodyPr>
          <a:lstStyle>
            <a:lvl1pPr algn="ctr">
              <a:spcBef>
                <a:spcPct val="0"/>
              </a:spcBef>
              <a:buNone/>
              <a:defRPr sz="3200">
                <a:solidFill>
                  <a:schemeClr val="bg1"/>
                </a:solidFill>
                <a:latin typeface="Century Gothic" panose="020B0502020202020204" pitchFamily="34" charset="0"/>
                <a:ea typeface="+mj-ea"/>
                <a:cs typeface="+mj-cs"/>
              </a:defRPr>
            </a:lvl1pPr>
          </a:lstStyle>
          <a:p>
            <a:r>
              <a:rPr lang="en-US" dirty="0"/>
              <a:t>The </a:t>
            </a:r>
            <a:r>
              <a:rPr lang="en-US" dirty="0" err="1"/>
              <a:t>SmartAgri</a:t>
            </a:r>
            <a:r>
              <a:rPr lang="en-US" dirty="0"/>
              <a:t> Project</a:t>
            </a:r>
          </a:p>
        </p:txBody>
      </p:sp>
      <p:pic>
        <p:nvPicPr>
          <p:cNvPr id="2" name="Picture 1"/>
          <p:cNvPicPr>
            <a:picLocks noChangeAspect="1"/>
          </p:cNvPicPr>
          <p:nvPr/>
        </p:nvPicPr>
        <p:blipFill>
          <a:blip r:embed="rId2"/>
          <a:stretch>
            <a:fillRect/>
          </a:stretch>
        </p:blipFill>
        <p:spPr>
          <a:xfrm>
            <a:off x="7467455" y="6034200"/>
            <a:ext cx="1676545" cy="786452"/>
          </a:xfrm>
          <a:prstGeom prst="rect">
            <a:avLst/>
          </a:prstGeom>
        </p:spPr>
      </p:pic>
    </p:spTree>
    <p:extLst>
      <p:ext uri="{BB962C8B-B14F-4D97-AF65-F5344CB8AC3E}">
        <p14:creationId xmlns:p14="http://schemas.microsoft.com/office/powerpoint/2010/main" val="463958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2838"/>
          </a:xfrm>
          <a:solidFill>
            <a:srgbClr val="008152">
              <a:alpha val="80000"/>
            </a:srgbClr>
          </a:solidFill>
        </p:spPr>
        <p:txBody>
          <a:bodyPr vert="horz" lIns="91440" tIns="45720" rIns="91440" bIns="45720" rtlCol="0" anchor="ctr">
            <a:noAutofit/>
          </a:bodyPr>
          <a:lstStyle/>
          <a:p>
            <a:r>
              <a:rPr lang="en-US" sz="3200" dirty="0">
                <a:solidFill>
                  <a:schemeClr val="bg1"/>
                </a:solidFill>
                <a:latin typeface="Century Gothic" panose="020B0502020202020204" pitchFamily="34" charset="0"/>
              </a:rPr>
              <a:t>Stakeholder engagement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166132"/>
            <a:ext cx="3733800" cy="25970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917390"/>
            <a:ext cx="3869140" cy="2688351"/>
          </a:xfrm>
          <a:prstGeom prst="rect">
            <a:avLst/>
          </a:prstGeom>
        </p:spPr>
      </p:pic>
      <p:pic>
        <p:nvPicPr>
          <p:cNvPr id="3" name="Picture 2"/>
          <p:cNvPicPr>
            <a:picLocks noChangeAspect="1"/>
          </p:cNvPicPr>
          <p:nvPr/>
        </p:nvPicPr>
        <p:blipFill>
          <a:blip r:embed="rId5"/>
          <a:stretch>
            <a:fillRect/>
          </a:stretch>
        </p:blipFill>
        <p:spPr>
          <a:xfrm>
            <a:off x="4435470" y="1280993"/>
            <a:ext cx="4279763" cy="2414225"/>
          </a:xfrm>
          <a:prstGeom prst="rect">
            <a:avLst/>
          </a:prstGeom>
        </p:spPr>
      </p:pic>
      <p:pic>
        <p:nvPicPr>
          <p:cNvPr id="4" name="Picture 3"/>
          <p:cNvPicPr>
            <a:picLocks noChangeAspect="1"/>
          </p:cNvPicPr>
          <p:nvPr/>
        </p:nvPicPr>
        <p:blipFill>
          <a:blip r:embed="rId6"/>
          <a:stretch>
            <a:fillRect/>
          </a:stretch>
        </p:blipFill>
        <p:spPr>
          <a:xfrm>
            <a:off x="4724400" y="3838512"/>
            <a:ext cx="3676082" cy="2743345"/>
          </a:xfrm>
          <a:prstGeom prst="rect">
            <a:avLst/>
          </a:prstGeom>
        </p:spPr>
      </p:pic>
    </p:spTree>
    <p:extLst>
      <p:ext uri="{BB962C8B-B14F-4D97-AF65-F5344CB8AC3E}">
        <p14:creationId xmlns:p14="http://schemas.microsoft.com/office/powerpoint/2010/main" val="2930659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a:blip r:embed="rId2"/>
          <a:stretch>
            <a:fillRect/>
          </a:stretch>
        </p:blipFill>
        <p:spPr>
          <a:xfrm>
            <a:off x="107504" y="188640"/>
            <a:ext cx="8712968" cy="6502145"/>
          </a:xfrm>
          <a:prstGeom prst="rect">
            <a:avLst/>
          </a:prstGeom>
        </p:spPr>
      </p:pic>
      <p:sp>
        <p:nvSpPr>
          <p:cNvPr id="3" name="Rectangle 2"/>
          <p:cNvSpPr/>
          <p:nvPr/>
        </p:nvSpPr>
        <p:spPr>
          <a:xfrm>
            <a:off x="107504" y="5013176"/>
            <a:ext cx="8712968" cy="1677609"/>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E697132-BAC6-4041-8271-C99EA3446F7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7309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C0912-9E2C-40F9-95A0-E4BF9C425B27}"/>
              </a:ext>
            </a:extLst>
          </p:cNvPr>
          <p:cNvSpPr>
            <a:spLocks noGrp="1"/>
          </p:cNvSpPr>
          <p:nvPr>
            <p:ph idx="1"/>
          </p:nvPr>
        </p:nvSpPr>
        <p:spPr>
          <a:xfrm>
            <a:off x="1331640" y="3789040"/>
            <a:ext cx="5562600" cy="609600"/>
          </a:xfrm>
        </p:spPr>
        <p:txBody>
          <a:bodyPr>
            <a:normAutofit/>
          </a:bodyPr>
          <a:lstStyle/>
          <a:p>
            <a:pPr marL="0" indent="0" algn="ctr">
              <a:spcAft>
                <a:spcPts val="1200"/>
              </a:spcAft>
              <a:buNone/>
            </a:pPr>
            <a:r>
              <a:rPr lang="en-ZA" b="1" dirty="0"/>
              <a:t>Protect and build the soil</a:t>
            </a:r>
          </a:p>
        </p:txBody>
      </p:sp>
      <p:pic>
        <p:nvPicPr>
          <p:cNvPr id="2" name="Picture 1">
            <a:extLst>
              <a:ext uri="{FF2B5EF4-FFF2-40B4-BE49-F238E27FC236}">
                <a16:creationId xmlns:a16="http://schemas.microsoft.com/office/drawing/2014/main" id="{249ECACF-B881-4C1A-9EA2-77530284FDC5}"/>
              </a:ext>
            </a:extLst>
          </p:cNvPr>
          <p:cNvPicPr>
            <a:picLocks noChangeAspect="1"/>
          </p:cNvPicPr>
          <p:nvPr/>
        </p:nvPicPr>
        <p:blipFill rotWithShape="1">
          <a:blip r:embed="rId2"/>
          <a:srcRect l="12690" t="22141" r="32846" b="58670"/>
          <a:stretch/>
        </p:blipFill>
        <p:spPr>
          <a:xfrm>
            <a:off x="323528" y="1196752"/>
            <a:ext cx="8382000" cy="1600200"/>
          </a:xfrm>
          <a:prstGeom prst="rect">
            <a:avLst/>
          </a:prstGeom>
        </p:spPr>
      </p:pic>
    </p:spTree>
    <p:extLst>
      <p:ext uri="{BB962C8B-B14F-4D97-AF65-F5344CB8AC3E}">
        <p14:creationId xmlns:p14="http://schemas.microsoft.com/office/powerpoint/2010/main" val="1176108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496"/>
            <a:ext cx="9144000" cy="6928020"/>
          </a:xfrm>
          <a:prstGeom prst="rect">
            <a:avLst/>
          </a:prstGeom>
        </p:spPr>
      </p:pic>
      <p:sp>
        <p:nvSpPr>
          <p:cNvPr id="5" name="TextBox 4"/>
          <p:cNvSpPr txBox="1"/>
          <p:nvPr/>
        </p:nvSpPr>
        <p:spPr>
          <a:xfrm>
            <a:off x="184638" y="4919008"/>
            <a:ext cx="8763000" cy="1938992"/>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Through precision measurements we are beginning to understand the water use of crops of different types and in different regions. Adaptation will require the optimisation of water productivity (volume of water used per unit of yield) and fruit quality.</a:t>
            </a:r>
            <a:endPar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itle 1"/>
          <p:cNvSpPr>
            <a:spLocks noGrp="1"/>
          </p:cNvSpPr>
          <p:nvPr>
            <p:ph type="title"/>
          </p:nvPr>
        </p:nvSpPr>
        <p:spPr>
          <a:xfrm>
            <a:off x="-5862" y="0"/>
            <a:ext cx="9144000" cy="1295400"/>
          </a:xfrm>
          <a:solidFill>
            <a:srgbClr val="008152">
              <a:alpha val="80000"/>
            </a:srgbClr>
          </a:solidFill>
        </p:spPr>
        <p:txBody>
          <a:bodyPr vert="horz" lIns="91440" tIns="45720" rIns="91440" bIns="45720" rtlCol="0" anchor="ctr">
            <a:noAutofit/>
          </a:bodyPr>
          <a:lstStyle/>
          <a:p>
            <a:r>
              <a:rPr lang="en-US" sz="3200" b="1" dirty="0">
                <a:solidFill>
                  <a:schemeClr val="bg1"/>
                </a:solidFill>
                <a:latin typeface="Century Gothic" panose="020B0502020202020204" pitchFamily="34" charset="0"/>
              </a:rPr>
              <a:t>Water productivity </a:t>
            </a:r>
            <a:br>
              <a:rPr lang="en-US" sz="3200" dirty="0">
                <a:solidFill>
                  <a:schemeClr val="bg1"/>
                </a:solidFill>
                <a:latin typeface="Century Gothic" panose="020B0502020202020204" pitchFamily="34" charset="0"/>
              </a:rPr>
            </a:br>
            <a:r>
              <a:rPr lang="en-US" sz="2800" dirty="0">
                <a:solidFill>
                  <a:schemeClr val="bg1"/>
                </a:solidFill>
                <a:latin typeface="Century Gothic" panose="020B0502020202020204" pitchFamily="34" charset="0"/>
              </a:rPr>
              <a:t>(crop per drop)</a:t>
            </a: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1310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45" y="-15539"/>
            <a:ext cx="9150889" cy="6889077"/>
          </a:xfrm>
          <a:prstGeom prst="rect">
            <a:avLst/>
          </a:prstGeom>
        </p:spPr>
      </p:pic>
      <p:sp>
        <p:nvSpPr>
          <p:cNvPr id="2" name="Title 1"/>
          <p:cNvSpPr>
            <a:spLocks noGrp="1"/>
          </p:cNvSpPr>
          <p:nvPr>
            <p:ph type="title"/>
          </p:nvPr>
        </p:nvSpPr>
        <p:spPr>
          <a:xfrm>
            <a:off x="0" y="0"/>
            <a:ext cx="9144000" cy="1128600"/>
          </a:xfrm>
          <a:solidFill>
            <a:srgbClr val="008152">
              <a:alpha val="80000"/>
            </a:srgbClr>
          </a:solidFill>
        </p:spPr>
        <p:txBody>
          <a:bodyPr vert="horz" lIns="91440" tIns="45720" rIns="91440" bIns="45720" rtlCol="0" anchor="ctr">
            <a:noAutofit/>
          </a:bodyPr>
          <a:lstStyle/>
          <a:p>
            <a:r>
              <a:rPr lang="en-US" sz="3200" dirty="0">
                <a:solidFill>
                  <a:schemeClr val="bg1"/>
                </a:solidFill>
                <a:latin typeface="Century Gothic" panose="020B0502020202020204" pitchFamily="34" charset="0"/>
              </a:rPr>
              <a:t>Water management</a:t>
            </a:r>
          </a:p>
        </p:txBody>
      </p:sp>
      <p:sp>
        <p:nvSpPr>
          <p:cNvPr id="3" name="Content Placeholder 2"/>
          <p:cNvSpPr>
            <a:spLocks noGrp="1"/>
          </p:cNvSpPr>
          <p:nvPr>
            <p:ph idx="1"/>
          </p:nvPr>
        </p:nvSpPr>
        <p:spPr>
          <a:xfrm>
            <a:off x="5334000" y="1334069"/>
            <a:ext cx="3657600" cy="5334000"/>
          </a:xfrm>
          <a:solidFill>
            <a:schemeClr val="accent1">
              <a:lumMod val="40000"/>
              <a:lumOff val="60000"/>
              <a:alpha val="72000"/>
            </a:schemeClr>
          </a:solidFill>
        </p:spPr>
        <p:txBody>
          <a:bodyPr>
            <a:noAutofit/>
          </a:bodyPr>
          <a:lstStyle/>
          <a:p>
            <a:pPr>
              <a:spcAft>
                <a:spcPts val="600"/>
              </a:spcAft>
            </a:pPr>
            <a:r>
              <a:rPr lang="en-ZA" sz="2400" b="1" dirty="0">
                <a:latin typeface="Century Gothic" panose="020B0502020202020204" pitchFamily="34" charset="0"/>
              </a:rPr>
              <a:t>Maintain water infrastructure and reduce losses</a:t>
            </a:r>
          </a:p>
          <a:p>
            <a:pPr>
              <a:spcAft>
                <a:spcPts val="600"/>
              </a:spcAft>
            </a:pPr>
            <a:r>
              <a:rPr lang="en-ZA" sz="2400" b="1" dirty="0">
                <a:latin typeface="Century Gothic" panose="020B0502020202020204" pitchFamily="34" charset="0"/>
              </a:rPr>
              <a:t>Attention to drainage and runoff management</a:t>
            </a:r>
          </a:p>
          <a:p>
            <a:pPr>
              <a:spcAft>
                <a:spcPts val="600"/>
              </a:spcAft>
            </a:pPr>
            <a:r>
              <a:rPr lang="en-ZA" sz="2400" b="1" dirty="0">
                <a:latin typeface="Century Gothic" panose="020B0502020202020204" pitchFamily="34" charset="0"/>
              </a:rPr>
              <a:t>Correct management of on-farm wetlands and river banks</a:t>
            </a:r>
          </a:p>
          <a:p>
            <a:pPr>
              <a:spcAft>
                <a:spcPts val="600"/>
              </a:spcAft>
            </a:pPr>
            <a:r>
              <a:rPr lang="en-ZA" sz="2400" b="1" dirty="0">
                <a:latin typeface="Century Gothic" panose="020B0502020202020204" pitchFamily="34" charset="0"/>
              </a:rPr>
              <a:t>Have a farm “drought plan”</a:t>
            </a:r>
          </a:p>
        </p:txBody>
      </p:sp>
    </p:spTree>
    <p:extLst>
      <p:ext uri="{BB962C8B-B14F-4D97-AF65-F5344CB8AC3E}">
        <p14:creationId xmlns:p14="http://schemas.microsoft.com/office/powerpoint/2010/main" val="3806325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 y="-76199"/>
            <a:ext cx="9296400" cy="7010400"/>
          </a:xfrm>
          <a:prstGeom prst="rect">
            <a:avLst/>
          </a:prstGeom>
        </p:spPr>
      </p:pic>
      <p:sp>
        <p:nvSpPr>
          <p:cNvPr id="3" name="Content Placeholder 2"/>
          <p:cNvSpPr>
            <a:spLocks noGrp="1"/>
          </p:cNvSpPr>
          <p:nvPr>
            <p:ph idx="1"/>
          </p:nvPr>
        </p:nvSpPr>
        <p:spPr>
          <a:xfrm>
            <a:off x="0" y="2337180"/>
            <a:ext cx="3429000" cy="4572000"/>
          </a:xfrm>
          <a:solidFill>
            <a:schemeClr val="bg1">
              <a:lumMod val="75000"/>
              <a:alpha val="80000"/>
            </a:schemeClr>
          </a:solidFill>
        </p:spPr>
        <p:txBody>
          <a:bodyPr>
            <a:noAutofit/>
          </a:bodyPr>
          <a:lstStyle/>
          <a:p>
            <a:pPr>
              <a:spcAft>
                <a:spcPts val="600"/>
              </a:spcAft>
            </a:pPr>
            <a:r>
              <a:rPr lang="en-ZA" sz="2400" b="1" dirty="0">
                <a:latin typeface="Century Gothic" panose="020B0502020202020204" pitchFamily="34" charset="0"/>
              </a:rPr>
              <a:t>Know precisely how much water is needed and how much is given – measure!</a:t>
            </a:r>
          </a:p>
          <a:p>
            <a:pPr>
              <a:spcAft>
                <a:spcPts val="600"/>
              </a:spcAft>
            </a:pPr>
            <a:r>
              <a:rPr lang="en-ZA" sz="2400" b="1" dirty="0">
                <a:latin typeface="Century Gothic" panose="020B0502020202020204" pitchFamily="34" charset="0"/>
              </a:rPr>
              <a:t>Use </a:t>
            </a:r>
            <a:r>
              <a:rPr lang="en-ZA" sz="2400" b="1" dirty="0" err="1">
                <a:latin typeface="Century Gothic" panose="020B0502020202020204" pitchFamily="34" charset="0"/>
              </a:rPr>
              <a:t>FruitLook</a:t>
            </a:r>
            <a:endParaRPr lang="en-ZA" sz="2400" b="1" dirty="0">
              <a:latin typeface="Century Gothic" panose="020B0502020202020204" pitchFamily="34" charset="0"/>
            </a:endParaRPr>
          </a:p>
          <a:p>
            <a:pPr>
              <a:spcAft>
                <a:spcPts val="600"/>
              </a:spcAft>
            </a:pPr>
            <a:r>
              <a:rPr lang="en-ZA" sz="2400" b="1" dirty="0">
                <a:latin typeface="Century Gothic" panose="020B0502020202020204" pitchFamily="34" charset="0"/>
              </a:rPr>
              <a:t>Use precision irrigation technology</a:t>
            </a:r>
          </a:p>
          <a:p>
            <a:pPr>
              <a:spcAft>
                <a:spcPts val="600"/>
              </a:spcAft>
            </a:pPr>
            <a:r>
              <a:rPr lang="en-ZA" sz="2400" b="1" dirty="0">
                <a:latin typeface="Century Gothic" panose="020B0502020202020204" pitchFamily="34" charset="0"/>
              </a:rPr>
              <a:t>Eliminate wastage (over-irrigation)</a:t>
            </a:r>
          </a:p>
        </p:txBody>
      </p:sp>
      <p:sp>
        <p:nvSpPr>
          <p:cNvPr id="4" name="Title 1"/>
          <p:cNvSpPr>
            <a:spLocks noGrp="1"/>
          </p:cNvSpPr>
          <p:nvPr>
            <p:ph type="title"/>
          </p:nvPr>
        </p:nvSpPr>
        <p:spPr>
          <a:xfrm>
            <a:off x="0" y="0"/>
            <a:ext cx="9144000" cy="976200"/>
          </a:xfrm>
          <a:solidFill>
            <a:srgbClr val="008152">
              <a:alpha val="80000"/>
            </a:srgbClr>
          </a:solidFill>
        </p:spPr>
        <p:txBody>
          <a:bodyPr vert="horz" lIns="91440" tIns="45720" rIns="91440" bIns="45720" rtlCol="0" anchor="ctr">
            <a:noAutofit/>
          </a:bodyPr>
          <a:lstStyle/>
          <a:p>
            <a:r>
              <a:rPr lang="en-US" sz="3200" dirty="0">
                <a:solidFill>
                  <a:schemeClr val="bg1"/>
                </a:solidFill>
                <a:latin typeface="Century Gothic" panose="020B0502020202020204" pitchFamily="34" charset="0"/>
              </a:rPr>
              <a:t>Precision irrigation</a:t>
            </a:r>
          </a:p>
        </p:txBody>
      </p:sp>
    </p:spTree>
    <p:extLst>
      <p:ext uri="{BB962C8B-B14F-4D97-AF65-F5344CB8AC3E}">
        <p14:creationId xmlns:p14="http://schemas.microsoft.com/office/powerpoint/2010/main" val="3286469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GB" sz="4000" dirty="0">
                <a:solidFill>
                  <a:schemeClr val="bg1"/>
                </a:solidFill>
              </a:rPr>
              <a:t>Cape Town Winters….</a:t>
            </a:r>
          </a:p>
        </p:txBody>
      </p:sp>
      <p:sp>
        <p:nvSpPr>
          <p:cNvPr id="22531" name="Rectangle 3"/>
          <p:cNvSpPr>
            <a:spLocks noGrp="1" noChangeArrowheads="1"/>
          </p:cNvSpPr>
          <p:nvPr>
            <p:ph type="body" idx="1"/>
          </p:nvPr>
        </p:nvSpPr>
        <p:spPr/>
        <p:txBody>
          <a:bodyPr/>
          <a:lstStyle/>
          <a:p>
            <a:pPr eaLnBrk="1" hangingPunct="1"/>
            <a:r>
              <a:rPr lang="en-GB"/>
              <a:t> </a:t>
            </a:r>
          </a:p>
        </p:txBody>
      </p:sp>
      <p:sp>
        <p:nvSpPr>
          <p:cNvPr id="22532" name="AutoShape 4" descr="Sealevel synoptic map"/>
          <p:cNvSpPr>
            <a:spLocks noChangeAspect="1" noChangeArrowheads="1"/>
          </p:cNvSpPr>
          <p:nvPr/>
        </p:nvSpPr>
        <p:spPr bwMode="auto">
          <a:xfrm>
            <a:off x="1296988" y="971550"/>
            <a:ext cx="6550025" cy="49149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533" name="AutoShape 5" descr="Sealevel synoptic map"/>
          <p:cNvSpPr>
            <a:spLocks noChangeAspect="1" noChangeArrowheads="1"/>
          </p:cNvSpPr>
          <p:nvPr/>
        </p:nvSpPr>
        <p:spPr bwMode="auto">
          <a:xfrm>
            <a:off x="1296988" y="971550"/>
            <a:ext cx="6550025" cy="49149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491" y="1429597"/>
            <a:ext cx="7425018" cy="5394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2152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034" y="0"/>
            <a:ext cx="9144000" cy="5867400"/>
          </a:xfrm>
          <a:prstGeom prst="rect">
            <a:avLst/>
          </a:prstGeom>
        </p:spPr>
      </p:pic>
      <p:sp>
        <p:nvSpPr>
          <p:cNvPr id="5" name="TextBox 4"/>
          <p:cNvSpPr txBox="1"/>
          <p:nvPr/>
        </p:nvSpPr>
        <p:spPr>
          <a:xfrm>
            <a:off x="0" y="5867401"/>
            <a:ext cx="9144000" cy="1107996"/>
          </a:xfrm>
          <a:prstGeom prst="rect">
            <a:avLst/>
          </a:prstGeom>
          <a:solidFill>
            <a:schemeClr val="bg1">
              <a:lumMod val="95000"/>
            </a:schemeClr>
          </a:solidFill>
        </p:spPr>
        <p:txBody>
          <a:bodyPr wrap="square" rtlCol="0">
            <a:spAutoFit/>
          </a:bodyPr>
          <a:lstStyle/>
          <a:p>
            <a:r>
              <a:rPr lang="en-ZA" sz="2200" dirty="0">
                <a:solidFill>
                  <a:prstClr val="black"/>
                </a:solidFill>
                <a:latin typeface="Century Gothic" panose="020B0502020202020204" pitchFamily="34" charset="0"/>
              </a:rPr>
              <a:t>There is a huge amount we still don’t understand about shade netting. The benefits could be enormous, but there are also risks.</a:t>
            </a:r>
          </a:p>
          <a:p>
            <a:endParaRPr lang="en-GB" sz="2200" dirty="0">
              <a:solidFill>
                <a:prstClr val="black"/>
              </a:solidFill>
              <a:latin typeface="Century Gothic" panose="020B0502020202020204" pitchFamily="34" charset="0"/>
            </a:endParaRPr>
          </a:p>
        </p:txBody>
      </p:sp>
      <p:sp>
        <p:nvSpPr>
          <p:cNvPr id="6" name="Title 1"/>
          <p:cNvSpPr>
            <a:spLocks noGrp="1"/>
          </p:cNvSpPr>
          <p:nvPr>
            <p:ph type="title"/>
          </p:nvPr>
        </p:nvSpPr>
        <p:spPr>
          <a:xfrm>
            <a:off x="0" y="76200"/>
            <a:ext cx="9144000" cy="685800"/>
          </a:xfrm>
          <a:solidFill>
            <a:srgbClr val="008152">
              <a:alpha val="80000"/>
            </a:srgbClr>
          </a:solidFill>
        </p:spPr>
        <p:txBody>
          <a:bodyPr vert="horz" lIns="91440" tIns="45720" rIns="91440" bIns="45720" rtlCol="0" anchor="ctr">
            <a:noAutofit/>
          </a:bodyPr>
          <a:lstStyle/>
          <a:p>
            <a:r>
              <a:rPr lang="en-US" sz="3200" dirty="0">
                <a:solidFill>
                  <a:schemeClr val="bg1"/>
                </a:solidFill>
                <a:latin typeface="Century Gothic" panose="020B0502020202020204" pitchFamily="34" charset="0"/>
              </a:rPr>
              <a:t>Shade netting?</a:t>
            </a:r>
          </a:p>
        </p:txBody>
      </p:sp>
    </p:spTree>
    <p:extLst>
      <p:ext uri="{BB962C8B-B14F-4D97-AF65-F5344CB8AC3E}">
        <p14:creationId xmlns:p14="http://schemas.microsoft.com/office/powerpoint/2010/main" val="2575996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C00A-763B-4C81-A02E-942B9B4E9570}"/>
              </a:ext>
            </a:extLst>
          </p:cNvPr>
          <p:cNvSpPr>
            <a:spLocks noGrp="1"/>
          </p:cNvSpPr>
          <p:nvPr>
            <p:ph type="title"/>
          </p:nvPr>
        </p:nvSpPr>
        <p:spPr>
          <a:xfrm>
            <a:off x="4788024" y="1783959"/>
            <a:ext cx="4355955" cy="2889114"/>
          </a:xfrm>
        </p:spPr>
        <p:txBody>
          <a:bodyPr vert="horz" lIns="91440" tIns="45720" rIns="91440" bIns="45720" rtlCol="0" anchor="t">
            <a:normAutofit fontScale="90000"/>
          </a:bodyPr>
          <a:lstStyle/>
          <a:p>
            <a:pPr algn="l">
              <a:lnSpc>
                <a:spcPct val="90000"/>
              </a:lnSpc>
            </a:pPr>
            <a:r>
              <a:rPr lang="en-US" sz="6000" dirty="0"/>
              <a:t>Better ways</a:t>
            </a:r>
            <a:br>
              <a:rPr lang="en-US" sz="6000" dirty="0"/>
            </a:br>
            <a:r>
              <a:rPr lang="en-US" sz="6000" dirty="0"/>
              <a:t>Better prunes</a:t>
            </a:r>
            <a:br>
              <a:rPr lang="en-US" sz="6000" dirty="0"/>
            </a:br>
            <a:r>
              <a:rPr lang="en-US" sz="6000" dirty="0"/>
              <a:t>Better profits!</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54E75BEC-82C7-49AE-B304-096EDDF4344F}"/>
              </a:ext>
            </a:extLst>
          </p:cNvPr>
          <p:cNvPicPr>
            <a:picLocks noGrp="1" noChangeAspect="1"/>
          </p:cNvPicPr>
          <p:nvPr>
            <p:ph idx="1"/>
          </p:nvPr>
        </p:nvPicPr>
        <p:blipFill rotWithShape="1">
          <a:blip r:embed="rId2"/>
          <a:srcRect l="23254" r="11688"/>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63086090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0" y="-26988"/>
            <a:ext cx="9144000" cy="6884988"/>
          </a:xfrm>
          <a:prstGeom prst="rect">
            <a:avLst/>
          </a:prstGeom>
          <a:noFill/>
          <a:ln w="9525">
            <a:noFill/>
            <a:miter lim="800000"/>
            <a:headEnd/>
            <a:tailEnd/>
          </a:ln>
        </p:spPr>
      </p:pic>
      <p:pic>
        <p:nvPicPr>
          <p:cNvPr id="45059" name="Picture 3" descr="CSAG_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6196013"/>
            <a:ext cx="838200" cy="661987"/>
          </a:xfrm>
          <a:prstGeom prst="rect">
            <a:avLst/>
          </a:prstGeom>
          <a:solidFill>
            <a:schemeClr val="bg1"/>
          </a:solidFill>
          <a:ln w="9525">
            <a:noFill/>
            <a:miter lim="800000"/>
            <a:headEnd/>
            <a:tailEnd/>
          </a:ln>
        </p:spPr>
      </p:pic>
      <p:sp>
        <p:nvSpPr>
          <p:cNvPr id="45060" name="Text Box 5"/>
          <p:cNvSpPr txBox="1">
            <a:spLocks noChangeArrowheads="1"/>
          </p:cNvSpPr>
          <p:nvPr/>
        </p:nvSpPr>
        <p:spPr bwMode="auto">
          <a:xfrm>
            <a:off x="3880513" y="152400"/>
            <a:ext cx="4343400" cy="762000"/>
          </a:xfrm>
          <a:prstGeom prst="rect">
            <a:avLst/>
          </a:prstGeom>
          <a:noFill/>
          <a:ln w="9525">
            <a:noFill/>
            <a:miter lim="800000"/>
            <a:headEnd/>
            <a:tailEnd/>
          </a:ln>
        </p:spPr>
        <p:txBody>
          <a:bodyPr>
            <a:spAutoFit/>
          </a:bodyPr>
          <a:lstStyle/>
          <a:p>
            <a:pPr algn="ctr">
              <a:spcBef>
                <a:spcPct val="50000"/>
              </a:spcBef>
            </a:pPr>
            <a:r>
              <a:rPr lang="en-GB" sz="4400" b="1" dirty="0">
                <a:solidFill>
                  <a:schemeClr val="bg1"/>
                </a:solidFill>
              </a:rPr>
              <a:t>THANK YOU</a:t>
            </a:r>
          </a:p>
        </p:txBody>
      </p:sp>
      <p:sp>
        <p:nvSpPr>
          <p:cNvPr id="26631" name="Text Box 7"/>
          <p:cNvSpPr txBox="1">
            <a:spLocks noChangeArrowheads="1"/>
          </p:cNvSpPr>
          <p:nvPr/>
        </p:nvSpPr>
        <p:spPr bwMode="auto">
          <a:xfrm>
            <a:off x="3994813" y="1837353"/>
            <a:ext cx="4343400" cy="519113"/>
          </a:xfrm>
          <a:prstGeom prst="rect">
            <a:avLst/>
          </a:prstGeom>
          <a:noFill/>
          <a:ln w="9525">
            <a:noFill/>
            <a:miter lim="800000"/>
            <a:headEnd/>
            <a:tailEnd/>
          </a:ln>
        </p:spPr>
        <p:txBody>
          <a:bodyPr>
            <a:spAutoFit/>
          </a:bodyPr>
          <a:lstStyle/>
          <a:p>
            <a:pPr algn="ctr">
              <a:spcBef>
                <a:spcPct val="50000"/>
              </a:spcBef>
            </a:pPr>
            <a:r>
              <a:rPr lang="en-GB" sz="2800" b="1" dirty="0">
                <a:solidFill>
                  <a:schemeClr val="bg1"/>
                </a:solidFill>
              </a:rPr>
              <a:t>peter@csag.uct.ac.za</a:t>
            </a:r>
          </a:p>
        </p:txBody>
      </p:sp>
      <p:sp>
        <p:nvSpPr>
          <p:cNvPr id="6" name="Rectangle 5"/>
          <p:cNvSpPr/>
          <p:nvPr/>
        </p:nvSpPr>
        <p:spPr>
          <a:xfrm>
            <a:off x="3901699" y="858395"/>
            <a:ext cx="4572000" cy="923330"/>
          </a:xfrm>
          <a:prstGeom prst="rect">
            <a:avLst/>
          </a:prstGeom>
        </p:spPr>
        <p:txBody>
          <a:bodyPr>
            <a:spAutoFit/>
          </a:bodyPr>
          <a:lstStyle/>
          <a:p>
            <a:pPr algn="ctr"/>
            <a:r>
              <a:rPr lang="en-US" dirty="0">
                <a:solidFill>
                  <a:schemeClr val="bg1"/>
                </a:solidFill>
                <a:latin typeface="Times New Roman" pitchFamily="18" charset="0"/>
              </a:rPr>
              <a:t>Peter Johnston</a:t>
            </a:r>
          </a:p>
          <a:p>
            <a:pPr algn="ctr"/>
            <a:r>
              <a:rPr lang="en-US" dirty="0">
                <a:solidFill>
                  <a:schemeClr val="bg1"/>
                </a:solidFill>
                <a:latin typeface="Times New Roman" pitchFamily="18" charset="0"/>
              </a:rPr>
              <a:t>  University of Cape Town</a:t>
            </a:r>
          </a:p>
          <a:p>
            <a:pPr algn="ctr"/>
            <a:r>
              <a:rPr lang="en-US" i="1" dirty="0">
                <a:solidFill>
                  <a:schemeClr val="bg1"/>
                </a:solidFill>
                <a:latin typeface="Times New Roman" pitchFamily="18" charset="0"/>
              </a:rPr>
              <a:t>www.csag.uct.ac.za</a:t>
            </a:r>
            <a:endParaRPr lang="en-GB" dirty="0"/>
          </a:p>
        </p:txBody>
      </p:sp>
    </p:spTree>
    <p:extLst>
      <p:ext uri="{BB962C8B-B14F-4D97-AF65-F5344CB8AC3E}">
        <p14:creationId xmlns:p14="http://schemas.microsoft.com/office/powerpoint/2010/main" val="20806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dissolve">
                                      <p:cBhvr>
                                        <p:cTn id="7" dur="20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74638"/>
            <a:ext cx="3886200" cy="1143000"/>
          </a:xfrm>
        </p:spPr>
        <p:txBody>
          <a:bodyPr/>
          <a:lstStyle/>
          <a:p>
            <a:r>
              <a:rPr lang="en-GB" dirty="0">
                <a:solidFill>
                  <a:schemeClr val="bg1"/>
                </a:solidFill>
              </a:rPr>
              <a:t>Wet winters</a:t>
            </a:r>
          </a:p>
        </p:txBody>
      </p:sp>
      <p:pic>
        <p:nvPicPr>
          <p:cNvPr id="397314" name="Picture 2"/>
          <p:cNvPicPr>
            <a:picLocks noGrp="1" noChangeAspect="1" noChangeArrowheads="1"/>
          </p:cNvPicPr>
          <p:nvPr>
            <p:ph idx="1"/>
          </p:nvPr>
        </p:nvPicPr>
        <p:blipFill>
          <a:blip r:embed="rId2" cstate="print"/>
          <a:srcRect/>
          <a:stretch>
            <a:fillRect/>
          </a:stretch>
        </p:blipFill>
        <p:spPr bwMode="auto">
          <a:xfrm>
            <a:off x="0" y="0"/>
            <a:ext cx="4572000" cy="3038475"/>
          </a:xfrm>
          <a:prstGeom prst="rect">
            <a:avLst/>
          </a:prstGeom>
          <a:noFill/>
          <a:ln w="9525">
            <a:noFill/>
            <a:miter lim="800000"/>
            <a:headEnd/>
            <a:tailEnd/>
          </a:ln>
        </p:spPr>
      </p:pic>
      <p:pic>
        <p:nvPicPr>
          <p:cNvPr id="397317" name="Picture 5"/>
          <p:cNvPicPr>
            <a:picLocks noChangeAspect="1" noChangeArrowheads="1"/>
          </p:cNvPicPr>
          <p:nvPr/>
        </p:nvPicPr>
        <p:blipFill>
          <a:blip r:embed="rId3" cstate="print"/>
          <a:srcRect/>
          <a:stretch>
            <a:fillRect/>
          </a:stretch>
        </p:blipFill>
        <p:spPr bwMode="auto">
          <a:xfrm>
            <a:off x="5486400" y="2286000"/>
            <a:ext cx="3421007" cy="4572000"/>
          </a:xfrm>
          <a:prstGeom prst="rect">
            <a:avLst/>
          </a:prstGeom>
          <a:noFill/>
          <a:ln w="9525">
            <a:noFill/>
            <a:miter lim="800000"/>
            <a:headEnd/>
            <a:tailEnd/>
          </a:ln>
        </p:spPr>
      </p:pic>
      <p:pic>
        <p:nvPicPr>
          <p:cNvPr id="397319" name="Picture 7"/>
          <p:cNvPicPr>
            <a:picLocks noChangeAspect="1" noChangeArrowheads="1"/>
          </p:cNvPicPr>
          <p:nvPr/>
        </p:nvPicPr>
        <p:blipFill>
          <a:blip r:embed="rId4" cstate="print"/>
          <a:srcRect/>
          <a:stretch>
            <a:fillRect/>
          </a:stretch>
        </p:blipFill>
        <p:spPr bwMode="auto">
          <a:xfrm>
            <a:off x="0" y="3581400"/>
            <a:ext cx="4711775" cy="3276600"/>
          </a:xfrm>
          <a:prstGeom prst="rect">
            <a:avLst/>
          </a:prstGeom>
          <a:noFill/>
          <a:ln w="9525">
            <a:noFill/>
            <a:miter lim="800000"/>
            <a:headEnd/>
            <a:tailEnd/>
          </a:ln>
        </p:spPr>
      </p:pic>
      <p:sp>
        <p:nvSpPr>
          <p:cNvPr id="11" name="TextBox 10"/>
          <p:cNvSpPr txBox="1"/>
          <p:nvPr/>
        </p:nvSpPr>
        <p:spPr>
          <a:xfrm>
            <a:off x="6019800" y="2438400"/>
            <a:ext cx="1600200" cy="369332"/>
          </a:xfrm>
          <a:prstGeom prst="rect">
            <a:avLst/>
          </a:prstGeom>
          <a:solidFill>
            <a:schemeClr val="accent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pitchFamily="34" charset="0"/>
                <a:ea typeface="+mn-ea"/>
                <a:cs typeface="+mn-cs"/>
              </a:rPr>
              <a:t>583 mm</a:t>
            </a:r>
            <a:endParaRPr kumimoji="0" lang="en-GB" sz="1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TextBox 11"/>
          <p:cNvSpPr txBox="1"/>
          <p:nvPr/>
        </p:nvSpPr>
        <p:spPr>
          <a:xfrm>
            <a:off x="1447800" y="2438400"/>
            <a:ext cx="1600200" cy="369332"/>
          </a:xfrm>
          <a:prstGeom prst="rect">
            <a:avLst/>
          </a:prstGeom>
          <a:solidFill>
            <a:schemeClr val="accent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pitchFamily="34" charset="0"/>
                <a:ea typeface="+mn-ea"/>
                <a:cs typeface="+mn-cs"/>
              </a:rPr>
              <a:t>1260 mm</a:t>
            </a:r>
            <a:endParaRPr kumimoji="0" lang="en-GB" sz="1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3" name="TextBox 12"/>
          <p:cNvSpPr txBox="1"/>
          <p:nvPr/>
        </p:nvSpPr>
        <p:spPr>
          <a:xfrm>
            <a:off x="2590800" y="6248400"/>
            <a:ext cx="1600200" cy="369332"/>
          </a:xfrm>
          <a:prstGeom prst="rect">
            <a:avLst/>
          </a:prstGeom>
          <a:solidFill>
            <a:schemeClr val="accent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Arial" pitchFamily="34" charset="0"/>
                <a:ea typeface="+mn-ea"/>
                <a:cs typeface="+mn-cs"/>
              </a:rPr>
              <a:t>820 mm</a:t>
            </a:r>
            <a:endParaRPr kumimoji="0" lang="en-GB" sz="1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6171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14072008(002)"/>
          <p:cNvPicPr>
            <a:picLocks noChangeAspect="1" noChangeArrowheads="1"/>
          </p:cNvPicPr>
          <p:nvPr/>
        </p:nvPicPr>
        <p:blipFill>
          <a:blip r:embed="rId3" cstate="print"/>
          <a:srcRect/>
          <a:stretch>
            <a:fillRect/>
          </a:stretch>
        </p:blipFill>
        <p:spPr bwMode="auto">
          <a:xfrm>
            <a:off x="0" y="685800"/>
            <a:ext cx="9144000" cy="6172200"/>
          </a:xfrm>
          <a:prstGeom prst="rect">
            <a:avLst/>
          </a:prstGeom>
          <a:noFill/>
        </p:spPr>
      </p:pic>
      <p:sp>
        <p:nvSpPr>
          <p:cNvPr id="132102" name="Rectangle 6"/>
          <p:cNvSpPr>
            <a:spLocks noGrp="1" noChangeArrowheads="1"/>
          </p:cNvSpPr>
          <p:nvPr>
            <p:ph type="ctrTitle"/>
          </p:nvPr>
        </p:nvSpPr>
        <p:spPr/>
        <p:txBody>
          <a:bodyPr/>
          <a:lstStyle/>
          <a:p>
            <a:endParaRPr lang="en-US"/>
          </a:p>
        </p:txBody>
      </p:sp>
      <p:sp>
        <p:nvSpPr>
          <p:cNvPr id="132103" name="Rectangle 7"/>
          <p:cNvSpPr>
            <a:spLocks noGrp="1" noChangeArrowheads="1"/>
          </p:cNvSpPr>
          <p:nvPr>
            <p:ph type="subTitle" idx="1"/>
          </p:nvPr>
        </p:nvSpPr>
        <p:spPr/>
        <p:txBody>
          <a:bodyPr/>
          <a:lstStyle/>
          <a:p>
            <a:endParaRPr lang="en-US"/>
          </a:p>
        </p:txBody>
      </p:sp>
      <p:sp>
        <p:nvSpPr>
          <p:cNvPr id="5" name="Text Box 2"/>
          <p:cNvSpPr txBox="1">
            <a:spLocks noChangeArrowheads="1"/>
          </p:cNvSpPr>
          <p:nvPr/>
        </p:nvSpPr>
        <p:spPr bwMode="auto">
          <a:xfrm>
            <a:off x="0" y="0"/>
            <a:ext cx="9144000" cy="646331"/>
          </a:xfrm>
          <a:prstGeom prst="rect">
            <a:avLst/>
          </a:prstGeom>
          <a:solidFill>
            <a:srgbClr val="000080"/>
          </a:solidFill>
          <a:ln w="9525">
            <a:solidFill>
              <a:schemeClr val="tx1"/>
            </a:solidFill>
            <a:miter lim="800000"/>
            <a:headEnd/>
            <a:tailEnd/>
          </a:ln>
        </p:spPr>
        <p:txBody>
          <a:bodyPr wrap="square">
            <a:spAutoFit/>
          </a:bodyPr>
          <a:lstStyle/>
          <a:p>
            <a:pPr marL="457200" marR="0" lvl="0" indent="-45720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itchFamily="34" charset="0"/>
                <a:ea typeface="+mn-ea"/>
                <a:cs typeface="+mn-cs"/>
              </a:rPr>
              <a:t>Our weather: June/July/August</a:t>
            </a:r>
          </a:p>
        </p:txBody>
      </p:sp>
    </p:spTree>
    <p:extLst>
      <p:ext uri="{BB962C8B-B14F-4D97-AF65-F5344CB8AC3E}">
        <p14:creationId xmlns:p14="http://schemas.microsoft.com/office/powerpoint/2010/main" val="551861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3" descr="jul2001"/>
          <p:cNvPicPr>
            <a:picLocks noGrp="1" noChangeAspect="1" noChangeArrowheads="1" noCrop="1"/>
          </p:cNvPicPr>
          <p:nvPr>
            <p:ph idx="1"/>
          </p:nvPr>
        </p:nvPicPr>
        <p:blipFill>
          <a:blip r:embed="rId2" cstate="print"/>
          <a:srcRect/>
          <a:stretch>
            <a:fillRect/>
          </a:stretch>
        </p:blipFill>
        <p:spPr bwMode="auto">
          <a:xfrm>
            <a:off x="1577182" y="0"/>
            <a:ext cx="6858000" cy="6858000"/>
          </a:xfrm>
          <a:prstGeom prst="rect">
            <a:avLst/>
          </a:prstGeom>
          <a:noFill/>
          <a:ln w="9525">
            <a:noFill/>
            <a:miter lim="800000"/>
            <a:headEnd/>
            <a:tailEnd/>
          </a:ln>
        </p:spPr>
      </p:pic>
      <p:sp>
        <p:nvSpPr>
          <p:cNvPr id="8" name="Text Box 5"/>
          <p:cNvSpPr txBox="1">
            <a:spLocks noChangeArrowheads="1"/>
          </p:cNvSpPr>
          <p:nvPr/>
        </p:nvSpPr>
        <p:spPr bwMode="auto">
          <a:xfrm>
            <a:off x="6477000" y="6096000"/>
            <a:ext cx="2667000" cy="528638"/>
          </a:xfrm>
          <a:prstGeom prst="rect">
            <a:avLst/>
          </a:prstGeom>
          <a:solidFill>
            <a:srgbClr val="800000"/>
          </a:solidFill>
          <a:ln w="9525">
            <a:solidFill>
              <a:schemeClr val="tx1"/>
            </a:solid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DDDDDD"/>
                </a:solidFill>
                <a:effectLst/>
                <a:uLnTx/>
                <a:uFillTx/>
                <a:latin typeface="Arial" pitchFamily="34" charset="0"/>
                <a:ea typeface="+mn-ea"/>
                <a:cs typeface="+mn-cs"/>
              </a:rPr>
              <a:t>You are here !</a:t>
            </a:r>
            <a:endParaRPr kumimoji="0" lang="en-GB" sz="2800" b="1" i="0" u="none" strike="noStrike" kern="1200" cap="none" spc="0" normalizeH="0" baseline="0" noProof="0" dirty="0">
              <a:ln>
                <a:noFill/>
              </a:ln>
              <a:solidFill>
                <a:srgbClr val="DDDDDD"/>
              </a:solidFill>
              <a:effectLst/>
              <a:uLnTx/>
              <a:uFillTx/>
              <a:latin typeface="Arial" pitchFamily="34" charset="0"/>
              <a:ea typeface="+mn-ea"/>
              <a:cs typeface="+mn-cs"/>
            </a:endParaRPr>
          </a:p>
        </p:txBody>
      </p:sp>
      <p:sp>
        <p:nvSpPr>
          <p:cNvPr id="9" name="Line 6"/>
          <p:cNvSpPr>
            <a:spLocks noChangeShapeType="1"/>
          </p:cNvSpPr>
          <p:nvPr/>
        </p:nvSpPr>
        <p:spPr bwMode="auto">
          <a:xfrm flipH="1" flipV="1">
            <a:off x="5943600" y="5715000"/>
            <a:ext cx="533400" cy="381000"/>
          </a:xfrm>
          <a:prstGeom prst="line">
            <a:avLst/>
          </a:prstGeom>
          <a:noFill/>
          <a:ln w="50800">
            <a:solidFill>
              <a:srgbClr val="800000"/>
            </a:solidFill>
            <a:round/>
            <a:headEnd/>
            <a:tailEnd type="stealth"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AutoShape 2" descr="http://www.weathersa.co.za/web/images/satellite/IR108_RSA.JPG"/>
          <p:cNvSpPr>
            <a:spLocks noChangeAspect="1" noChangeArrowheads="1"/>
          </p:cNvSpPr>
          <p:nvPr/>
        </p:nvSpPr>
        <p:spPr bwMode="auto">
          <a:xfrm>
            <a:off x="63500" y="-136525"/>
            <a:ext cx="4953000" cy="4476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01026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AQ3"/>
          <p:cNvPicPr>
            <a:picLocks noChangeAspect="1" noChangeArrowheads="1"/>
          </p:cNvPicPr>
          <p:nvPr/>
        </p:nvPicPr>
        <p:blipFill>
          <a:blip r:embed="rId3" cstate="print"/>
          <a:srcRect/>
          <a:stretch>
            <a:fillRect/>
          </a:stretch>
        </p:blipFill>
        <p:spPr bwMode="auto">
          <a:xfrm>
            <a:off x="137318" y="1627922"/>
            <a:ext cx="8869363" cy="4814888"/>
          </a:xfrm>
          <a:prstGeom prst="rect">
            <a:avLst/>
          </a:prstGeom>
          <a:noFill/>
          <a:ln w="9525">
            <a:noFill/>
            <a:miter lim="800000"/>
            <a:headEnd/>
            <a:tailEnd/>
          </a:ln>
        </p:spPr>
      </p:pic>
      <p:sp>
        <p:nvSpPr>
          <p:cNvPr id="10243" name="Text Box 3"/>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nSpc>
                <a:spcPct val="100000"/>
              </a:lnSpc>
              <a:spcBef>
                <a:spcPct val="0"/>
              </a:spcBef>
              <a:buFontTx/>
              <a:buNone/>
            </a:pPr>
            <a:r>
              <a:rPr lang="en-US" sz="2800" b="1" dirty="0">
                <a:solidFill>
                  <a:schemeClr val="bg1"/>
                </a:solidFill>
              </a:rPr>
              <a:t>Global mean temperatures are rising faster with time</a:t>
            </a:r>
          </a:p>
        </p:txBody>
      </p:sp>
      <p:sp>
        <p:nvSpPr>
          <p:cNvPr id="10244" name="Line 4"/>
          <p:cNvSpPr>
            <a:spLocks noChangeShapeType="1"/>
          </p:cNvSpPr>
          <p:nvPr/>
        </p:nvSpPr>
        <p:spPr bwMode="auto">
          <a:xfrm>
            <a:off x="0" y="1219200"/>
            <a:ext cx="9144000" cy="0"/>
          </a:xfrm>
          <a:prstGeom prst="line">
            <a:avLst/>
          </a:prstGeom>
          <a:noFill/>
          <a:ln w="38100">
            <a:solidFill>
              <a:srgbClr val="0000FF"/>
            </a:solidFill>
            <a:round/>
            <a:headEnd/>
            <a:tailEnd/>
          </a:ln>
        </p:spPr>
        <p:txBody>
          <a:bodyPr/>
          <a:lstStyle/>
          <a:p>
            <a:pPr>
              <a:lnSpc>
                <a:spcPct val="100000"/>
              </a:lnSpc>
              <a:spcBef>
                <a:spcPct val="0"/>
              </a:spcBef>
              <a:buFontTx/>
              <a:buNone/>
            </a:pPr>
            <a:endParaRPr lang="en-ZA" sz="1800">
              <a:solidFill>
                <a:srgbClr val="000000"/>
              </a:solidFill>
              <a:latin typeface="Arial" pitchFamily="34" charset="0"/>
            </a:endParaRPr>
          </a:p>
        </p:txBody>
      </p:sp>
      <p:grpSp>
        <p:nvGrpSpPr>
          <p:cNvPr id="2" name="Group 5"/>
          <p:cNvGrpSpPr>
            <a:grpSpLocks/>
          </p:cNvGrpSpPr>
          <p:nvPr/>
        </p:nvGrpSpPr>
        <p:grpSpPr bwMode="auto">
          <a:xfrm>
            <a:off x="3962400" y="2698750"/>
            <a:ext cx="4572000" cy="3048000"/>
            <a:chOff x="2496" y="1700"/>
            <a:chExt cx="2880" cy="1920"/>
          </a:xfrm>
        </p:grpSpPr>
        <p:sp>
          <p:nvSpPr>
            <p:cNvPr id="10254" name="Line 6"/>
            <p:cNvSpPr>
              <a:spLocks noChangeShapeType="1"/>
            </p:cNvSpPr>
            <p:nvPr/>
          </p:nvSpPr>
          <p:spPr bwMode="auto">
            <a:xfrm flipV="1">
              <a:off x="2496" y="1700"/>
              <a:ext cx="2736" cy="1392"/>
            </a:xfrm>
            <a:prstGeom prst="line">
              <a:avLst/>
            </a:prstGeom>
            <a:noFill/>
            <a:ln w="76200">
              <a:solidFill>
                <a:srgbClr val="D60093"/>
              </a:solidFill>
              <a:round/>
              <a:headEnd/>
              <a:tailEnd/>
            </a:ln>
          </p:spPr>
          <p:txBody>
            <a:bodyPr/>
            <a:lstStyle/>
            <a:p>
              <a:pPr>
                <a:lnSpc>
                  <a:spcPct val="100000"/>
                </a:lnSpc>
                <a:spcBef>
                  <a:spcPct val="0"/>
                </a:spcBef>
                <a:buFontTx/>
                <a:buNone/>
              </a:pPr>
              <a:endParaRPr lang="en-ZA" sz="1800">
                <a:solidFill>
                  <a:srgbClr val="000000"/>
                </a:solidFill>
                <a:latin typeface="Arial" pitchFamily="34" charset="0"/>
              </a:endParaRPr>
            </a:p>
          </p:txBody>
        </p:sp>
        <p:sp>
          <p:nvSpPr>
            <p:cNvPr id="10255" name="Text Box 7"/>
            <p:cNvSpPr txBox="1">
              <a:spLocks noChangeArrowheads="1"/>
            </p:cNvSpPr>
            <p:nvPr/>
          </p:nvSpPr>
          <p:spPr bwMode="auto">
            <a:xfrm>
              <a:off x="4229" y="3408"/>
              <a:ext cx="1147" cy="212"/>
            </a:xfrm>
            <a:prstGeom prst="rect">
              <a:avLst/>
            </a:prstGeom>
            <a:noFill/>
            <a:ln w="9525">
              <a:noFill/>
              <a:miter lim="800000"/>
              <a:headEnd/>
              <a:tailEnd/>
            </a:ln>
          </p:spPr>
          <p:txBody>
            <a:bodyPr wrap="none">
              <a:spAutoFit/>
            </a:bodyPr>
            <a:lstStyle/>
            <a:p>
              <a:pPr marL="457200" indent="-457200">
                <a:lnSpc>
                  <a:spcPct val="100000"/>
                </a:lnSpc>
                <a:spcBef>
                  <a:spcPct val="0"/>
                </a:spcBef>
                <a:buFontTx/>
                <a:buNone/>
              </a:pPr>
              <a:r>
                <a:rPr lang="en-US" sz="1600" b="1">
                  <a:solidFill>
                    <a:srgbClr val="D60093"/>
                  </a:solidFill>
                  <a:sym typeface="Symbol" pitchFamily="18" charset="2"/>
                </a:rPr>
                <a:t>100   0.0740.018</a:t>
              </a:r>
            </a:p>
          </p:txBody>
        </p:sp>
      </p:grpSp>
      <p:grpSp>
        <p:nvGrpSpPr>
          <p:cNvPr id="3" name="Group 8"/>
          <p:cNvGrpSpPr>
            <a:grpSpLocks/>
          </p:cNvGrpSpPr>
          <p:nvPr/>
        </p:nvGrpSpPr>
        <p:grpSpPr bwMode="auto">
          <a:xfrm>
            <a:off x="6096000" y="2286000"/>
            <a:ext cx="2419350" cy="3168650"/>
            <a:chOff x="3840" y="1440"/>
            <a:chExt cx="1524" cy="1996"/>
          </a:xfrm>
        </p:grpSpPr>
        <p:sp>
          <p:nvSpPr>
            <p:cNvPr id="10252" name="Text Box 9"/>
            <p:cNvSpPr txBox="1">
              <a:spLocks noChangeArrowheads="1"/>
            </p:cNvSpPr>
            <p:nvPr/>
          </p:nvSpPr>
          <p:spPr bwMode="auto">
            <a:xfrm>
              <a:off x="4176" y="3205"/>
              <a:ext cx="1188" cy="231"/>
            </a:xfrm>
            <a:prstGeom prst="rect">
              <a:avLst/>
            </a:prstGeom>
            <a:noFill/>
            <a:ln w="9525">
              <a:noFill/>
              <a:miter lim="800000"/>
              <a:headEnd/>
              <a:tailEnd/>
            </a:ln>
          </p:spPr>
          <p:txBody>
            <a:bodyPr wrap="none">
              <a:spAutoFit/>
            </a:bodyPr>
            <a:lstStyle/>
            <a:p>
              <a:pPr marL="457200" indent="-457200">
                <a:lnSpc>
                  <a:spcPct val="100000"/>
                </a:lnSpc>
                <a:spcBef>
                  <a:spcPct val="0"/>
                </a:spcBef>
                <a:buFontTx/>
                <a:buNone/>
              </a:pPr>
              <a:r>
                <a:rPr lang="en-US" sz="1800">
                  <a:solidFill>
                    <a:srgbClr val="009900"/>
                  </a:solidFill>
                </a:rPr>
                <a:t> </a:t>
              </a:r>
              <a:r>
                <a:rPr lang="en-US" sz="1600" b="1">
                  <a:solidFill>
                    <a:srgbClr val="009900"/>
                  </a:solidFill>
                  <a:sym typeface="Symbol" pitchFamily="18" charset="2"/>
                </a:rPr>
                <a:t> 50    0.1280.026</a:t>
              </a:r>
            </a:p>
          </p:txBody>
        </p:sp>
        <p:sp>
          <p:nvSpPr>
            <p:cNvPr id="10253" name="Line 10"/>
            <p:cNvSpPr>
              <a:spLocks noChangeShapeType="1"/>
            </p:cNvSpPr>
            <p:nvPr/>
          </p:nvSpPr>
          <p:spPr bwMode="auto">
            <a:xfrm flipV="1">
              <a:off x="3840" y="1440"/>
              <a:ext cx="1440" cy="1248"/>
            </a:xfrm>
            <a:prstGeom prst="line">
              <a:avLst/>
            </a:prstGeom>
            <a:noFill/>
            <a:ln w="76200">
              <a:solidFill>
                <a:srgbClr val="00CC00"/>
              </a:solidFill>
              <a:round/>
              <a:headEnd/>
              <a:tailEnd/>
            </a:ln>
          </p:spPr>
          <p:txBody>
            <a:bodyPr/>
            <a:lstStyle/>
            <a:p>
              <a:pPr>
                <a:lnSpc>
                  <a:spcPct val="100000"/>
                </a:lnSpc>
                <a:spcBef>
                  <a:spcPct val="0"/>
                </a:spcBef>
                <a:buFontTx/>
                <a:buNone/>
              </a:pPr>
              <a:endParaRPr lang="en-ZA" sz="1800">
                <a:solidFill>
                  <a:srgbClr val="000000"/>
                </a:solidFill>
                <a:latin typeface="Arial" pitchFamily="34" charset="0"/>
              </a:endParaRPr>
            </a:p>
          </p:txBody>
        </p:sp>
      </p:grpSp>
      <p:sp>
        <p:nvSpPr>
          <p:cNvPr id="10248" name="Text Box 14"/>
          <p:cNvSpPr txBox="1">
            <a:spLocks noChangeArrowheads="1"/>
          </p:cNvSpPr>
          <p:nvPr/>
        </p:nvSpPr>
        <p:spPr bwMode="auto">
          <a:xfrm>
            <a:off x="6689725" y="4770438"/>
            <a:ext cx="184150" cy="457200"/>
          </a:xfrm>
          <a:prstGeom prst="rect">
            <a:avLst/>
          </a:prstGeom>
          <a:noFill/>
          <a:ln w="9525">
            <a:noFill/>
            <a:miter lim="800000"/>
            <a:headEnd/>
            <a:tailEnd/>
          </a:ln>
        </p:spPr>
        <p:txBody>
          <a:bodyPr wrap="none">
            <a:spAutoFit/>
          </a:bodyPr>
          <a:lstStyle/>
          <a:p>
            <a:pPr>
              <a:lnSpc>
                <a:spcPct val="100000"/>
              </a:lnSpc>
              <a:spcBef>
                <a:spcPct val="0"/>
              </a:spcBef>
              <a:buFontTx/>
              <a:buNone/>
            </a:pPr>
            <a:endParaRPr lang="fr-FR" sz="1800">
              <a:solidFill>
                <a:srgbClr val="000000"/>
              </a:solidFill>
              <a:latin typeface="Comic Sans MS" pitchFamily="66" charset="0"/>
            </a:endParaRPr>
          </a:p>
        </p:txBody>
      </p:sp>
      <p:sp>
        <p:nvSpPr>
          <p:cNvPr id="10249" name="Text Box 15"/>
          <p:cNvSpPr txBox="1">
            <a:spLocks noChangeArrowheads="1"/>
          </p:cNvSpPr>
          <p:nvPr/>
        </p:nvSpPr>
        <p:spPr bwMode="auto">
          <a:xfrm>
            <a:off x="6645275" y="4799013"/>
            <a:ext cx="1905000" cy="1279525"/>
          </a:xfrm>
          <a:prstGeom prst="rect">
            <a:avLst/>
          </a:prstGeom>
          <a:noFill/>
          <a:ln w="28575">
            <a:solidFill>
              <a:schemeClr val="tx1"/>
            </a:solidFill>
            <a:miter lim="800000"/>
            <a:headEnd/>
            <a:tailEnd/>
          </a:ln>
        </p:spPr>
        <p:txBody>
          <a:bodyPr wrap="none">
            <a:spAutoFit/>
          </a:bodyPr>
          <a:lstStyle/>
          <a:p>
            <a:pPr>
              <a:lnSpc>
                <a:spcPct val="100000"/>
              </a:lnSpc>
              <a:spcBef>
                <a:spcPct val="0"/>
              </a:spcBef>
              <a:buFontTx/>
              <a:buNone/>
            </a:pPr>
            <a:r>
              <a:rPr lang="en-US" sz="1800" b="1">
                <a:solidFill>
                  <a:srgbClr val="000000"/>
                </a:solidFill>
              </a:rPr>
              <a:t>Period      Rate</a:t>
            </a:r>
          </a:p>
          <a:p>
            <a:pPr>
              <a:lnSpc>
                <a:spcPct val="100000"/>
              </a:lnSpc>
              <a:spcBef>
                <a:spcPct val="0"/>
              </a:spcBef>
              <a:buFontTx/>
              <a:buNone/>
            </a:pPr>
            <a:endParaRPr lang="en-US" sz="2000" b="1">
              <a:solidFill>
                <a:srgbClr val="000000"/>
              </a:solidFill>
            </a:endParaRPr>
          </a:p>
          <a:p>
            <a:pPr>
              <a:lnSpc>
                <a:spcPct val="100000"/>
              </a:lnSpc>
              <a:spcBef>
                <a:spcPct val="0"/>
              </a:spcBef>
              <a:buFontTx/>
              <a:buNone/>
            </a:pPr>
            <a:endParaRPr lang="en-US" sz="2000" b="1">
              <a:solidFill>
                <a:srgbClr val="000000"/>
              </a:solidFill>
            </a:endParaRPr>
          </a:p>
          <a:p>
            <a:pPr>
              <a:lnSpc>
                <a:spcPct val="100000"/>
              </a:lnSpc>
              <a:spcBef>
                <a:spcPct val="0"/>
              </a:spcBef>
              <a:buFontTx/>
              <a:buNone/>
            </a:pPr>
            <a:r>
              <a:rPr lang="en-US" sz="1800" b="1">
                <a:solidFill>
                  <a:srgbClr val="000000"/>
                </a:solidFill>
              </a:rPr>
              <a:t>Years  </a:t>
            </a:r>
            <a:r>
              <a:rPr lang="en-US" sz="1800" b="1">
                <a:solidFill>
                  <a:srgbClr val="000000"/>
                </a:solidFill>
                <a:sym typeface="Symbol" pitchFamily="18" charset="2"/>
              </a:rPr>
              <a:t>/decade</a:t>
            </a:r>
          </a:p>
        </p:txBody>
      </p:sp>
      <p:pic>
        <p:nvPicPr>
          <p:cNvPr id="6" name="Picture 5"/>
          <p:cNvPicPr>
            <a:picLocks noChangeAspect="1"/>
          </p:cNvPicPr>
          <p:nvPr/>
        </p:nvPicPr>
        <p:blipFill>
          <a:blip r:embed="rId4"/>
          <a:stretch>
            <a:fillRect/>
          </a:stretch>
        </p:blipFill>
        <p:spPr>
          <a:xfrm>
            <a:off x="2215357" y="1287281"/>
            <a:ext cx="4524375" cy="2924175"/>
          </a:xfrm>
          <a:prstGeom prst="rect">
            <a:avLst/>
          </a:prstGeom>
        </p:spPr>
      </p:pic>
      <p:pic>
        <p:nvPicPr>
          <p:cNvPr id="5" name="Picture 4"/>
          <p:cNvPicPr>
            <a:picLocks noChangeAspect="1"/>
          </p:cNvPicPr>
          <p:nvPr/>
        </p:nvPicPr>
        <p:blipFill>
          <a:blip r:embed="rId5"/>
          <a:stretch>
            <a:fillRect/>
          </a:stretch>
        </p:blipFill>
        <p:spPr>
          <a:xfrm>
            <a:off x="137318" y="959077"/>
            <a:ext cx="9001125" cy="5191125"/>
          </a:xfrm>
          <a:prstGeom prst="rect">
            <a:avLst/>
          </a:prstGeom>
        </p:spPr>
      </p:pic>
      <p:grpSp>
        <p:nvGrpSpPr>
          <p:cNvPr id="4" name="Group 11"/>
          <p:cNvGrpSpPr>
            <a:grpSpLocks/>
          </p:cNvGrpSpPr>
          <p:nvPr/>
        </p:nvGrpSpPr>
        <p:grpSpPr bwMode="auto">
          <a:xfrm>
            <a:off x="4477544" y="178407"/>
            <a:ext cx="4648200" cy="2340990"/>
            <a:chOff x="6488" y="471"/>
            <a:chExt cx="2928" cy="1459"/>
          </a:xfrm>
        </p:grpSpPr>
        <p:sp>
          <p:nvSpPr>
            <p:cNvPr id="10250" name="Oval 12"/>
            <p:cNvSpPr>
              <a:spLocks noChangeArrowheads="1"/>
            </p:cNvSpPr>
            <p:nvPr/>
          </p:nvSpPr>
          <p:spPr bwMode="auto">
            <a:xfrm>
              <a:off x="8275" y="1256"/>
              <a:ext cx="1064" cy="674"/>
            </a:xfrm>
            <a:prstGeom prst="ellipse">
              <a:avLst/>
            </a:prstGeom>
            <a:noFill/>
            <a:ln w="38100">
              <a:solidFill>
                <a:srgbClr val="FF0000"/>
              </a:solidFill>
              <a:round/>
              <a:headEnd/>
              <a:tailEnd/>
            </a:ln>
          </p:spPr>
          <p:txBody>
            <a:bodyPr wrap="none" anchor="ctr"/>
            <a:lstStyle/>
            <a:p>
              <a:pPr>
                <a:lnSpc>
                  <a:spcPct val="100000"/>
                </a:lnSpc>
                <a:spcBef>
                  <a:spcPct val="0"/>
                </a:spcBef>
                <a:buFontTx/>
                <a:buNone/>
              </a:pPr>
              <a:endParaRPr lang="en-ZA" sz="1800">
                <a:solidFill>
                  <a:srgbClr val="000000"/>
                </a:solidFill>
                <a:latin typeface="Arial" pitchFamily="34" charset="0"/>
              </a:endParaRPr>
            </a:p>
          </p:txBody>
        </p:sp>
        <p:sp>
          <p:nvSpPr>
            <p:cNvPr id="10251" name="AutoShape 13"/>
            <p:cNvSpPr>
              <a:spLocks noChangeArrowheads="1"/>
            </p:cNvSpPr>
            <p:nvPr/>
          </p:nvSpPr>
          <p:spPr bwMode="auto">
            <a:xfrm>
              <a:off x="6488" y="471"/>
              <a:ext cx="2928" cy="672"/>
            </a:xfrm>
            <a:prstGeom prst="wedgeRoundRectCallout">
              <a:avLst>
                <a:gd name="adj1" fmla="val 36509"/>
                <a:gd name="adj2" fmla="val 82588"/>
                <a:gd name="adj3" fmla="val 16667"/>
              </a:avLst>
            </a:prstGeom>
            <a:solidFill>
              <a:schemeClr val="bg1"/>
            </a:solidFill>
            <a:ln w="25400">
              <a:solidFill>
                <a:srgbClr val="FF0000"/>
              </a:solidFill>
              <a:miter lim="800000"/>
              <a:headEnd/>
              <a:tailEnd/>
            </a:ln>
          </p:spPr>
          <p:txBody>
            <a:bodyPr/>
            <a:lstStyle/>
            <a:p>
              <a:pPr>
                <a:lnSpc>
                  <a:spcPct val="100000"/>
                </a:lnSpc>
                <a:spcBef>
                  <a:spcPct val="0"/>
                </a:spcBef>
                <a:buFontTx/>
                <a:buNone/>
              </a:pPr>
              <a:r>
                <a:rPr lang="en-US" sz="1800" b="1" dirty="0">
                  <a:solidFill>
                    <a:srgbClr val="FF0000"/>
                  </a:solidFill>
                  <a:latin typeface="Comic Sans MS" pitchFamily="66" charset="0"/>
                </a:rPr>
                <a:t>Warmest 12 years:</a:t>
              </a:r>
            </a:p>
            <a:p>
              <a:r>
                <a:rPr lang="en-US" sz="1800" b="1" dirty="0">
                  <a:solidFill>
                    <a:srgbClr val="FF0000"/>
                  </a:solidFill>
                  <a:latin typeface="Comic Sans MS" pitchFamily="66" charset="0"/>
                </a:rPr>
                <a:t>2016</a:t>
              </a:r>
              <a:r>
                <a:rPr lang="en-US" b="1" dirty="0">
                  <a:solidFill>
                    <a:srgbClr val="FF0000"/>
                  </a:solidFill>
                  <a:latin typeface="Comic Sans MS" pitchFamily="66" charset="0"/>
                </a:rPr>
                <a:t>, 2017, 2015, 2014, 2010, </a:t>
              </a:r>
              <a:r>
                <a:rPr lang="en-US" sz="1800" b="1" dirty="0">
                  <a:solidFill>
                    <a:srgbClr val="FF0000"/>
                  </a:solidFill>
                  <a:latin typeface="Comic Sans MS" pitchFamily="66" charset="0"/>
                </a:rPr>
                <a:t>2005</a:t>
              </a:r>
            </a:p>
            <a:p>
              <a:r>
                <a:rPr lang="en-US" sz="1800" b="1" dirty="0">
                  <a:solidFill>
                    <a:srgbClr val="FF0000"/>
                  </a:solidFill>
                  <a:latin typeface="Comic Sans MS" pitchFamily="66" charset="0"/>
                </a:rPr>
                <a:t>2013, 2003, 2002, </a:t>
              </a:r>
              <a:r>
                <a:rPr lang="en-US" b="1" dirty="0">
                  <a:solidFill>
                    <a:srgbClr val="FF0000"/>
                  </a:solidFill>
                  <a:latin typeface="Comic Sans MS" pitchFamily="66" charset="0"/>
                </a:rPr>
                <a:t>2006, 1998, </a:t>
              </a:r>
              <a:r>
                <a:rPr lang="en-US" sz="1800" b="1" dirty="0">
                  <a:solidFill>
                    <a:srgbClr val="FF0000"/>
                  </a:solidFill>
                  <a:latin typeface="Comic Sans MS" pitchFamily="66" charset="0"/>
                </a:rPr>
                <a:t>2009</a:t>
              </a:r>
            </a:p>
          </p:txBody>
        </p:sp>
      </p:grpSp>
      <p:pic>
        <p:nvPicPr>
          <p:cNvPr id="7" name="Picture 6"/>
          <p:cNvPicPr>
            <a:picLocks noChangeAspect="1"/>
          </p:cNvPicPr>
          <p:nvPr/>
        </p:nvPicPr>
        <p:blipFill>
          <a:blip r:embed="rId6"/>
          <a:stretch>
            <a:fillRect/>
          </a:stretch>
        </p:blipFill>
        <p:spPr>
          <a:xfrm>
            <a:off x="124256" y="0"/>
            <a:ext cx="9001125" cy="6857999"/>
          </a:xfrm>
          <a:prstGeom prst="rect">
            <a:avLst/>
          </a:prstGeom>
        </p:spPr>
      </p:pic>
    </p:spTree>
    <p:extLst>
      <p:ext uri="{BB962C8B-B14F-4D97-AF65-F5344CB8AC3E}">
        <p14:creationId xmlns:p14="http://schemas.microsoft.com/office/powerpoint/2010/main" val="3728025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32" y="1628800"/>
            <a:ext cx="2756992" cy="1143000"/>
          </a:xfrm>
        </p:spPr>
        <p:txBody>
          <a:bodyPr>
            <a:noAutofit/>
          </a:bodyPr>
          <a:lstStyle/>
          <a:p>
            <a:r>
              <a:rPr lang="en-GB" sz="3600" dirty="0">
                <a:solidFill>
                  <a:schemeClr val="bg1"/>
                </a:solidFill>
              </a:rPr>
              <a:t>Temperature Trends </a:t>
            </a:r>
            <a:br>
              <a:rPr lang="en-GB" sz="3600" dirty="0">
                <a:solidFill>
                  <a:schemeClr val="bg1"/>
                </a:solidFill>
              </a:rPr>
            </a:br>
            <a:r>
              <a:rPr lang="en-GB" sz="3600" dirty="0">
                <a:solidFill>
                  <a:schemeClr val="bg1"/>
                </a:solidFill>
              </a:rPr>
              <a:t>1974-2005</a:t>
            </a:r>
            <a:br>
              <a:rPr lang="en-GB" sz="3600" dirty="0">
                <a:solidFill>
                  <a:schemeClr val="bg1"/>
                </a:solidFill>
              </a:rPr>
            </a:br>
            <a:r>
              <a:rPr lang="en-GB" sz="3600" dirty="0">
                <a:solidFill>
                  <a:schemeClr val="bg1"/>
                </a:solidFill>
              </a:rPr>
              <a:t>Western Cape</a:t>
            </a: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322"/>
          <a:stretch/>
        </p:blipFill>
        <p:spPr>
          <a:xfrm>
            <a:off x="3465576" y="38658"/>
            <a:ext cx="4994856" cy="6776069"/>
          </a:xfrm>
          <a:prstGeom prst="rect">
            <a:avLst/>
          </a:prstGeom>
          <a:noFill/>
        </p:spPr>
      </p:pic>
    </p:spTree>
    <p:extLst>
      <p:ext uri="{BB962C8B-B14F-4D97-AF65-F5344CB8AC3E}">
        <p14:creationId xmlns:p14="http://schemas.microsoft.com/office/powerpoint/2010/main" val="2081354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853</Words>
  <Application>Microsoft Office PowerPoint</Application>
  <PresentationFormat>On-screen Show (4:3)</PresentationFormat>
  <Paragraphs>148</Paragraphs>
  <Slides>42</Slides>
  <Notes>10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42</vt:i4>
      </vt:variant>
    </vt:vector>
  </HeadingPairs>
  <TitlesOfParts>
    <vt:vector size="55" baseType="lpstr">
      <vt:lpstr>Arial</vt:lpstr>
      <vt:lpstr>Arial Narrow</vt:lpstr>
      <vt:lpstr>Calibri</vt:lpstr>
      <vt:lpstr>Century Gothic</vt:lpstr>
      <vt:lpstr>Comic Sans MS</vt:lpstr>
      <vt:lpstr>Tahoma</vt:lpstr>
      <vt:lpstr>Times New Roman</vt:lpstr>
      <vt:lpstr>Office Theme</vt:lpstr>
      <vt:lpstr>2_Office Theme</vt:lpstr>
      <vt:lpstr>Default Design</vt:lpstr>
      <vt:lpstr>1_Default Design</vt:lpstr>
      <vt:lpstr>2_Default Design</vt:lpstr>
      <vt:lpstr>3_Default Design</vt:lpstr>
      <vt:lpstr>Climate change in SA and the impact on Agriculture and Water - a focus on Stone Fruit Peter Johnston, Climate System Analysis Group, UCT </vt:lpstr>
      <vt:lpstr>PowerPoint Presentation</vt:lpstr>
      <vt:lpstr>PowerPoint Presentation</vt:lpstr>
      <vt:lpstr>Cape Town Winters….</vt:lpstr>
      <vt:lpstr>Wet winters</vt:lpstr>
      <vt:lpstr>PowerPoint Presentation</vt:lpstr>
      <vt:lpstr>PowerPoint Presentation</vt:lpstr>
      <vt:lpstr>PowerPoint Presentation</vt:lpstr>
      <vt:lpstr>Temperature Trends  1974-2005 Western Cape</vt:lpstr>
      <vt:lpstr>PowerPoint Presentation</vt:lpstr>
      <vt:lpstr>Future temperature – 2090-2099</vt:lpstr>
      <vt:lpstr>PowerPoint Presentation</vt:lpstr>
      <vt:lpstr>Wellington – very hot days</vt:lpstr>
      <vt:lpstr>Hotter Temps’ impact on Water</vt:lpstr>
      <vt:lpstr>PowerPoint Presentation</vt:lpstr>
      <vt:lpstr>Mediterranean regions</vt:lpstr>
      <vt:lpstr>PowerPoint Presentation</vt:lpstr>
      <vt:lpstr>PowerPoint Presentation</vt:lpstr>
      <vt:lpstr>CC Threats</vt:lpstr>
      <vt:lpstr>Income earned from agriculture</vt:lpstr>
      <vt:lpstr>Prune responses</vt:lpstr>
      <vt:lpstr>Water</vt:lpstr>
      <vt:lpstr>PowerPoint Presentation</vt:lpstr>
      <vt:lpstr>Rainfall trend?</vt:lpstr>
      <vt:lpstr>PowerPoint Presentation</vt:lpstr>
      <vt:lpstr>Is W Cape facing a long-term water crisis?</vt:lpstr>
      <vt:lpstr>PowerPoint Presentation</vt:lpstr>
      <vt:lpstr>PowerPoint Presentation</vt:lpstr>
      <vt:lpstr>PowerPoint Presentation</vt:lpstr>
      <vt:lpstr>PowerPoint Presentation</vt:lpstr>
      <vt:lpstr>And now..</vt:lpstr>
      <vt:lpstr>PowerPoint Presentation</vt:lpstr>
      <vt:lpstr>PowerPoint Presentation</vt:lpstr>
      <vt:lpstr>Stakeholder engagement</vt:lpstr>
      <vt:lpstr>PowerPoint Presentation</vt:lpstr>
      <vt:lpstr>PowerPoint Presentation</vt:lpstr>
      <vt:lpstr>Water productivity  (crop per drop)</vt:lpstr>
      <vt:lpstr>Water management</vt:lpstr>
      <vt:lpstr>Precision irrigation</vt:lpstr>
      <vt:lpstr>Shade netting?</vt:lpstr>
      <vt:lpstr>Better ways Better prunes Better profits!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in SA and the impact on Agriculture and Water - a focus on Stone Fruit Peter Johnston, Climate System Analysis Group, UCT </dc:title>
  <dc:creator>Peter Johnston</dc:creator>
  <cp:lastModifiedBy>Peter Johnston</cp:lastModifiedBy>
  <cp:revision>1</cp:revision>
  <dcterms:created xsi:type="dcterms:W3CDTF">2019-10-21T14:59:36Z</dcterms:created>
  <dcterms:modified xsi:type="dcterms:W3CDTF">2019-10-21T15:02:11Z</dcterms:modified>
</cp:coreProperties>
</file>