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  <p:sldMasterId id="2147483783" r:id="rId2"/>
    <p:sldMasterId id="2147483795" r:id="rId3"/>
  </p:sldMasterIdLst>
  <p:notesMasterIdLst>
    <p:notesMasterId r:id="rId21"/>
  </p:notesMasterIdLst>
  <p:handoutMasterIdLst>
    <p:handoutMasterId r:id="rId22"/>
  </p:handoutMasterIdLst>
  <p:sldIdLst>
    <p:sldId id="315" r:id="rId4"/>
    <p:sldId id="308" r:id="rId5"/>
    <p:sldId id="424" r:id="rId6"/>
    <p:sldId id="720" r:id="rId7"/>
    <p:sldId id="332" r:id="rId8"/>
    <p:sldId id="425" r:id="rId9"/>
    <p:sldId id="638" r:id="rId10"/>
    <p:sldId id="324" r:id="rId11"/>
    <p:sldId id="322" r:id="rId12"/>
    <p:sldId id="323" r:id="rId13"/>
    <p:sldId id="682" r:id="rId14"/>
    <p:sldId id="688" r:id="rId15"/>
    <p:sldId id="719" r:id="rId16"/>
    <p:sldId id="508" r:id="rId17"/>
    <p:sldId id="645" r:id="rId18"/>
    <p:sldId id="314" r:id="rId19"/>
    <p:sldId id="721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CA3C"/>
    <a:srgbClr val="C0D86B"/>
    <a:srgbClr val="2E520E"/>
    <a:srgbClr val="0A1203"/>
    <a:srgbClr val="336600"/>
    <a:srgbClr val="DA1C53"/>
    <a:srgbClr val="FF5757"/>
    <a:srgbClr val="FFD402"/>
    <a:srgbClr val="FCB43B"/>
    <a:srgbClr val="EE1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4660"/>
  </p:normalViewPr>
  <p:slideViewPr>
    <p:cSldViewPr snapToGrid="0">
      <p:cViewPr varScale="1">
        <p:scale>
          <a:sx n="58" d="100"/>
          <a:sy n="58" d="100"/>
        </p:scale>
        <p:origin x="1471" y="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rtgrodata\Common\Nina\Industry%20Overviews\Industry%20Overviews%20Bewerkings\Mariette%20-%20Minister%20Vergadering%20-%2015%20Ok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30258058604727"/>
          <c:y val="9.5476844302349262E-2"/>
          <c:w val="0.7600972201337497"/>
          <c:h val="0.71845812756034455"/>
        </c:manualLayout>
      </c:layout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Sheet4!$B$1:$F$1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Sheet4!$B$4:$F$4</c:f>
              <c:numCache>
                <c:formatCode>#,##0</c:formatCode>
                <c:ptCount val="5"/>
                <c:pt idx="0">
                  <c:v>77908.768490409275</c:v>
                </c:pt>
                <c:pt idx="1">
                  <c:v>83147.509301113416</c:v>
                </c:pt>
                <c:pt idx="2">
                  <c:v>85814.787599148782</c:v>
                </c:pt>
                <c:pt idx="3">
                  <c:v>87076.611300684861</c:v>
                </c:pt>
                <c:pt idx="4">
                  <c:v>88614.681009298773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C7-4FD3-9EC4-719F380F5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6965952"/>
        <c:axId val="1736969760"/>
      </c:lineChart>
      <c:catAx>
        <c:axId val="173696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6969760"/>
        <c:crosses val="autoZero"/>
        <c:auto val="1"/>
        <c:lblAlgn val="ctr"/>
        <c:lblOffset val="100"/>
        <c:noMultiLvlLbl val="0"/>
      </c:catAx>
      <c:valAx>
        <c:axId val="1736969760"/>
        <c:scaling>
          <c:orientation val="minMax"/>
          <c:min val="7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/>
                  <a:t>HECTAR4ES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696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62-49E9-9D4E-34CCDC62EF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62-49E9-9D4E-34CCDC62EF7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62-49E9-9D4E-34CCDC62EF7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62-49E9-9D4E-34CCDC62EF7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162-49E9-9D4E-34CCDC62EF7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162-49E9-9D4E-34CCDC62EF7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162-49E9-9D4E-34CCDC62EF73}"/>
              </c:ext>
            </c:extLst>
          </c:dPt>
          <c:dLbls>
            <c:dLbl>
              <c:idx val="0"/>
              <c:layout>
                <c:manualLayout>
                  <c:x val="-0.10955811887469186"/>
                  <c:y val="5.584753443455751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62-49E9-9D4E-34CCDC62EF73}"/>
                </c:ext>
              </c:extLst>
            </c:dLbl>
            <c:dLbl>
              <c:idx val="1"/>
              <c:layout>
                <c:manualLayout>
                  <c:x val="-8.5709833255415299E-2"/>
                  <c:y val="-1.1443648610913563E-1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62-49E9-9D4E-34CCDC62EF73}"/>
                </c:ext>
              </c:extLst>
            </c:dLbl>
            <c:dLbl>
              <c:idx val="2"/>
              <c:layout>
                <c:manualLayout>
                  <c:x val="-4.0070420720551586E-2"/>
                  <c:y val="-9.1242730700723099E-2"/>
                </c:manualLayout>
              </c:layout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ZA"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62-49E9-9D4E-34CCDC62EF73}"/>
                </c:ext>
              </c:extLst>
            </c:dLbl>
            <c:dLbl>
              <c:idx val="3"/>
              <c:layout>
                <c:manualLayout>
                  <c:x val="-4.2174207536820899E-2"/>
                  <c:y val="-9.50636790579210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ZA"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ZA" dirty="0"/>
                      <a:t>Technical </a:t>
                    </a:r>
                  </a:p>
                  <a:p>
                    <a:pPr>
                      <a:defRPr lang="en-ZA" sz="1200">
                        <a:solidFill>
                          <a:schemeClr val="tx1"/>
                        </a:solidFill>
                      </a:defRPr>
                    </a:pPr>
                    <a:fld id="{457AC620-9FB9-4640-8063-97F9FA2902BB}" type="CATEGORYNAME">
                      <a:rPr lang="en-ZA" smtClean="0"/>
                      <a:pPr>
                        <a:defRPr lang="en-ZA" sz="12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ZA" baseline="0" dirty="0"/>
                      <a:t>; </a:t>
                    </a:r>
                    <a:fld id="{6C6486AF-0676-4B1E-9337-52BB12698B30}" type="VALUE">
                      <a:rPr lang="en-ZA" baseline="0"/>
                      <a:pPr>
                        <a:defRPr lang="en-ZA" sz="12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ZA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n-ZA"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14879156895558"/>
                      <c:h val="0.17317979813885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162-49E9-9D4E-34CCDC62EF73}"/>
                </c:ext>
              </c:extLst>
            </c:dLbl>
            <c:dLbl>
              <c:idx val="6"/>
              <c:layout>
                <c:manualLayout>
                  <c:x val="-6.7911702665810633E-2"/>
                  <c:y val="3.984063745019920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162-49E9-9D4E-34CCDC62EF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ZA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'Income Expenses'!$A$13:$A$19</c:f>
              <c:strCache>
                <c:ptCount val="7"/>
                <c:pt idx="0">
                  <c:v>Administration</c:v>
                </c:pt>
                <c:pt idx="1">
                  <c:v>Information &amp; Stats</c:v>
                </c:pt>
                <c:pt idx="2">
                  <c:v>Industry Representation </c:v>
                </c:pt>
                <c:pt idx="3">
                  <c:v>Trade &amp; Market Access</c:v>
                </c:pt>
                <c:pt idx="4">
                  <c:v>Trade development &amp; Consumer Awareness</c:v>
                </c:pt>
                <c:pt idx="5">
                  <c:v>Research &amp; Plant Improvement</c:v>
                </c:pt>
                <c:pt idx="6">
                  <c:v>Transformation &amp; Training</c:v>
                </c:pt>
              </c:strCache>
            </c:strRef>
          </c:cat>
          <c:val>
            <c:numRef>
              <c:f>'Income Expenses'!$F$13:$F$19</c:f>
              <c:numCache>
                <c:formatCode>0%</c:formatCode>
                <c:ptCount val="7"/>
                <c:pt idx="0">
                  <c:v>5.3385527858213065E-2</c:v>
                </c:pt>
                <c:pt idx="1">
                  <c:v>2.3377270526380153E-2</c:v>
                </c:pt>
                <c:pt idx="2">
                  <c:v>3.0428625434466144E-2</c:v>
                </c:pt>
                <c:pt idx="3">
                  <c:v>6.5563227837374574E-2</c:v>
                </c:pt>
                <c:pt idx="4">
                  <c:v>0.23442998155064432</c:v>
                </c:pt>
                <c:pt idx="5">
                  <c:v>0.43160201876127896</c:v>
                </c:pt>
                <c:pt idx="6">
                  <c:v>0.16121334803164278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162-49E9-9D4E-34CCDC62EF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24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406834-C064-4FBA-A380-1BA95103A4BA}" type="doc">
      <dgm:prSet loTypeId="urn:microsoft.com/office/officeart/2008/layout/RadialCluster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ZA"/>
        </a:p>
      </dgm:t>
    </dgm:pt>
    <dgm:pt modelId="{38AD3EA8-59CD-4C7B-A4F7-F29CA982E07E}">
      <dgm:prSet phldrT="[Text]" phldr="1"/>
      <dgm:spPr/>
      <dgm:t>
        <a:bodyPr/>
        <a:lstStyle/>
        <a:p>
          <a:endParaRPr lang="en-ZA" dirty="0"/>
        </a:p>
      </dgm:t>
    </dgm:pt>
    <dgm:pt modelId="{143B2076-672D-48F4-B2D2-341C7D0909F8}" type="parTrans" cxnId="{6C28946F-B484-4B66-AE95-9F9C0AB52866}">
      <dgm:prSet/>
      <dgm:spPr/>
      <dgm:t>
        <a:bodyPr/>
        <a:lstStyle/>
        <a:p>
          <a:endParaRPr lang="en-ZA"/>
        </a:p>
      </dgm:t>
    </dgm:pt>
    <dgm:pt modelId="{7DDB2C4B-0BB2-4E8A-B0B0-FD9667722315}" type="sibTrans" cxnId="{6C28946F-B484-4B66-AE95-9F9C0AB52866}">
      <dgm:prSet/>
      <dgm:spPr/>
      <dgm:t>
        <a:bodyPr/>
        <a:lstStyle/>
        <a:p>
          <a:endParaRPr lang="en-ZA"/>
        </a:p>
      </dgm:t>
    </dgm:pt>
    <dgm:pt modelId="{7CD5A548-3E05-4168-8DB5-35443FA06114}">
      <dgm:prSet phldrT="[Text]" phldr="1"/>
      <dgm:spPr/>
      <dgm:t>
        <a:bodyPr/>
        <a:lstStyle/>
        <a:p>
          <a:endParaRPr lang="en-ZA"/>
        </a:p>
      </dgm:t>
    </dgm:pt>
    <dgm:pt modelId="{C96D0218-C6C4-445E-902B-A471CEC5E313}" type="parTrans" cxnId="{BFC14A23-5BA8-459A-9663-7A2811E6E013}">
      <dgm:prSet/>
      <dgm:spPr/>
      <dgm:t>
        <a:bodyPr/>
        <a:lstStyle/>
        <a:p>
          <a:endParaRPr lang="en-ZA"/>
        </a:p>
      </dgm:t>
    </dgm:pt>
    <dgm:pt modelId="{DAB2FB5D-36CD-4992-8CBC-8C304788C24B}" type="sibTrans" cxnId="{BFC14A23-5BA8-459A-9663-7A2811E6E013}">
      <dgm:prSet/>
      <dgm:spPr/>
      <dgm:t>
        <a:bodyPr/>
        <a:lstStyle/>
        <a:p>
          <a:endParaRPr lang="en-ZA"/>
        </a:p>
      </dgm:t>
    </dgm:pt>
    <dgm:pt modelId="{8FD386A0-8D5B-45AD-BEBF-E7E60C5F4FA3}">
      <dgm:prSet phldrT="[Text]" phldr="1"/>
      <dgm:spPr/>
      <dgm:t>
        <a:bodyPr/>
        <a:lstStyle/>
        <a:p>
          <a:endParaRPr lang="en-ZA"/>
        </a:p>
      </dgm:t>
    </dgm:pt>
    <dgm:pt modelId="{2CEEC3BE-215C-418D-88CA-5416B806656C}" type="parTrans" cxnId="{6E10610C-A28C-437F-BFE7-20F946CE056C}">
      <dgm:prSet/>
      <dgm:spPr/>
      <dgm:t>
        <a:bodyPr/>
        <a:lstStyle/>
        <a:p>
          <a:endParaRPr lang="en-ZA"/>
        </a:p>
      </dgm:t>
    </dgm:pt>
    <dgm:pt modelId="{73D7219F-068E-4DFC-A2B3-C00A668080C1}" type="sibTrans" cxnId="{6E10610C-A28C-437F-BFE7-20F946CE056C}">
      <dgm:prSet/>
      <dgm:spPr/>
      <dgm:t>
        <a:bodyPr/>
        <a:lstStyle/>
        <a:p>
          <a:endParaRPr lang="en-ZA"/>
        </a:p>
      </dgm:t>
    </dgm:pt>
    <dgm:pt modelId="{3E253016-D0E5-4610-84D1-A5494AC6799A}">
      <dgm:prSet phldrT="[Text]"/>
      <dgm:spPr/>
      <dgm:t>
        <a:bodyPr/>
        <a:lstStyle/>
        <a:p>
          <a:endParaRPr lang="en-ZA" dirty="0"/>
        </a:p>
      </dgm:t>
    </dgm:pt>
    <dgm:pt modelId="{AE1F80D3-F005-430F-A1B9-AB584D4A10AB}" type="parTrans" cxnId="{B0F060E6-1EF4-49C5-AE54-350B72DB6890}">
      <dgm:prSet/>
      <dgm:spPr/>
      <dgm:t>
        <a:bodyPr/>
        <a:lstStyle/>
        <a:p>
          <a:endParaRPr lang="en-ZA"/>
        </a:p>
      </dgm:t>
    </dgm:pt>
    <dgm:pt modelId="{91FF128F-7275-47F7-AC25-FD54C3842427}" type="sibTrans" cxnId="{B0F060E6-1EF4-49C5-AE54-350B72DB6890}">
      <dgm:prSet/>
      <dgm:spPr/>
      <dgm:t>
        <a:bodyPr/>
        <a:lstStyle/>
        <a:p>
          <a:endParaRPr lang="en-ZA"/>
        </a:p>
      </dgm:t>
    </dgm:pt>
    <dgm:pt modelId="{72994E6A-C6B6-4B75-994F-FE43E935B05F}">
      <dgm:prSet phldrT="[Text]"/>
      <dgm:spPr/>
      <dgm:t>
        <a:bodyPr/>
        <a:lstStyle/>
        <a:p>
          <a:endParaRPr lang="en-ZA" dirty="0"/>
        </a:p>
      </dgm:t>
    </dgm:pt>
    <dgm:pt modelId="{703D1A55-9EE6-4E1E-8F47-F1413145E389}" type="parTrans" cxnId="{6F4E224D-96EA-4F11-8096-E54A32C9E27B}">
      <dgm:prSet/>
      <dgm:spPr/>
      <dgm:t>
        <a:bodyPr/>
        <a:lstStyle/>
        <a:p>
          <a:endParaRPr lang="en-ZA"/>
        </a:p>
      </dgm:t>
    </dgm:pt>
    <dgm:pt modelId="{B5EFB9C8-4C78-481F-A70A-A7B49295A595}" type="sibTrans" cxnId="{6F4E224D-96EA-4F11-8096-E54A32C9E27B}">
      <dgm:prSet/>
      <dgm:spPr/>
      <dgm:t>
        <a:bodyPr/>
        <a:lstStyle/>
        <a:p>
          <a:endParaRPr lang="en-ZA"/>
        </a:p>
      </dgm:t>
    </dgm:pt>
    <dgm:pt modelId="{6FF89072-42EA-4086-8F01-BB1E4F505978}">
      <dgm:prSet phldrT="[Text]"/>
      <dgm:spPr/>
      <dgm:t>
        <a:bodyPr/>
        <a:lstStyle/>
        <a:p>
          <a:endParaRPr lang="en-ZA" dirty="0"/>
        </a:p>
      </dgm:t>
    </dgm:pt>
    <dgm:pt modelId="{98756825-4C74-4F77-A1AA-59C4F8E6AC3F}" type="parTrans" cxnId="{88FF3A27-E272-4705-92DA-6A95096E6275}">
      <dgm:prSet/>
      <dgm:spPr/>
      <dgm:t>
        <a:bodyPr/>
        <a:lstStyle/>
        <a:p>
          <a:endParaRPr lang="en-ZA"/>
        </a:p>
      </dgm:t>
    </dgm:pt>
    <dgm:pt modelId="{F32A265E-8FA2-4D72-8A4D-F66664678634}" type="sibTrans" cxnId="{88FF3A27-E272-4705-92DA-6A95096E6275}">
      <dgm:prSet/>
      <dgm:spPr/>
      <dgm:t>
        <a:bodyPr/>
        <a:lstStyle/>
        <a:p>
          <a:endParaRPr lang="en-ZA"/>
        </a:p>
      </dgm:t>
    </dgm:pt>
    <dgm:pt modelId="{540614EE-C379-4444-812E-87AD6E993A03}">
      <dgm:prSet phldrT="[Text]" phldr="1"/>
      <dgm:spPr/>
      <dgm:t>
        <a:bodyPr/>
        <a:lstStyle/>
        <a:p>
          <a:endParaRPr lang="en-ZA" dirty="0"/>
        </a:p>
      </dgm:t>
    </dgm:pt>
    <dgm:pt modelId="{9D073A7B-53F7-4CAD-9B60-029FB456F1BF}" type="sibTrans" cxnId="{E54BC717-A6E7-43EE-A3B3-9C887DABC764}">
      <dgm:prSet/>
      <dgm:spPr/>
      <dgm:t>
        <a:bodyPr/>
        <a:lstStyle/>
        <a:p>
          <a:endParaRPr lang="en-ZA"/>
        </a:p>
      </dgm:t>
    </dgm:pt>
    <dgm:pt modelId="{81FEF805-4F1A-4118-9A30-5EE989E7F5FC}" type="parTrans" cxnId="{E54BC717-A6E7-43EE-A3B3-9C887DABC764}">
      <dgm:prSet/>
      <dgm:spPr/>
      <dgm:t>
        <a:bodyPr/>
        <a:lstStyle/>
        <a:p>
          <a:endParaRPr lang="en-ZA"/>
        </a:p>
      </dgm:t>
    </dgm:pt>
    <dgm:pt modelId="{99E08969-E8CF-4B25-A88B-F25381B72033}" type="pres">
      <dgm:prSet presAssocID="{31406834-C064-4FBA-A380-1BA95103A4B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146E8F8-C6A3-453E-BBAA-622DDFE0FB52}" type="pres">
      <dgm:prSet presAssocID="{38AD3EA8-59CD-4C7B-A4F7-F29CA982E07E}" presName="singleCycle" presStyleCnt="0"/>
      <dgm:spPr/>
    </dgm:pt>
    <dgm:pt modelId="{DA7824A1-B9B8-41E8-8D91-1FED3F7968EF}" type="pres">
      <dgm:prSet presAssocID="{38AD3EA8-59CD-4C7B-A4F7-F29CA982E07E}" presName="singleCenter" presStyleLbl="node1" presStyleIdx="0" presStyleCnt="6" custScaleX="133333" custScaleY="136925">
        <dgm:presLayoutVars>
          <dgm:chMax val="7"/>
          <dgm:chPref val="7"/>
        </dgm:presLayoutVars>
      </dgm:prSet>
      <dgm:spPr/>
    </dgm:pt>
    <dgm:pt modelId="{6CA1FEB8-3E71-4DDF-8AAF-827CEBBF6B83}" type="pres">
      <dgm:prSet presAssocID="{81FEF805-4F1A-4118-9A30-5EE989E7F5FC}" presName="Name56" presStyleLbl="parChTrans1D2" presStyleIdx="0" presStyleCnt="5"/>
      <dgm:spPr/>
    </dgm:pt>
    <dgm:pt modelId="{B78DF1A5-01DF-4ABA-9B31-F11742CCEEF9}" type="pres">
      <dgm:prSet presAssocID="{540614EE-C379-4444-812E-87AD6E993A03}" presName="text0" presStyleLbl="node1" presStyleIdx="1" presStyleCnt="6" custScaleX="195511" custScaleY="149056" custRadScaleRad="92936" custRadScaleInc="4532">
        <dgm:presLayoutVars>
          <dgm:bulletEnabled val="1"/>
        </dgm:presLayoutVars>
      </dgm:prSet>
      <dgm:spPr/>
    </dgm:pt>
    <dgm:pt modelId="{A569E19C-D2BF-471E-BA35-019BE75C346F}" type="pres">
      <dgm:prSet presAssocID="{98756825-4C74-4F77-A1AA-59C4F8E6AC3F}" presName="Name56" presStyleLbl="parChTrans1D2" presStyleIdx="1" presStyleCnt="5"/>
      <dgm:spPr/>
    </dgm:pt>
    <dgm:pt modelId="{F847DDD4-4DA7-4AD3-8952-AEF6993D00F6}" type="pres">
      <dgm:prSet presAssocID="{6FF89072-42EA-4086-8F01-BB1E4F505978}" presName="text0" presStyleLbl="node1" presStyleIdx="2" presStyleCnt="6" custScaleX="195511" custScaleY="149056" custRadScaleRad="141503" custRadScaleInc="21968">
        <dgm:presLayoutVars>
          <dgm:bulletEnabled val="1"/>
        </dgm:presLayoutVars>
      </dgm:prSet>
      <dgm:spPr/>
    </dgm:pt>
    <dgm:pt modelId="{2EA92414-AADF-44D9-BBBA-7E4A29E62397}" type="pres">
      <dgm:prSet presAssocID="{703D1A55-9EE6-4E1E-8F47-F1413145E389}" presName="Name56" presStyleLbl="parChTrans1D2" presStyleIdx="2" presStyleCnt="5"/>
      <dgm:spPr/>
    </dgm:pt>
    <dgm:pt modelId="{7CEBA8B1-742E-4E52-9A6F-4BD4E842DFB1}" type="pres">
      <dgm:prSet presAssocID="{72994E6A-C6B6-4B75-994F-FE43E935B05F}" presName="text0" presStyleLbl="node1" presStyleIdx="3" presStyleCnt="6" custScaleX="195511" custScaleY="149056" custRadScaleRad="129386" custRadScaleInc="-66886">
        <dgm:presLayoutVars>
          <dgm:bulletEnabled val="1"/>
        </dgm:presLayoutVars>
      </dgm:prSet>
      <dgm:spPr/>
    </dgm:pt>
    <dgm:pt modelId="{9F5C5DA7-7589-41D8-AA42-12E392E2A2BC}" type="pres">
      <dgm:prSet presAssocID="{C96D0218-C6C4-445E-902B-A471CEC5E313}" presName="Name56" presStyleLbl="parChTrans1D2" presStyleIdx="3" presStyleCnt="5"/>
      <dgm:spPr/>
    </dgm:pt>
    <dgm:pt modelId="{F44E173A-74AF-43F6-9A37-DD78C274E7BF}" type="pres">
      <dgm:prSet presAssocID="{7CD5A548-3E05-4168-8DB5-35443FA06114}" presName="text0" presStyleLbl="node1" presStyleIdx="4" presStyleCnt="6" custScaleX="195511" custScaleY="149056" custRadScaleRad="131713" custRadScaleInc="62505">
        <dgm:presLayoutVars>
          <dgm:bulletEnabled val="1"/>
        </dgm:presLayoutVars>
      </dgm:prSet>
      <dgm:spPr/>
    </dgm:pt>
    <dgm:pt modelId="{F0E1BF37-2C02-48C9-B36A-AC3583A14AC9}" type="pres">
      <dgm:prSet presAssocID="{2CEEC3BE-215C-418D-88CA-5416B806656C}" presName="Name56" presStyleLbl="parChTrans1D2" presStyleIdx="4" presStyleCnt="5"/>
      <dgm:spPr/>
    </dgm:pt>
    <dgm:pt modelId="{9D941AE2-F4EB-4A78-A033-0245A29017DD}" type="pres">
      <dgm:prSet presAssocID="{8FD386A0-8D5B-45AD-BEBF-E7E60C5F4FA3}" presName="text0" presStyleLbl="node1" presStyleIdx="5" presStyleCnt="6" custScaleX="195511" custScaleY="149056" custRadScaleRad="132514" custRadScaleInc="-20045">
        <dgm:presLayoutVars>
          <dgm:bulletEnabled val="1"/>
        </dgm:presLayoutVars>
      </dgm:prSet>
      <dgm:spPr/>
    </dgm:pt>
  </dgm:ptLst>
  <dgm:cxnLst>
    <dgm:cxn modelId="{6E10610C-A28C-437F-BFE7-20F946CE056C}" srcId="{38AD3EA8-59CD-4C7B-A4F7-F29CA982E07E}" destId="{8FD386A0-8D5B-45AD-BEBF-E7E60C5F4FA3}" srcOrd="4" destOrd="0" parTransId="{2CEEC3BE-215C-418D-88CA-5416B806656C}" sibTransId="{73D7219F-068E-4DFC-A2B3-C00A668080C1}"/>
    <dgm:cxn modelId="{E54BC717-A6E7-43EE-A3B3-9C887DABC764}" srcId="{38AD3EA8-59CD-4C7B-A4F7-F29CA982E07E}" destId="{540614EE-C379-4444-812E-87AD6E993A03}" srcOrd="0" destOrd="0" parTransId="{81FEF805-4F1A-4118-9A30-5EE989E7F5FC}" sibTransId="{9D073A7B-53F7-4CAD-9B60-029FB456F1BF}"/>
    <dgm:cxn modelId="{BFC14A23-5BA8-459A-9663-7A2811E6E013}" srcId="{38AD3EA8-59CD-4C7B-A4F7-F29CA982E07E}" destId="{7CD5A548-3E05-4168-8DB5-35443FA06114}" srcOrd="3" destOrd="0" parTransId="{C96D0218-C6C4-445E-902B-A471CEC5E313}" sibTransId="{DAB2FB5D-36CD-4992-8CBC-8C304788C24B}"/>
    <dgm:cxn modelId="{88FF3A27-E272-4705-92DA-6A95096E6275}" srcId="{38AD3EA8-59CD-4C7B-A4F7-F29CA982E07E}" destId="{6FF89072-42EA-4086-8F01-BB1E4F505978}" srcOrd="1" destOrd="0" parTransId="{98756825-4C74-4F77-A1AA-59C4F8E6AC3F}" sibTransId="{F32A265E-8FA2-4D72-8A4D-F66664678634}"/>
    <dgm:cxn modelId="{A2FBB439-3B4B-4744-A910-3B4343ECF84A}" type="presOf" srcId="{81FEF805-4F1A-4118-9A30-5EE989E7F5FC}" destId="{6CA1FEB8-3E71-4DDF-8AAF-827CEBBF6B83}" srcOrd="0" destOrd="0" presId="urn:microsoft.com/office/officeart/2008/layout/RadialCluster"/>
    <dgm:cxn modelId="{3BEE3540-BADB-4B37-9953-14A0503721C0}" type="presOf" srcId="{7CD5A548-3E05-4168-8DB5-35443FA06114}" destId="{F44E173A-74AF-43F6-9A37-DD78C274E7BF}" srcOrd="0" destOrd="0" presId="urn:microsoft.com/office/officeart/2008/layout/RadialCluster"/>
    <dgm:cxn modelId="{C868895E-887E-4A66-A867-5AA426E5249B}" type="presOf" srcId="{8FD386A0-8D5B-45AD-BEBF-E7E60C5F4FA3}" destId="{9D941AE2-F4EB-4A78-A033-0245A29017DD}" srcOrd="0" destOrd="0" presId="urn:microsoft.com/office/officeart/2008/layout/RadialCluster"/>
    <dgm:cxn modelId="{6AC3D546-2C93-4E5C-AA0E-6F33B3907751}" type="presOf" srcId="{31406834-C064-4FBA-A380-1BA95103A4BA}" destId="{99E08969-E8CF-4B25-A88B-F25381B72033}" srcOrd="0" destOrd="0" presId="urn:microsoft.com/office/officeart/2008/layout/RadialCluster"/>
    <dgm:cxn modelId="{6F4E224D-96EA-4F11-8096-E54A32C9E27B}" srcId="{38AD3EA8-59CD-4C7B-A4F7-F29CA982E07E}" destId="{72994E6A-C6B6-4B75-994F-FE43E935B05F}" srcOrd="2" destOrd="0" parTransId="{703D1A55-9EE6-4E1E-8F47-F1413145E389}" sibTransId="{B5EFB9C8-4C78-481F-A70A-A7B49295A595}"/>
    <dgm:cxn modelId="{9E15856D-9E56-4D91-A7E9-AED905B9350B}" type="presOf" srcId="{2CEEC3BE-215C-418D-88CA-5416B806656C}" destId="{F0E1BF37-2C02-48C9-B36A-AC3583A14AC9}" srcOrd="0" destOrd="0" presId="urn:microsoft.com/office/officeart/2008/layout/RadialCluster"/>
    <dgm:cxn modelId="{B425036E-303A-460A-823E-2ADBD83319CB}" type="presOf" srcId="{98756825-4C74-4F77-A1AA-59C4F8E6AC3F}" destId="{A569E19C-D2BF-471E-BA35-019BE75C346F}" srcOrd="0" destOrd="0" presId="urn:microsoft.com/office/officeart/2008/layout/RadialCluster"/>
    <dgm:cxn modelId="{6C28946F-B484-4B66-AE95-9F9C0AB52866}" srcId="{31406834-C064-4FBA-A380-1BA95103A4BA}" destId="{38AD3EA8-59CD-4C7B-A4F7-F29CA982E07E}" srcOrd="0" destOrd="0" parTransId="{143B2076-672D-48F4-B2D2-341C7D0909F8}" sibTransId="{7DDB2C4B-0BB2-4E8A-B0B0-FD9667722315}"/>
    <dgm:cxn modelId="{2850B999-EAA3-44CB-BF9F-2773C5949262}" type="presOf" srcId="{C96D0218-C6C4-445E-902B-A471CEC5E313}" destId="{9F5C5DA7-7589-41D8-AA42-12E392E2A2BC}" srcOrd="0" destOrd="0" presId="urn:microsoft.com/office/officeart/2008/layout/RadialCluster"/>
    <dgm:cxn modelId="{A59F2FC2-1A9F-4522-BFC2-9187E4B63E0F}" type="presOf" srcId="{38AD3EA8-59CD-4C7B-A4F7-F29CA982E07E}" destId="{DA7824A1-B9B8-41E8-8D91-1FED3F7968EF}" srcOrd="0" destOrd="0" presId="urn:microsoft.com/office/officeart/2008/layout/RadialCluster"/>
    <dgm:cxn modelId="{1CEC94CA-459E-47E3-AE25-DAACD169DEC3}" type="presOf" srcId="{6FF89072-42EA-4086-8F01-BB1E4F505978}" destId="{F847DDD4-4DA7-4AD3-8952-AEF6993D00F6}" srcOrd="0" destOrd="0" presId="urn:microsoft.com/office/officeart/2008/layout/RadialCluster"/>
    <dgm:cxn modelId="{EABD01D0-8F91-4D98-AD7C-621CD88939D7}" type="presOf" srcId="{703D1A55-9EE6-4E1E-8F47-F1413145E389}" destId="{2EA92414-AADF-44D9-BBBA-7E4A29E62397}" srcOrd="0" destOrd="0" presId="urn:microsoft.com/office/officeart/2008/layout/RadialCluster"/>
    <dgm:cxn modelId="{B0F060E6-1EF4-49C5-AE54-350B72DB6890}" srcId="{31406834-C064-4FBA-A380-1BA95103A4BA}" destId="{3E253016-D0E5-4610-84D1-A5494AC6799A}" srcOrd="1" destOrd="0" parTransId="{AE1F80D3-F005-430F-A1B9-AB584D4A10AB}" sibTransId="{91FF128F-7275-47F7-AC25-FD54C3842427}"/>
    <dgm:cxn modelId="{145E42EB-CF42-4435-98DF-386347812D46}" type="presOf" srcId="{72994E6A-C6B6-4B75-994F-FE43E935B05F}" destId="{7CEBA8B1-742E-4E52-9A6F-4BD4E842DFB1}" srcOrd="0" destOrd="0" presId="urn:microsoft.com/office/officeart/2008/layout/RadialCluster"/>
    <dgm:cxn modelId="{67213CF5-2913-4D65-B178-7E93F90C5728}" type="presOf" srcId="{540614EE-C379-4444-812E-87AD6E993A03}" destId="{B78DF1A5-01DF-4ABA-9B31-F11742CCEEF9}" srcOrd="0" destOrd="0" presId="urn:microsoft.com/office/officeart/2008/layout/RadialCluster"/>
    <dgm:cxn modelId="{EE4AB469-2552-4937-8303-DBD49B3955E8}" type="presParOf" srcId="{99E08969-E8CF-4B25-A88B-F25381B72033}" destId="{A146E8F8-C6A3-453E-BBAA-622DDFE0FB52}" srcOrd="0" destOrd="0" presId="urn:microsoft.com/office/officeart/2008/layout/RadialCluster"/>
    <dgm:cxn modelId="{95C71156-C854-458D-A8CB-C10D0788F902}" type="presParOf" srcId="{A146E8F8-C6A3-453E-BBAA-622DDFE0FB52}" destId="{DA7824A1-B9B8-41E8-8D91-1FED3F7968EF}" srcOrd="0" destOrd="0" presId="urn:microsoft.com/office/officeart/2008/layout/RadialCluster"/>
    <dgm:cxn modelId="{1DC26C86-7534-4A86-9E1C-EE4383E40D4D}" type="presParOf" srcId="{A146E8F8-C6A3-453E-BBAA-622DDFE0FB52}" destId="{6CA1FEB8-3E71-4DDF-8AAF-827CEBBF6B83}" srcOrd="1" destOrd="0" presId="urn:microsoft.com/office/officeart/2008/layout/RadialCluster"/>
    <dgm:cxn modelId="{9CE6F5E2-B4BE-47E5-95EB-ED73287898F9}" type="presParOf" srcId="{A146E8F8-C6A3-453E-BBAA-622DDFE0FB52}" destId="{B78DF1A5-01DF-4ABA-9B31-F11742CCEEF9}" srcOrd="2" destOrd="0" presId="urn:microsoft.com/office/officeart/2008/layout/RadialCluster"/>
    <dgm:cxn modelId="{DC599B75-CE99-492B-9DB3-1D5C66B23FA0}" type="presParOf" srcId="{A146E8F8-C6A3-453E-BBAA-622DDFE0FB52}" destId="{A569E19C-D2BF-471E-BA35-019BE75C346F}" srcOrd="3" destOrd="0" presId="urn:microsoft.com/office/officeart/2008/layout/RadialCluster"/>
    <dgm:cxn modelId="{14689F6C-833A-4FC0-98F0-BED185906483}" type="presParOf" srcId="{A146E8F8-C6A3-453E-BBAA-622DDFE0FB52}" destId="{F847DDD4-4DA7-4AD3-8952-AEF6993D00F6}" srcOrd="4" destOrd="0" presId="urn:microsoft.com/office/officeart/2008/layout/RadialCluster"/>
    <dgm:cxn modelId="{A8CF785E-20F6-4A77-86CA-547A4C1D143C}" type="presParOf" srcId="{A146E8F8-C6A3-453E-BBAA-622DDFE0FB52}" destId="{2EA92414-AADF-44D9-BBBA-7E4A29E62397}" srcOrd="5" destOrd="0" presId="urn:microsoft.com/office/officeart/2008/layout/RadialCluster"/>
    <dgm:cxn modelId="{228CA2B7-48BC-4845-A59A-12D6B3BACB0C}" type="presParOf" srcId="{A146E8F8-C6A3-453E-BBAA-622DDFE0FB52}" destId="{7CEBA8B1-742E-4E52-9A6F-4BD4E842DFB1}" srcOrd="6" destOrd="0" presId="urn:microsoft.com/office/officeart/2008/layout/RadialCluster"/>
    <dgm:cxn modelId="{BB4C10A1-5F5A-4925-B457-4DEA5618544D}" type="presParOf" srcId="{A146E8F8-C6A3-453E-BBAA-622DDFE0FB52}" destId="{9F5C5DA7-7589-41D8-AA42-12E392E2A2BC}" srcOrd="7" destOrd="0" presId="urn:microsoft.com/office/officeart/2008/layout/RadialCluster"/>
    <dgm:cxn modelId="{15FF1A5B-DB6D-4C5A-849B-F2DFB034E4D4}" type="presParOf" srcId="{A146E8F8-C6A3-453E-BBAA-622DDFE0FB52}" destId="{F44E173A-74AF-43F6-9A37-DD78C274E7BF}" srcOrd="8" destOrd="0" presId="urn:microsoft.com/office/officeart/2008/layout/RadialCluster"/>
    <dgm:cxn modelId="{51AA3304-5431-4B3D-85DE-552521781702}" type="presParOf" srcId="{A146E8F8-C6A3-453E-BBAA-622DDFE0FB52}" destId="{F0E1BF37-2C02-48C9-B36A-AC3583A14AC9}" srcOrd="9" destOrd="0" presId="urn:microsoft.com/office/officeart/2008/layout/RadialCluster"/>
    <dgm:cxn modelId="{A527BA03-8BE0-4D1B-97DA-DEE0A267E3C5}" type="presParOf" srcId="{A146E8F8-C6A3-453E-BBAA-622DDFE0FB52}" destId="{9D941AE2-F4EB-4A78-A033-0245A29017DD}" srcOrd="10" destOrd="0" presId="urn:microsoft.com/office/officeart/2008/layout/RadialCluster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824A1-B9B8-41E8-8D91-1FED3F7968EF}">
      <dsp:nvSpPr>
        <dsp:cNvPr id="0" name=""/>
        <dsp:cNvSpPr/>
      </dsp:nvSpPr>
      <dsp:spPr>
        <a:xfrm>
          <a:off x="3200403" y="2295451"/>
          <a:ext cx="2743193" cy="28170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3600" kern="1200" dirty="0"/>
        </a:p>
      </dsp:txBody>
      <dsp:txXfrm>
        <a:off x="3334315" y="2429363"/>
        <a:ext cx="2475369" cy="2549270"/>
      </dsp:txXfrm>
    </dsp:sp>
    <dsp:sp modelId="{6CA1FEB8-3E71-4DDF-8AAF-827CEBBF6B83}">
      <dsp:nvSpPr>
        <dsp:cNvPr id="0" name=""/>
        <dsp:cNvSpPr/>
      </dsp:nvSpPr>
      <dsp:spPr>
        <a:xfrm rot="16297891">
          <a:off x="4495769" y="2175739"/>
          <a:ext cx="2395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9520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8DF1A5-01DF-4ABA-9B31-F11742CCEEF9}">
      <dsp:nvSpPr>
        <dsp:cNvPr id="0" name=""/>
        <dsp:cNvSpPr/>
      </dsp:nvSpPr>
      <dsp:spPr>
        <a:xfrm>
          <a:off x="3300682" y="1353"/>
          <a:ext cx="2695037" cy="2054674"/>
        </a:xfrm>
        <a:prstGeom prst="roundRect">
          <a:avLst/>
        </a:prstGeom>
        <a:solidFill>
          <a:schemeClr val="accent3">
            <a:hueOff val="-105411"/>
            <a:satOff val="4098"/>
            <a:lumOff val="-2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3600" kern="1200" dirty="0"/>
        </a:p>
      </dsp:txBody>
      <dsp:txXfrm>
        <a:off x="3400983" y="101654"/>
        <a:ext cx="2494435" cy="1854072"/>
      </dsp:txXfrm>
    </dsp:sp>
    <dsp:sp modelId="{A569E19C-D2BF-471E-BA35-019BE75C346F}">
      <dsp:nvSpPr>
        <dsp:cNvPr id="0" name=""/>
        <dsp:cNvSpPr/>
      </dsp:nvSpPr>
      <dsp:spPr>
        <a:xfrm rot="20850831">
          <a:off x="5937475" y="3344316"/>
          <a:ext cx="5176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7608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7DDD4-4DA7-4AD3-8952-AEF6993D00F6}">
      <dsp:nvSpPr>
        <dsp:cNvPr id="0" name=""/>
        <dsp:cNvSpPr/>
      </dsp:nvSpPr>
      <dsp:spPr>
        <a:xfrm>
          <a:off x="6448962" y="1962629"/>
          <a:ext cx="2695037" cy="2054674"/>
        </a:xfrm>
        <a:prstGeom prst="roundRect">
          <a:avLst/>
        </a:prstGeom>
        <a:solidFill>
          <a:schemeClr val="accent3">
            <a:hueOff val="-210822"/>
            <a:satOff val="8196"/>
            <a:lumOff val="-486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3600" kern="1200" dirty="0"/>
        </a:p>
      </dsp:txBody>
      <dsp:txXfrm>
        <a:off x="6549263" y="2062930"/>
        <a:ext cx="2494435" cy="1854072"/>
      </dsp:txXfrm>
    </dsp:sp>
    <dsp:sp modelId="{2EA92414-AADF-44D9-BBBA-7E4A29E62397}">
      <dsp:nvSpPr>
        <dsp:cNvPr id="0" name=""/>
        <dsp:cNvSpPr/>
      </dsp:nvSpPr>
      <dsp:spPr>
        <a:xfrm rot="1797553">
          <a:off x="5904626" y="4640236"/>
          <a:ext cx="5833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3307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EBA8B1-742E-4E52-9A6F-4BD4E842DFB1}">
      <dsp:nvSpPr>
        <dsp:cNvPr id="0" name=""/>
        <dsp:cNvSpPr/>
      </dsp:nvSpPr>
      <dsp:spPr>
        <a:xfrm>
          <a:off x="6448962" y="4535257"/>
          <a:ext cx="2695037" cy="2054674"/>
        </a:xfrm>
        <a:prstGeom prst="roundRect">
          <a:avLst/>
        </a:prstGeom>
        <a:solidFill>
          <a:schemeClr val="accent3">
            <a:hueOff val="-316234"/>
            <a:satOff val="12295"/>
            <a:lumOff val="-7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3600" kern="1200" dirty="0"/>
        </a:p>
      </dsp:txBody>
      <dsp:txXfrm>
        <a:off x="6549263" y="4635558"/>
        <a:ext cx="2494435" cy="1854072"/>
      </dsp:txXfrm>
    </dsp:sp>
    <dsp:sp modelId="{9F5C5DA7-7589-41D8-AA42-12E392E2A2BC}">
      <dsp:nvSpPr>
        <dsp:cNvPr id="0" name=""/>
        <dsp:cNvSpPr/>
      </dsp:nvSpPr>
      <dsp:spPr>
        <a:xfrm rot="8905489">
          <a:off x="2651127" y="4702292"/>
          <a:ext cx="5931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3185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E173A-74AF-43F6-9A37-DD78C274E7BF}">
      <dsp:nvSpPr>
        <dsp:cNvPr id="0" name=""/>
        <dsp:cNvSpPr/>
      </dsp:nvSpPr>
      <dsp:spPr>
        <a:xfrm>
          <a:off x="0" y="4658450"/>
          <a:ext cx="2695037" cy="2054674"/>
        </a:xfrm>
        <a:prstGeom prst="roundRect">
          <a:avLst/>
        </a:prstGeom>
        <a:solidFill>
          <a:schemeClr val="accent3">
            <a:hueOff val="-421645"/>
            <a:satOff val="16393"/>
            <a:lumOff val="-97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3600" kern="1200"/>
        </a:p>
      </dsp:txBody>
      <dsp:txXfrm>
        <a:off x="100301" y="4758751"/>
        <a:ext cx="2494435" cy="1854072"/>
      </dsp:txXfrm>
    </dsp:sp>
    <dsp:sp modelId="{F0E1BF37-2C02-48C9-B36A-AC3583A14AC9}">
      <dsp:nvSpPr>
        <dsp:cNvPr id="0" name=""/>
        <dsp:cNvSpPr/>
      </dsp:nvSpPr>
      <dsp:spPr>
        <a:xfrm rot="11549155">
          <a:off x="2688916" y="3344323"/>
          <a:ext cx="5176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7608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41AE2-F4EB-4A78-A033-0245A29017DD}">
      <dsp:nvSpPr>
        <dsp:cNvPr id="0" name=""/>
        <dsp:cNvSpPr/>
      </dsp:nvSpPr>
      <dsp:spPr>
        <a:xfrm>
          <a:off x="0" y="1962642"/>
          <a:ext cx="2695037" cy="2054674"/>
        </a:xfrm>
        <a:prstGeom prst="roundRect">
          <a:avLst/>
        </a:prstGeom>
        <a:solidFill>
          <a:schemeClr val="accent3">
            <a:hueOff val="-527056"/>
            <a:satOff val="20491"/>
            <a:lumOff val="-121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3600" kern="1200"/>
        </a:p>
      </dsp:txBody>
      <dsp:txXfrm>
        <a:off x="100301" y="2062943"/>
        <a:ext cx="2494435" cy="1854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8EBE5-FB4E-42B3-9D0A-E5BB36C3ED91}" type="datetimeFigureOut">
              <a:rPr lang="en-ZA" smtClean="0"/>
              <a:t>28/10/2019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459BB-9017-44D9-A74C-EF92F0CAB91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9992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8146A-F5A9-4EE1-9E76-94F428AC3071}" type="datetimeFigureOut">
              <a:rPr lang="en-ZA" smtClean="0"/>
              <a:t>28/10/2019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E93D9-429E-4937-B749-2C1CD456D81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37939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BF9AC-E34B-4C84-864A-9DD743AA99E3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8631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BF9AC-E34B-4C84-864A-9DD743AA99E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54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62913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08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19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D4BC710-9644-4A19-9297-28A04EB6AACF}" type="datetimeFigureOut">
              <a:rPr lang="en-ZA" smtClean="0"/>
              <a:t>28/10/2019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92AD-8B14-4E53-8E6B-B9315359C355}" type="slidenum">
              <a:rPr lang="en-ZA" smtClean="0"/>
              <a:t>‹#›</a:t>
            </a:fld>
            <a:endParaRPr lang="en-Z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573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C710-9644-4A19-9297-28A04EB6AACF}" type="datetimeFigureOut">
              <a:rPr lang="en-ZA" smtClean="0"/>
              <a:t>28/10/2019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92AD-8B14-4E53-8E6B-B9315359C35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25798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C710-9644-4A19-9297-28A04EB6AACF}" type="datetimeFigureOut">
              <a:rPr lang="en-ZA" smtClean="0"/>
              <a:t>28/10/2019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92AD-8B14-4E53-8E6B-B9315359C355}" type="slidenum">
              <a:rPr lang="en-ZA" smtClean="0"/>
              <a:t>‹#›</a:t>
            </a:fld>
            <a:endParaRPr lang="en-Z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390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C89B-C7E7-4994-9992-07360FD5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942C-51CF-461A-A5C4-3A26B7B310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05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C89B-C7E7-4994-9992-07360FD5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942C-51CF-461A-A5C4-3A26B7B310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83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C89B-C7E7-4994-9992-07360FD5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942C-51CF-461A-A5C4-3A26B7B310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17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C89B-C7E7-4994-9992-07360FD5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942C-51CF-461A-A5C4-3A26B7B310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94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C89B-C7E7-4994-9992-07360FD5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942C-51CF-461A-A5C4-3A26B7B310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23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C89B-C7E7-4994-9992-07360FD5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942C-51CF-461A-A5C4-3A26B7B310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01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C89B-C7E7-4994-9992-07360FD5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942C-51CF-461A-A5C4-3A26B7B310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0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C89B-C7E7-4994-9992-07360FD5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942C-51CF-461A-A5C4-3A26B7B310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2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C710-9644-4A19-9297-28A04EB6AACF}" type="datetimeFigureOut">
              <a:rPr lang="en-ZA" smtClean="0"/>
              <a:t>28/10/2019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92AD-8B14-4E53-8E6B-B9315359C35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0399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C89B-C7E7-4994-9992-07360FD5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942C-51CF-461A-A5C4-3A26B7B310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303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C89B-C7E7-4994-9992-07360FD5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942C-51CF-461A-A5C4-3A26B7B310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95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C89B-C7E7-4994-9992-07360FD5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942C-51CF-461A-A5C4-3A26B7B310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86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C89B-C7E7-4994-9992-07360FD5E3A9}" type="datetimeFigureOut">
              <a:rPr lang="en-US" smtClean="0"/>
              <a:pPr/>
              <a:t>10/28/2019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942C-51CF-461A-A5C4-3A26B7B3103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62423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C89B-C7E7-4994-9992-07360FD5E3A9}" type="datetimeFigureOut">
              <a:rPr lang="en-US" smtClean="0"/>
              <a:pPr/>
              <a:t>10/28/2019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942C-51CF-461A-A5C4-3A26B7B3103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4108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C89B-C7E7-4994-9992-07360FD5E3A9}" type="datetimeFigureOut">
              <a:rPr lang="en-US" smtClean="0"/>
              <a:pPr/>
              <a:t>10/28/2019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942C-51CF-461A-A5C4-3A26B7B3103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6668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C89B-C7E7-4994-9992-07360FD5E3A9}" type="datetimeFigureOut">
              <a:rPr lang="en-US" smtClean="0"/>
              <a:pPr/>
              <a:t>10/28/2019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942C-51CF-461A-A5C4-3A26B7B3103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27846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C89B-C7E7-4994-9992-07360FD5E3A9}" type="datetimeFigureOut">
              <a:rPr lang="en-US" smtClean="0"/>
              <a:pPr/>
              <a:t>10/28/2019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942C-51CF-461A-A5C4-3A26B7B3103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87962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C89B-C7E7-4994-9992-07360FD5E3A9}" type="datetimeFigureOut">
              <a:rPr lang="en-US" smtClean="0"/>
              <a:pPr/>
              <a:t>10/28/2019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942C-51CF-461A-A5C4-3A26B7B3103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80338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C89B-C7E7-4994-9992-07360FD5E3A9}" type="datetimeFigureOut">
              <a:rPr lang="en-US" smtClean="0"/>
              <a:pPr/>
              <a:t>10/28/2019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942C-51CF-461A-A5C4-3A26B7B3103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981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C710-9644-4A19-9297-28A04EB6AACF}" type="datetimeFigureOut">
              <a:rPr lang="en-ZA" smtClean="0"/>
              <a:t>28/10/2019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92AD-8B14-4E53-8E6B-B9315359C355}" type="slidenum">
              <a:rPr lang="en-ZA" smtClean="0"/>
              <a:t>‹#›</a:t>
            </a:fld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353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C89B-C7E7-4994-9992-07360FD5E3A9}" type="datetimeFigureOut">
              <a:rPr lang="en-US" smtClean="0"/>
              <a:pPr/>
              <a:t>10/28/2019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942C-51CF-461A-A5C4-3A26B7B3103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93602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C89B-C7E7-4994-9992-07360FD5E3A9}" type="datetimeFigureOut">
              <a:rPr lang="en-US" smtClean="0"/>
              <a:pPr/>
              <a:t>10/28/2019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942C-51CF-461A-A5C4-3A26B7B3103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1238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C89B-C7E7-4994-9992-07360FD5E3A9}" type="datetimeFigureOut">
              <a:rPr lang="en-US" smtClean="0"/>
              <a:pPr/>
              <a:t>10/28/2019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942C-51CF-461A-A5C4-3A26B7B3103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50168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C89B-C7E7-4994-9992-07360FD5E3A9}" type="datetimeFigureOut">
              <a:rPr lang="en-US" smtClean="0"/>
              <a:pPr/>
              <a:t>10/28/2019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942C-51CF-461A-A5C4-3A26B7B3103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94031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215338" y="0"/>
            <a:ext cx="928662" cy="6858000"/>
          </a:xfrm>
          <a:prstGeom prst="rect">
            <a:avLst/>
          </a:prstGeom>
          <a:gradFill flip="none" rotWithShape="1">
            <a:gsLst>
              <a:gs pos="53000">
                <a:srgbClr val="92D050">
                  <a:shade val="30000"/>
                  <a:satMod val="115000"/>
                  <a:alpha val="38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79000">
                <a:srgbClr val="92D050">
                  <a:shade val="100000"/>
                  <a:satMod val="115000"/>
                </a:srgbClr>
              </a:gs>
            </a:gsLst>
            <a:lin ang="21000000" scaled="0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8" name="Picture 7" descr="HORTGRO logo medium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190" y="5643578"/>
            <a:ext cx="2880360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9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C710-9644-4A19-9297-28A04EB6AACF}" type="datetimeFigureOut">
              <a:rPr lang="en-ZA" smtClean="0"/>
              <a:t>28/10/2019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92AD-8B14-4E53-8E6B-B9315359C35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098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C710-9644-4A19-9297-28A04EB6AACF}" type="datetimeFigureOut">
              <a:rPr lang="en-ZA" smtClean="0"/>
              <a:t>28/10/2019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92AD-8B14-4E53-8E6B-B9315359C35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8041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C710-9644-4A19-9297-28A04EB6AACF}" type="datetimeFigureOut">
              <a:rPr lang="en-ZA" smtClean="0"/>
              <a:t>28/10/2019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92AD-8B14-4E53-8E6B-B9315359C35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1637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C710-9644-4A19-9297-28A04EB6AACF}" type="datetimeFigureOut">
              <a:rPr lang="en-ZA" smtClean="0"/>
              <a:t>28/10/2019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92AD-8B14-4E53-8E6B-B9315359C35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6471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C710-9644-4A19-9297-28A04EB6AACF}" type="datetimeFigureOut">
              <a:rPr lang="en-ZA" smtClean="0"/>
              <a:t>28/10/2019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92AD-8B14-4E53-8E6B-B9315359C35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7803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C710-9644-4A19-9297-28A04EB6AACF}" type="datetimeFigureOut">
              <a:rPr lang="en-ZA" smtClean="0"/>
              <a:t>28/10/2019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92AD-8B14-4E53-8E6B-B9315359C355}" type="slidenum">
              <a:rPr lang="en-ZA" smtClean="0"/>
              <a:t>‹#›</a:t>
            </a:fld>
            <a:endParaRPr lang="en-Z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06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D4BC710-9644-4A19-9297-28A04EB6AACF}" type="datetimeFigureOut">
              <a:rPr lang="en-ZA" smtClean="0"/>
              <a:t>28/10/2019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EF492AD-8B14-4E53-8E6B-B9315359C355}" type="slidenum">
              <a:rPr lang="en-ZA" smtClean="0"/>
              <a:t>‹#›</a:t>
            </a:fld>
            <a:endParaRPr lang="en-Z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17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9C89B-C7E7-4994-9992-07360FD5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E942C-51CF-461A-A5C4-3A26B7B310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6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9C89B-C7E7-4994-9992-07360FD5E3A9}" type="datetimeFigureOut">
              <a:rPr lang="en-US" smtClean="0"/>
              <a:pPr/>
              <a:t>10/28/2019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E942C-51CF-461A-A5C4-3A26B7B3103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819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13" Type="http://schemas.openxmlformats.org/officeDocument/2006/relationships/image" Target="../media/image9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6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9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ortgro-science.co.za/presentations/hortgro-pome-ca-meetings/" TargetMode="External"/><Relationship Id="rId13" Type="http://schemas.openxmlformats.org/officeDocument/2006/relationships/image" Target="../media/image111.jpeg"/><Relationship Id="rId3" Type="http://schemas.openxmlformats.org/officeDocument/2006/relationships/image" Target="../media/image102.jpeg"/><Relationship Id="rId7" Type="http://schemas.openxmlformats.org/officeDocument/2006/relationships/image" Target="../media/image106.jpeg"/><Relationship Id="rId12" Type="http://schemas.openxmlformats.org/officeDocument/2006/relationships/image" Target="../media/image11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5.jpeg"/><Relationship Id="rId11" Type="http://schemas.openxmlformats.org/officeDocument/2006/relationships/image" Target="../media/image109.png"/><Relationship Id="rId5" Type="http://schemas.openxmlformats.org/officeDocument/2006/relationships/image" Target="../media/image104.jpeg"/><Relationship Id="rId10" Type="http://schemas.openxmlformats.org/officeDocument/2006/relationships/image" Target="../media/image108.jpeg"/><Relationship Id="rId4" Type="http://schemas.openxmlformats.org/officeDocument/2006/relationships/image" Target="../media/image103.jpeg"/><Relationship Id="rId9" Type="http://schemas.openxmlformats.org/officeDocument/2006/relationships/image" Target="../media/image10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g"/><Relationship Id="rId1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8" Type="http://schemas.openxmlformats.org/officeDocument/2006/relationships/image" Target="../media/image35.png"/><Relationship Id="rId26" Type="http://schemas.openxmlformats.org/officeDocument/2006/relationships/image" Target="../media/image42.png"/><Relationship Id="rId39" Type="http://schemas.openxmlformats.org/officeDocument/2006/relationships/image" Target="../media/image50.png"/><Relationship Id="rId21" Type="http://schemas.openxmlformats.org/officeDocument/2006/relationships/image" Target="../media/image38.png"/><Relationship Id="rId34" Type="http://schemas.microsoft.com/office/2007/relationships/hdphoto" Target="../media/hdphoto6.wdp"/><Relationship Id="rId42" Type="http://schemas.openxmlformats.org/officeDocument/2006/relationships/image" Target="../media/image52.png"/><Relationship Id="rId47" Type="http://schemas.openxmlformats.org/officeDocument/2006/relationships/image" Target="../media/image57.png"/><Relationship Id="rId50" Type="http://schemas.openxmlformats.org/officeDocument/2006/relationships/image" Target="../media/image60.png"/><Relationship Id="rId55" Type="http://schemas.openxmlformats.org/officeDocument/2006/relationships/image" Target="../media/image65.png"/><Relationship Id="rId63" Type="http://schemas.openxmlformats.org/officeDocument/2006/relationships/image" Target="../media/image70.png"/><Relationship Id="rId68" Type="http://schemas.openxmlformats.org/officeDocument/2006/relationships/image" Target="../media/image73.pn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6" Type="http://schemas.openxmlformats.org/officeDocument/2006/relationships/image" Target="../media/image34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24" Type="http://schemas.openxmlformats.org/officeDocument/2006/relationships/image" Target="../media/image40.png"/><Relationship Id="rId32" Type="http://schemas.microsoft.com/office/2007/relationships/hdphoto" Target="../media/hdphoto5.wdp"/><Relationship Id="rId37" Type="http://schemas.openxmlformats.org/officeDocument/2006/relationships/image" Target="../media/image49.png"/><Relationship Id="rId40" Type="http://schemas.microsoft.com/office/2007/relationships/hdphoto" Target="../media/hdphoto9.wdp"/><Relationship Id="rId45" Type="http://schemas.openxmlformats.org/officeDocument/2006/relationships/image" Target="../media/image55.png"/><Relationship Id="rId53" Type="http://schemas.openxmlformats.org/officeDocument/2006/relationships/image" Target="../media/image63.png"/><Relationship Id="rId58" Type="http://schemas.microsoft.com/office/2007/relationships/hdphoto" Target="../media/hdphoto10.wdp"/><Relationship Id="rId66" Type="http://schemas.openxmlformats.org/officeDocument/2006/relationships/image" Target="../media/image72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23" Type="http://schemas.microsoft.com/office/2007/relationships/hdphoto" Target="../media/hdphoto3.wdp"/><Relationship Id="rId28" Type="http://schemas.openxmlformats.org/officeDocument/2006/relationships/image" Target="../media/image44.png"/><Relationship Id="rId36" Type="http://schemas.microsoft.com/office/2007/relationships/hdphoto" Target="../media/hdphoto7.wdp"/><Relationship Id="rId49" Type="http://schemas.openxmlformats.org/officeDocument/2006/relationships/image" Target="../media/image59.png"/><Relationship Id="rId57" Type="http://schemas.openxmlformats.org/officeDocument/2006/relationships/image" Target="../media/image67.png"/><Relationship Id="rId61" Type="http://schemas.openxmlformats.org/officeDocument/2006/relationships/image" Target="../media/image69.png"/><Relationship Id="rId10" Type="http://schemas.microsoft.com/office/2007/relationships/hdphoto" Target="../media/hdphoto1.wdp"/><Relationship Id="rId19" Type="http://schemas.openxmlformats.org/officeDocument/2006/relationships/image" Target="../media/image36.png"/><Relationship Id="rId31" Type="http://schemas.openxmlformats.org/officeDocument/2006/relationships/image" Target="../media/image46.png"/><Relationship Id="rId44" Type="http://schemas.openxmlformats.org/officeDocument/2006/relationships/image" Target="../media/image54.png"/><Relationship Id="rId52" Type="http://schemas.openxmlformats.org/officeDocument/2006/relationships/image" Target="../media/image62.png"/><Relationship Id="rId60" Type="http://schemas.microsoft.com/office/2007/relationships/hdphoto" Target="../media/hdphoto11.wdp"/><Relationship Id="rId65" Type="http://schemas.microsoft.com/office/2007/relationships/hdphoto" Target="../media/hdphoto13.wdp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2.png"/><Relationship Id="rId22" Type="http://schemas.openxmlformats.org/officeDocument/2006/relationships/image" Target="../media/image39.png"/><Relationship Id="rId27" Type="http://schemas.openxmlformats.org/officeDocument/2006/relationships/image" Target="../media/image43.png"/><Relationship Id="rId30" Type="http://schemas.microsoft.com/office/2007/relationships/hdphoto" Target="../media/hdphoto4.wdp"/><Relationship Id="rId35" Type="http://schemas.openxmlformats.org/officeDocument/2006/relationships/image" Target="../media/image48.png"/><Relationship Id="rId43" Type="http://schemas.openxmlformats.org/officeDocument/2006/relationships/image" Target="../media/image53.png"/><Relationship Id="rId48" Type="http://schemas.openxmlformats.org/officeDocument/2006/relationships/image" Target="../media/image58.png"/><Relationship Id="rId56" Type="http://schemas.openxmlformats.org/officeDocument/2006/relationships/image" Target="../media/image66.png"/><Relationship Id="rId64" Type="http://schemas.openxmlformats.org/officeDocument/2006/relationships/image" Target="../media/image71.png"/><Relationship Id="rId69" Type="http://schemas.openxmlformats.org/officeDocument/2006/relationships/image" Target="../media/image74.png"/><Relationship Id="rId8" Type="http://schemas.openxmlformats.org/officeDocument/2006/relationships/image" Target="../media/image27.png"/><Relationship Id="rId51" Type="http://schemas.openxmlformats.org/officeDocument/2006/relationships/image" Target="../media/image61.png"/><Relationship Id="rId3" Type="http://schemas.openxmlformats.org/officeDocument/2006/relationships/image" Target="../media/image22.png"/><Relationship Id="rId12" Type="http://schemas.openxmlformats.org/officeDocument/2006/relationships/image" Target="../media/image30.png"/><Relationship Id="rId17" Type="http://schemas.microsoft.com/office/2007/relationships/hdphoto" Target="../media/hdphoto2.wdp"/><Relationship Id="rId25" Type="http://schemas.openxmlformats.org/officeDocument/2006/relationships/image" Target="../media/image41.png"/><Relationship Id="rId33" Type="http://schemas.openxmlformats.org/officeDocument/2006/relationships/image" Target="../media/image47.png"/><Relationship Id="rId38" Type="http://schemas.microsoft.com/office/2007/relationships/hdphoto" Target="../media/hdphoto8.wdp"/><Relationship Id="rId46" Type="http://schemas.openxmlformats.org/officeDocument/2006/relationships/image" Target="../media/image56.png"/><Relationship Id="rId59" Type="http://schemas.openxmlformats.org/officeDocument/2006/relationships/image" Target="../media/image68.png"/><Relationship Id="rId67" Type="http://schemas.microsoft.com/office/2007/relationships/hdphoto" Target="../media/hdphoto14.wdp"/><Relationship Id="rId20" Type="http://schemas.openxmlformats.org/officeDocument/2006/relationships/image" Target="../media/image37.png"/><Relationship Id="rId41" Type="http://schemas.openxmlformats.org/officeDocument/2006/relationships/image" Target="../media/image51.png"/><Relationship Id="rId54" Type="http://schemas.openxmlformats.org/officeDocument/2006/relationships/image" Target="../media/image64.png"/><Relationship Id="rId62" Type="http://schemas.microsoft.com/office/2007/relationships/hdphoto" Target="../media/hdphoto1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7.png"/><Relationship Id="rId4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0.png"/><Relationship Id="rId5" Type="http://schemas.microsoft.com/office/2007/relationships/hdphoto" Target="../media/hdphoto15.wdp"/><Relationship Id="rId4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13" Type="http://schemas.openxmlformats.org/officeDocument/2006/relationships/image" Target="../media/image92.png"/><Relationship Id="rId3" Type="http://schemas.openxmlformats.org/officeDocument/2006/relationships/image" Target="../media/image83.jpeg"/><Relationship Id="rId7" Type="http://schemas.openxmlformats.org/officeDocument/2006/relationships/image" Target="../media/image86.png"/><Relationship Id="rId12" Type="http://schemas.openxmlformats.org/officeDocument/2006/relationships/image" Target="../media/image91.jp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1.png"/><Relationship Id="rId9" Type="http://schemas.openxmlformats.org/officeDocument/2006/relationships/image" Target="../media/image88.jpeg"/><Relationship Id="rId14" Type="http://schemas.openxmlformats.org/officeDocument/2006/relationships/image" Target="../media/image9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796862" y="3822850"/>
            <a:ext cx="10048897" cy="4561496"/>
          </a:xfrm>
        </p:spPr>
        <p:txBody>
          <a:bodyPr>
            <a:normAutofit/>
          </a:bodyPr>
          <a:lstStyle/>
          <a:p>
            <a:r>
              <a:rPr lang="en-ZA" sz="3300" dirty="0">
                <a:solidFill>
                  <a:schemeClr val="tx1"/>
                </a:solidFill>
                <a:latin typeface="Century Gothic" pitchFamily="34" charset="0"/>
              </a:rPr>
              <a:t>How is the fruit </a:t>
            </a:r>
            <a:br>
              <a:rPr lang="en-ZA" sz="3300" dirty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ZA" sz="3300" dirty="0">
                <a:solidFill>
                  <a:schemeClr val="tx1"/>
                </a:solidFill>
                <a:latin typeface="Century Gothic" pitchFamily="34" charset="0"/>
              </a:rPr>
              <a:t>industries organised?</a:t>
            </a:r>
            <a:br>
              <a:rPr lang="en-ZA" sz="3300" dirty="0">
                <a:solidFill>
                  <a:schemeClr val="tx1"/>
                </a:solidFill>
                <a:latin typeface="Century Gothic" pitchFamily="34" charset="0"/>
              </a:rPr>
            </a:br>
            <a:endParaRPr lang="en-ZA" sz="33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4396" y="5360629"/>
            <a:ext cx="2400300" cy="1097280"/>
          </a:xfrm>
        </p:spPr>
        <p:txBody>
          <a:bodyPr>
            <a:normAutofit/>
          </a:bodyPr>
          <a:lstStyle/>
          <a:p>
            <a:r>
              <a:rPr lang="en-ZA" dirty="0">
                <a:solidFill>
                  <a:schemeClr val="tx1"/>
                </a:solidFill>
                <a:latin typeface="Century Gothic" pitchFamily="34" charset="0"/>
              </a:rPr>
              <a:t>October 2019</a:t>
            </a:r>
          </a:p>
          <a:p>
            <a:r>
              <a:rPr lang="en-ZA" sz="1800" b="1" dirty="0">
                <a:solidFill>
                  <a:schemeClr val="tx1"/>
                </a:solidFill>
              </a:rPr>
              <a:t>Anton Rabe</a:t>
            </a:r>
          </a:p>
          <a:p>
            <a:r>
              <a:rPr lang="en-ZA" dirty="0">
                <a:solidFill>
                  <a:schemeClr val="tx1"/>
                </a:solidFill>
              </a:rPr>
              <a:t>Executive Director: Hortgro</a:t>
            </a:r>
          </a:p>
          <a:p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91830" y="4756825"/>
            <a:ext cx="9573398" cy="1787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>
              <a:ln w="0"/>
              <a:solidFill>
                <a:srgbClr val="99CB3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418220" y="5444795"/>
            <a:ext cx="0" cy="7784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3403781" y="473728"/>
            <a:ext cx="3891963" cy="4028481"/>
            <a:chOff x="-442677" y="219004"/>
            <a:chExt cx="6886885" cy="633670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363020"/>
              <a:ext cx="5256584" cy="604867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-442677" y="219004"/>
              <a:ext cx="6886885" cy="6336704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83" y="2075117"/>
            <a:ext cx="3566567" cy="105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23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3008176" y="4637784"/>
            <a:ext cx="3124200" cy="21445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prstClr val="black"/>
                </a:solidFill>
              </a:rPr>
              <a:t>Government relations, Market Access, Policy &amp; Legislation, Logistics &amp; Infrastructure, </a:t>
            </a:r>
            <a:r>
              <a:rPr lang="en-ZA" sz="2000" dirty="0">
                <a:solidFill>
                  <a:schemeClr val="tx1"/>
                </a:solidFill>
              </a:rPr>
              <a:t>Ethical trade/ (Environmental modules</a:t>
            </a:r>
            <a:r>
              <a:rPr lang="en-ZA" sz="2000" dirty="0">
                <a:solidFill>
                  <a:prstClr val="black"/>
                </a:solidFill>
              </a:rPr>
              <a:t>), </a:t>
            </a:r>
            <a:r>
              <a:rPr lang="en-ZA" dirty="0">
                <a:solidFill>
                  <a:prstClr val="black"/>
                </a:solidFill>
              </a:rPr>
              <a:t>Social Compact/FIVCRT</a:t>
            </a:r>
          </a:p>
          <a:p>
            <a:pPr algn="ctr"/>
            <a:r>
              <a:rPr lang="en-ZA" dirty="0" err="1">
                <a:solidFill>
                  <a:prstClr val="black"/>
                </a:solidFill>
              </a:rPr>
              <a:t>AgBiz</a:t>
            </a:r>
            <a:r>
              <a:rPr lang="en-ZA" dirty="0">
                <a:solidFill>
                  <a:prstClr val="black"/>
                </a:solidFill>
              </a:rPr>
              <a:t>/Fruit Desk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768" y="2614617"/>
            <a:ext cx="2154781" cy="1759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97" y="2409406"/>
            <a:ext cx="2355260" cy="11331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48284"/>
            <a:ext cx="1540614" cy="162863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99546"/>
            <a:ext cx="2157574" cy="155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69236" y="689981"/>
            <a:ext cx="2519385" cy="650787"/>
          </a:xfrm>
          <a:prstGeom prst="rect">
            <a:avLst/>
          </a:prstGeom>
        </p:spPr>
      </p:pic>
      <p:pic>
        <p:nvPicPr>
          <p:cNvPr id="1026" name="Picture 2" descr="WvR Signature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3" r="69985" b="44360"/>
          <a:stretch/>
        </p:blipFill>
        <p:spPr bwMode="auto">
          <a:xfrm>
            <a:off x="274313" y="2348880"/>
            <a:ext cx="1993431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55685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6726238" y="1665288"/>
            <a:ext cx="1752600" cy="11430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cs typeface="Times New Roman" pitchFamily="18" charset="0"/>
            </a:endParaRPr>
          </a:p>
        </p:txBody>
      </p:sp>
      <p:sp>
        <p:nvSpPr>
          <p:cNvPr id="10243" name="AutoShape 4"/>
          <p:cNvSpPr>
            <a:spLocks noChangeArrowheads="1"/>
          </p:cNvSpPr>
          <p:nvPr/>
        </p:nvSpPr>
        <p:spPr bwMode="auto">
          <a:xfrm rot="5400000">
            <a:off x="5584825" y="2892425"/>
            <a:ext cx="6127750" cy="990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00"/>
              </a:gs>
              <a:gs pos="50000">
                <a:srgbClr val="99FF66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b="1" dirty="0">
              <a:latin typeface="Arial Unicode MS" pitchFamily="34" charset="-128"/>
              <a:cs typeface="Times New Roman" pitchFamily="18" charset="0"/>
            </a:endParaRPr>
          </a:p>
          <a:p>
            <a:pPr eaLnBrk="1" hangingPunct="1"/>
            <a:r>
              <a:rPr lang="en-US" altLang="en-US" b="1" dirty="0">
                <a:latin typeface="Arial Unicode MS" pitchFamily="34" charset="-128"/>
                <a:cs typeface="Times New Roman" pitchFamily="18" charset="0"/>
              </a:rPr>
              <a:t>                           </a:t>
            </a:r>
            <a:r>
              <a:rPr lang="en-US" altLang="en-US" sz="2400" b="1" dirty="0">
                <a:latin typeface="Arial Unicode MS" pitchFamily="34" charset="-128"/>
                <a:cs typeface="Times New Roman" pitchFamily="18" charset="0"/>
              </a:rPr>
              <a:t>PRODUCERS</a:t>
            </a:r>
            <a:endParaRPr lang="en-GB" altLang="en-US" b="1" dirty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6892925" y="1885950"/>
            <a:ext cx="152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Arial Narrow" pitchFamily="34" charset="0"/>
                <a:cs typeface="Times New Roman" pitchFamily="18" charset="0"/>
              </a:rPr>
              <a:t>Pome Fruit</a:t>
            </a:r>
          </a:p>
          <a:p>
            <a:pPr eaLnBrk="1" hangingPunct="1"/>
            <a:r>
              <a:rPr lang="en-US" altLang="en-US" sz="2000" dirty="0">
                <a:latin typeface="Arial Unicode MS" pitchFamily="34" charset="-128"/>
                <a:cs typeface="Times New Roman" pitchFamily="18" charset="0"/>
              </a:rPr>
              <a:t>8 regions</a:t>
            </a:r>
            <a:endParaRPr lang="en-GB" altLang="en-US" sz="2000" dirty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0245" name="Oval 7"/>
          <p:cNvSpPr>
            <a:spLocks noChangeArrowheads="1"/>
          </p:cNvSpPr>
          <p:nvPr/>
        </p:nvSpPr>
        <p:spPr bwMode="auto">
          <a:xfrm>
            <a:off x="6563126" y="3749676"/>
            <a:ext cx="1905000" cy="12192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cs typeface="Times New Roman" pitchFamily="18" charset="0"/>
              </a:rPr>
              <a:t>Stone Fruit</a:t>
            </a:r>
          </a:p>
          <a:p>
            <a:pPr eaLnBrk="1" hangingPunct="1"/>
            <a:r>
              <a:rPr lang="en-US" altLang="en-US" sz="2000" dirty="0">
                <a:cs typeface="Times New Roman" pitchFamily="18" charset="0"/>
              </a:rPr>
              <a:t>13 regions</a:t>
            </a:r>
          </a:p>
        </p:txBody>
      </p:sp>
      <p:sp>
        <p:nvSpPr>
          <p:cNvPr id="797705" name="Rectangle 9"/>
          <p:cNvSpPr>
            <a:spLocks noChangeArrowheads="1"/>
          </p:cNvSpPr>
          <p:nvPr/>
        </p:nvSpPr>
        <p:spPr bwMode="auto">
          <a:xfrm>
            <a:off x="5219700" y="1773238"/>
            <a:ext cx="1219200" cy="990600"/>
          </a:xfrm>
          <a:prstGeom prst="rect">
            <a:avLst/>
          </a:prstGeom>
          <a:solidFill>
            <a:srgbClr val="99FF66"/>
          </a:solidFill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Pome</a:t>
            </a:r>
            <a:endParaRPr lang="en-GB" altLang="en-US" dirty="0"/>
          </a:p>
        </p:txBody>
      </p:sp>
      <p:sp>
        <p:nvSpPr>
          <p:cNvPr id="797707" name="Rectangle 11"/>
          <p:cNvSpPr>
            <a:spLocks noChangeArrowheads="1"/>
          </p:cNvSpPr>
          <p:nvPr/>
        </p:nvSpPr>
        <p:spPr bwMode="auto">
          <a:xfrm>
            <a:off x="5289785" y="3715023"/>
            <a:ext cx="1066800" cy="990600"/>
          </a:xfrm>
          <a:prstGeom prst="rect">
            <a:avLst/>
          </a:prstGeom>
          <a:solidFill>
            <a:srgbClr val="99FF66"/>
          </a:solidFill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Stone</a:t>
            </a:r>
            <a:endParaRPr lang="en-GB" altLang="en-US" dirty="0"/>
          </a:p>
        </p:txBody>
      </p:sp>
      <p:sp>
        <p:nvSpPr>
          <p:cNvPr id="797708" name="AutoShape 12"/>
          <p:cNvSpPr>
            <a:spLocks noChangeArrowheads="1"/>
          </p:cNvSpPr>
          <p:nvPr/>
        </p:nvSpPr>
        <p:spPr bwMode="auto">
          <a:xfrm>
            <a:off x="6400800" y="2078038"/>
            <a:ext cx="609600" cy="381000"/>
          </a:xfrm>
          <a:prstGeom prst="leftArrow">
            <a:avLst>
              <a:gd name="adj1" fmla="val 50000"/>
              <a:gd name="adj2" fmla="val 40000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ZA" altLang="en-US"/>
          </a:p>
        </p:txBody>
      </p:sp>
      <p:sp>
        <p:nvSpPr>
          <p:cNvPr id="797710" name="AutoShape 14"/>
          <p:cNvSpPr>
            <a:spLocks noChangeArrowheads="1"/>
          </p:cNvSpPr>
          <p:nvPr/>
        </p:nvSpPr>
        <p:spPr bwMode="auto">
          <a:xfrm>
            <a:off x="6150043" y="4167981"/>
            <a:ext cx="609600" cy="381000"/>
          </a:xfrm>
          <a:prstGeom prst="leftArrow">
            <a:avLst>
              <a:gd name="adj1" fmla="val 50000"/>
              <a:gd name="adj2" fmla="val 40000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ZA" altLang="en-US" dirty="0"/>
          </a:p>
        </p:txBody>
      </p:sp>
      <p:sp>
        <p:nvSpPr>
          <p:cNvPr id="797714" name="Rectangle 18"/>
          <p:cNvSpPr>
            <a:spLocks noChangeArrowheads="1"/>
          </p:cNvSpPr>
          <p:nvPr/>
        </p:nvSpPr>
        <p:spPr bwMode="auto">
          <a:xfrm>
            <a:off x="368391" y="1338262"/>
            <a:ext cx="3482884" cy="5025571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Font typeface="Monotype Sorts" pitchFamily="2" charset="2"/>
              <a:buChar char="§"/>
            </a:pPr>
            <a:r>
              <a:rPr kumimoji="1" lang="en-ZA" altLang="en-US" sz="2000" dirty="0">
                <a:latin typeface="Arial Unicode MS" pitchFamily="34" charset="-128"/>
              </a:rPr>
              <a:t>Producer </a:t>
            </a:r>
            <a:r>
              <a:rPr kumimoji="1" lang="en-ZA" altLang="en-US" sz="2000" dirty="0" err="1">
                <a:latin typeface="Arial Unicode MS" pitchFamily="34" charset="-128"/>
              </a:rPr>
              <a:t>Assns</a:t>
            </a:r>
            <a:r>
              <a:rPr kumimoji="1" lang="en-ZA" altLang="en-US" sz="2000" dirty="0">
                <a:latin typeface="Arial Unicode MS" pitchFamily="34" charset="-128"/>
              </a:rPr>
              <a:t> - “Own” affairs = “State/Province”</a:t>
            </a:r>
          </a:p>
          <a:p>
            <a:pPr eaLnBrk="1" hangingPunct="1">
              <a:buClr>
                <a:schemeClr val="bg2"/>
              </a:buClr>
              <a:buFont typeface="Monotype Sorts" pitchFamily="2" charset="2"/>
              <a:buChar char="§"/>
            </a:pPr>
            <a:r>
              <a:rPr kumimoji="1" lang="en-ZA" altLang="en-US" sz="2000" dirty="0">
                <a:latin typeface="Arial Unicode MS" pitchFamily="34" charset="-128"/>
              </a:rPr>
              <a:t>Hortgro - “shared” or joint affairs = “Federation”</a:t>
            </a:r>
          </a:p>
          <a:p>
            <a:pPr eaLnBrk="1" hangingPunct="1">
              <a:buClr>
                <a:schemeClr val="bg2"/>
              </a:buClr>
              <a:buFont typeface="Monotype Sorts" pitchFamily="2" charset="2"/>
              <a:buChar char="§"/>
            </a:pPr>
            <a:r>
              <a:rPr kumimoji="1" lang="en-ZA" altLang="en-US" sz="2000" dirty="0">
                <a:latin typeface="Arial Unicode MS" pitchFamily="34" charset="-128"/>
              </a:rPr>
              <a:t>Industry sub-structures responsible for operations/execution – operate along functional lines – “departments” providing user pay services</a:t>
            </a:r>
          </a:p>
          <a:p>
            <a:pPr eaLnBrk="1" hangingPunct="1">
              <a:buClr>
                <a:schemeClr val="bg2"/>
              </a:buClr>
              <a:buFont typeface="Monotype Sorts" pitchFamily="2" charset="2"/>
              <a:buChar char="§"/>
            </a:pPr>
            <a:r>
              <a:rPr kumimoji="1" lang="en-ZA" altLang="en-US" sz="2000" dirty="0">
                <a:latin typeface="Arial Unicode MS" pitchFamily="34" charset="-128"/>
              </a:rPr>
              <a:t>“Confederation” – </a:t>
            </a:r>
            <a:r>
              <a:rPr kumimoji="1" lang="en-ZA" altLang="en-US" sz="2000" dirty="0" err="1">
                <a:latin typeface="Arial Unicode MS" pitchFamily="34" charset="-128"/>
              </a:rPr>
              <a:t>FruitSA</a:t>
            </a:r>
            <a:endParaRPr kumimoji="1" lang="en-ZA" altLang="en-US" sz="2000" dirty="0">
              <a:latin typeface="Arial Unicode MS" pitchFamily="34" charset="-128"/>
            </a:endParaRPr>
          </a:p>
          <a:p>
            <a:pPr eaLnBrk="1" hangingPunct="1">
              <a:buClr>
                <a:schemeClr val="bg2"/>
              </a:buClr>
              <a:buFont typeface="Monotype Sorts" pitchFamily="2" charset="2"/>
              <a:buChar char="§"/>
            </a:pPr>
            <a:r>
              <a:rPr kumimoji="1" lang="en-ZA" altLang="en-US" sz="2000" dirty="0">
                <a:latin typeface="Arial Unicode MS" pitchFamily="34" charset="-128"/>
              </a:rPr>
              <a:t>United Nations” – WAPA, SHAFFE, other </a:t>
            </a:r>
            <a:r>
              <a:rPr kumimoji="1" lang="en-ZA" altLang="en-US" sz="2000" dirty="0" err="1">
                <a:latin typeface="Arial Unicode MS" pitchFamily="34" charset="-128"/>
              </a:rPr>
              <a:t>intnl</a:t>
            </a:r>
            <a:r>
              <a:rPr kumimoji="1" lang="en-ZA" altLang="en-US" sz="2000" dirty="0">
                <a:latin typeface="Arial Unicode MS" pitchFamily="34" charset="-128"/>
              </a:rPr>
              <a:t> forums</a:t>
            </a:r>
            <a:endParaRPr kumimoji="1" lang="en-GB" altLang="en-US" sz="2400" dirty="0">
              <a:latin typeface="Arial Unicode MS" pitchFamily="34" charset="-128"/>
            </a:endParaRPr>
          </a:p>
        </p:txBody>
      </p:sp>
      <p:sp>
        <p:nvSpPr>
          <p:cNvPr id="797715" name="AutoShape 19"/>
          <p:cNvSpPr>
            <a:spLocks noChangeArrowheads="1"/>
          </p:cNvSpPr>
          <p:nvPr/>
        </p:nvSpPr>
        <p:spPr bwMode="auto">
          <a:xfrm>
            <a:off x="3851275" y="1557338"/>
            <a:ext cx="1447800" cy="3962400"/>
          </a:xfrm>
          <a:prstGeom prst="roundRect">
            <a:avLst>
              <a:gd name="adj" fmla="val 16667"/>
            </a:avLst>
          </a:prstGeom>
          <a:solidFill>
            <a:srgbClr val="00CC66"/>
          </a:solidFill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latin typeface="Arial Black" pitchFamily="34" charset="0"/>
              </a:rPr>
              <a:t>HORTGRO</a:t>
            </a:r>
          </a:p>
          <a:p>
            <a:pPr eaLnBrk="1" hangingPunct="1"/>
            <a:endParaRPr lang="en-US" altLang="en-US" b="1" dirty="0">
              <a:latin typeface="Arial Black" pitchFamily="34" charset="0"/>
            </a:endParaRPr>
          </a:p>
          <a:p>
            <a:pPr eaLnBrk="1" hangingPunct="1"/>
            <a:r>
              <a:rPr lang="en-US" altLang="en-US" b="1" dirty="0">
                <a:latin typeface="Arial Black" pitchFamily="34" charset="0"/>
              </a:rPr>
              <a:t>Capacity/</a:t>
            </a:r>
          </a:p>
          <a:p>
            <a:pPr eaLnBrk="1" hangingPunct="1"/>
            <a:r>
              <a:rPr lang="en-US" altLang="en-US" b="1" dirty="0">
                <a:latin typeface="Arial Black" pitchFamily="34" charset="0"/>
              </a:rPr>
              <a:t>Personnel</a:t>
            </a:r>
            <a:endParaRPr lang="en-GB" altLang="en-US" b="1" dirty="0">
              <a:latin typeface="Arial Black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6264343" y="2356396"/>
            <a:ext cx="190500" cy="289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/>
          <p:cNvSpPr/>
          <p:nvPr/>
        </p:nvSpPr>
        <p:spPr>
          <a:xfrm>
            <a:off x="5616574" y="5334000"/>
            <a:ext cx="2195786" cy="1524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/>
              <a:t>Appoint</a:t>
            </a:r>
          </a:p>
          <a:p>
            <a:pPr algn="ctr"/>
            <a:r>
              <a:rPr lang="en-ZA" dirty="0"/>
              <a:t>Representatives</a:t>
            </a:r>
          </a:p>
          <a:p>
            <a:pPr algn="ctr"/>
            <a:r>
              <a:rPr lang="en-ZA" dirty="0"/>
              <a:t>on</a:t>
            </a:r>
          </a:p>
          <a:p>
            <a:pPr algn="ctr"/>
            <a:r>
              <a:rPr lang="en-ZA" dirty="0"/>
              <a:t>Functional entities &amp; Advisory boards</a:t>
            </a:r>
          </a:p>
        </p:txBody>
      </p:sp>
      <p:sp>
        <p:nvSpPr>
          <p:cNvPr id="17" name="Oval 7">
            <a:extLst>
              <a:ext uri="{FF2B5EF4-FFF2-40B4-BE49-F238E27FC236}">
                <a16:creationId xmlns:a16="http://schemas.microsoft.com/office/drawing/2014/main" id="{B247C132-989A-43CC-B417-2AC032AF7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5233" y="149225"/>
            <a:ext cx="2091692" cy="12192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cs typeface="Times New Roman" pitchFamily="18" charset="0"/>
              </a:rPr>
              <a:t>Alternative</a:t>
            </a:r>
          </a:p>
          <a:p>
            <a:pPr eaLnBrk="1" hangingPunct="1"/>
            <a:r>
              <a:rPr lang="en-US" altLang="en-US" sz="2000" dirty="0">
                <a:cs typeface="Times New Roman" pitchFamily="18" charset="0"/>
              </a:rPr>
              <a:t>crops</a:t>
            </a:r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33AEE449-2122-4C90-AF66-1FBBEF66A7AF}"/>
              </a:ext>
            </a:extLst>
          </p:cNvPr>
          <p:cNvSpPr/>
          <p:nvPr/>
        </p:nvSpPr>
        <p:spPr>
          <a:xfrm rot="19778904">
            <a:off x="5109793" y="879021"/>
            <a:ext cx="1343899" cy="64746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765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9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9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9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9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97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7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77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7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7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7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7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7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05" grpId="0" animBg="1" autoUpdateAnimBg="0"/>
      <p:bldP spid="797707" grpId="0" animBg="1" autoUpdateAnimBg="0"/>
      <p:bldP spid="797708" grpId="0" animBg="1"/>
      <p:bldP spid="797710" grpId="0" animBg="1"/>
      <p:bldP spid="797714" grpId="0" uiExpand="1" build="p" animBg="1" autoUpdateAnimBg="0"/>
      <p:bldP spid="797715" grpId="0" animBg="1" autoUpdateAnimBg="0"/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28" y="364406"/>
            <a:ext cx="9956944" cy="67904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6980DD-573C-4063-B328-BFDEBBCB3369}"/>
              </a:ext>
            </a:extLst>
          </p:cNvPr>
          <p:cNvSpPr txBox="1"/>
          <p:nvPr/>
        </p:nvSpPr>
        <p:spPr>
          <a:xfrm>
            <a:off x="374072" y="5934670"/>
            <a:ext cx="467815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All growers are represented at highest level of decision making.  Growers provide mandate and make decisions on the allocation of resources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8879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818079" y="239613"/>
            <a:ext cx="4759286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Communication Vehicles</a:t>
            </a:r>
          </a:p>
        </p:txBody>
      </p:sp>
      <p:sp>
        <p:nvSpPr>
          <p:cNvPr id="6" name="Oval 5"/>
          <p:cNvSpPr/>
          <p:nvPr/>
        </p:nvSpPr>
        <p:spPr>
          <a:xfrm>
            <a:off x="3919637" y="3184604"/>
            <a:ext cx="1211316" cy="121060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GROWER</a:t>
            </a: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pic>
        <p:nvPicPr>
          <p:cNvPr id="24" name="Picture 23" descr="Z:\Annual Report\2017-18 Annual Report\hortgro-science-annual-report-2017-2018-web-300x30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980" y="1358701"/>
            <a:ext cx="1224136" cy="11846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Right Arrow 9"/>
          <p:cNvSpPr/>
          <p:nvPr/>
        </p:nvSpPr>
        <p:spPr>
          <a:xfrm rot="4506197">
            <a:off x="3898996" y="2706798"/>
            <a:ext cx="456758" cy="245770"/>
          </a:xfrm>
          <a:prstGeom prst="rightArrow">
            <a:avLst>
              <a:gd name="adj1" fmla="val 47451"/>
              <a:gd name="adj2" fmla="val 50222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Fresh Quarterly Issue Two September 2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030" y="1230894"/>
            <a:ext cx="1267775" cy="126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safj.co.za/wp-content/uploads/pdf-light-viewer/10539/page-0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25" y="1412776"/>
            <a:ext cx="1108755" cy="14108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rtgro Technical Symposium Big Thirst Summary Report 20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600" y="3013329"/>
            <a:ext cx="1432508" cy="10743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resh notes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35" y="6184890"/>
            <a:ext cx="2794038" cy="5657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317" y="5347572"/>
            <a:ext cx="1537831" cy="7129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33" name="Picture 9" descr="Ca Meeting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657" y="4930622"/>
            <a:ext cx="1395659" cy="8722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ortgro Science Weevil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702" y="5366766"/>
            <a:ext cx="1420692" cy="7864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3110200" y="5013176"/>
            <a:ext cx="135165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srgbClr val="2E3D4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Pamphlets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9584" y="4406421"/>
            <a:ext cx="1616539" cy="8701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5803156" y="4089690"/>
            <a:ext cx="203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 Showcase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84173" y="4349052"/>
            <a:ext cx="55816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IPM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3213" y="3873601"/>
            <a:ext cx="232418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Orchard of the future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ight Arrow 37"/>
          <p:cNvSpPr/>
          <p:nvPr/>
        </p:nvSpPr>
        <p:spPr>
          <a:xfrm rot="1899322">
            <a:off x="3357081" y="2995981"/>
            <a:ext cx="456758" cy="245770"/>
          </a:xfrm>
          <a:prstGeom prst="rightArrow">
            <a:avLst>
              <a:gd name="adj1" fmla="val 47451"/>
              <a:gd name="adj2" fmla="val 50222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ight Arrow 38"/>
          <p:cNvSpPr/>
          <p:nvPr/>
        </p:nvSpPr>
        <p:spPr>
          <a:xfrm rot="20417111">
            <a:off x="3146431" y="4173898"/>
            <a:ext cx="456758" cy="245770"/>
          </a:xfrm>
          <a:prstGeom prst="rightArrow">
            <a:avLst>
              <a:gd name="adj1" fmla="val 47451"/>
              <a:gd name="adj2" fmla="val 50222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ight Arrow 39"/>
          <p:cNvSpPr/>
          <p:nvPr/>
        </p:nvSpPr>
        <p:spPr>
          <a:xfrm rot="20021833">
            <a:off x="3311341" y="4486269"/>
            <a:ext cx="456758" cy="245770"/>
          </a:xfrm>
          <a:prstGeom prst="rightArrow">
            <a:avLst>
              <a:gd name="adj1" fmla="val 47451"/>
              <a:gd name="adj2" fmla="val 50222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ight Arrow 40"/>
          <p:cNvSpPr/>
          <p:nvPr/>
        </p:nvSpPr>
        <p:spPr>
          <a:xfrm rot="18293168">
            <a:off x="3811401" y="4758999"/>
            <a:ext cx="456758" cy="245770"/>
          </a:xfrm>
          <a:prstGeom prst="rightArrow">
            <a:avLst>
              <a:gd name="adj1" fmla="val 47451"/>
              <a:gd name="adj2" fmla="val 50222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ight Arrow 42"/>
          <p:cNvSpPr/>
          <p:nvPr/>
        </p:nvSpPr>
        <p:spPr>
          <a:xfrm rot="15938003">
            <a:off x="4459135" y="4837885"/>
            <a:ext cx="456758" cy="245770"/>
          </a:xfrm>
          <a:prstGeom prst="rightArrow">
            <a:avLst>
              <a:gd name="adj1" fmla="val 47451"/>
              <a:gd name="adj2" fmla="val 50222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ight Arrow 43"/>
          <p:cNvSpPr/>
          <p:nvPr/>
        </p:nvSpPr>
        <p:spPr>
          <a:xfrm rot="13522660">
            <a:off x="5310322" y="4310644"/>
            <a:ext cx="456758" cy="245770"/>
          </a:xfrm>
          <a:prstGeom prst="rightArrow">
            <a:avLst>
              <a:gd name="adj1" fmla="val 47451"/>
              <a:gd name="adj2" fmla="val 50222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ight Arrow 44"/>
          <p:cNvSpPr/>
          <p:nvPr/>
        </p:nvSpPr>
        <p:spPr>
          <a:xfrm rot="8022029">
            <a:off x="5348927" y="3052011"/>
            <a:ext cx="456758" cy="245770"/>
          </a:xfrm>
          <a:prstGeom prst="rightArrow">
            <a:avLst>
              <a:gd name="adj1" fmla="val 47451"/>
              <a:gd name="adj2" fmla="val 50222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ight Arrow 45"/>
          <p:cNvSpPr/>
          <p:nvPr/>
        </p:nvSpPr>
        <p:spPr>
          <a:xfrm rot="10800000">
            <a:off x="5443753" y="3601712"/>
            <a:ext cx="456758" cy="245770"/>
          </a:xfrm>
          <a:prstGeom prst="rightArrow">
            <a:avLst>
              <a:gd name="adj1" fmla="val 47451"/>
              <a:gd name="adj2" fmla="val 50222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ight Arrow 46"/>
          <p:cNvSpPr/>
          <p:nvPr/>
        </p:nvSpPr>
        <p:spPr>
          <a:xfrm rot="6590272">
            <a:off x="4709979" y="2689385"/>
            <a:ext cx="456758" cy="245770"/>
          </a:xfrm>
          <a:prstGeom prst="rightArrow">
            <a:avLst>
              <a:gd name="adj1" fmla="val 47451"/>
              <a:gd name="adj2" fmla="val 50222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ight Arrow 47"/>
          <p:cNvSpPr/>
          <p:nvPr/>
        </p:nvSpPr>
        <p:spPr>
          <a:xfrm rot="14577916">
            <a:off x="4969225" y="4757340"/>
            <a:ext cx="456758" cy="245770"/>
          </a:xfrm>
          <a:prstGeom prst="rightArrow">
            <a:avLst>
              <a:gd name="adj1" fmla="val 47451"/>
              <a:gd name="adj2" fmla="val 50222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ight Arrow 50"/>
          <p:cNvSpPr/>
          <p:nvPr/>
        </p:nvSpPr>
        <p:spPr>
          <a:xfrm rot="509550">
            <a:off x="3170241" y="3404893"/>
            <a:ext cx="456758" cy="275071"/>
          </a:xfrm>
          <a:prstGeom prst="rightArrow">
            <a:avLst>
              <a:gd name="adj1" fmla="val 47451"/>
              <a:gd name="adj2" fmla="val 50222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41" name="Picture 17" descr="Hortgro Scienc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398" y="1992599"/>
            <a:ext cx="1257300" cy="10668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781616" y="1619339"/>
            <a:ext cx="12288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Website     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71600" y="3291055"/>
            <a:ext cx="201439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YouTube Channel</a:t>
            </a:r>
          </a:p>
        </p:txBody>
      </p:sp>
      <p:sp>
        <p:nvSpPr>
          <p:cNvPr id="55" name="Right Arrow 54"/>
          <p:cNvSpPr/>
          <p:nvPr/>
        </p:nvSpPr>
        <p:spPr>
          <a:xfrm rot="21446975">
            <a:off x="3098188" y="3819052"/>
            <a:ext cx="456758" cy="275071"/>
          </a:xfrm>
          <a:prstGeom prst="rightArrow">
            <a:avLst>
              <a:gd name="adj1" fmla="val 47451"/>
              <a:gd name="adj2" fmla="val 50222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933174" y="0"/>
            <a:ext cx="210826" cy="6858000"/>
          </a:xfrm>
          <a:prstGeom prst="rect">
            <a:avLst/>
          </a:prstGeom>
          <a:gradFill flip="none" rotWithShape="1">
            <a:gsLst>
              <a:gs pos="53000">
                <a:srgbClr val="92D050">
                  <a:shade val="30000"/>
                  <a:satMod val="115000"/>
                  <a:alpha val="38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79000">
                <a:srgbClr val="92D050">
                  <a:shade val="100000"/>
                  <a:satMod val="115000"/>
                </a:srgbClr>
              </a:gs>
            </a:gsLst>
            <a:lin ang="21000000" scaled="0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0"/>
          <a:stretch/>
        </p:blipFill>
        <p:spPr>
          <a:xfrm>
            <a:off x="8571758" y="0"/>
            <a:ext cx="344383" cy="43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54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96909" y="589852"/>
            <a:ext cx="6048672" cy="7527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ZA" sz="4000" dirty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Budget / Use of funds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0921" y="6186056"/>
            <a:ext cx="6262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 Statutory Levies HORTGRO POME &amp; STONE = Est. R87 million</a:t>
            </a:r>
          </a:p>
          <a:p>
            <a:r>
              <a:rPr lang="en-ZA" dirty="0"/>
              <a:t> </a:t>
            </a:r>
            <a:endParaRPr lang="en-ZA" sz="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30" t="4442" r="2804" b="9007"/>
          <a:stretch/>
        </p:blipFill>
        <p:spPr>
          <a:xfrm>
            <a:off x="6444208" y="1"/>
            <a:ext cx="2699792" cy="126913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079137" y="1240815"/>
            <a:ext cx="1584176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Oval 12"/>
          <p:cNvSpPr/>
          <p:nvPr/>
        </p:nvSpPr>
        <p:spPr>
          <a:xfrm>
            <a:off x="6231102" y="3147925"/>
            <a:ext cx="1584176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Oval 13"/>
          <p:cNvSpPr/>
          <p:nvPr/>
        </p:nvSpPr>
        <p:spPr>
          <a:xfrm>
            <a:off x="2438270" y="5033928"/>
            <a:ext cx="1584176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F7FE89-F3BF-4810-A4ED-CA3A878FC5B0}"/>
              </a:ext>
            </a:extLst>
          </p:cNvPr>
          <p:cNvSpPr txBox="1"/>
          <p:nvPr/>
        </p:nvSpPr>
        <p:spPr>
          <a:xfrm>
            <a:off x="5320604" y="5431472"/>
            <a:ext cx="389312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1200" dirty="0"/>
              <a:t>Industry Representation (representing industry on national &amp; international platforms; promotion of industry image, liaison &amp; lobbying role-players, etc)                                          </a:t>
            </a:r>
          </a:p>
          <a:p>
            <a:endParaRPr lang="en-ZA" sz="1200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4DBE196-7B9F-4BB9-AD01-8403452A66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22731"/>
              </p:ext>
            </p:extLst>
          </p:nvPr>
        </p:nvGraphicFramePr>
        <p:xfrm>
          <a:off x="1140112" y="1557019"/>
          <a:ext cx="6863776" cy="4267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C4738798-9438-4471-8785-423A7E11376F}"/>
              </a:ext>
            </a:extLst>
          </p:cNvPr>
          <p:cNvSpPr/>
          <p:nvPr/>
        </p:nvSpPr>
        <p:spPr>
          <a:xfrm>
            <a:off x="1098439" y="2342487"/>
            <a:ext cx="1584176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9518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Gearing (cost benefit)</a:t>
            </a:r>
          </a:p>
        </p:txBody>
      </p:sp>
      <p:pic>
        <p:nvPicPr>
          <p:cNvPr id="1026" name="Picture 2" descr="Image result for South African R1 co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1584176" cy="159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outh African R2 co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Image result for South African 20c co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7" name="AutoShape 8" descr="Image result for South African 20c coi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1034" name="Picture 10" descr="Image result for South African 20c co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370" y="2418415"/>
            <a:ext cx="1015500" cy="101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south african 10c co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527215"/>
            <a:ext cx="769649" cy="7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08714" y="5136150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/>
              <a:t>Statutory Levies Income = R87 mill</a:t>
            </a:r>
          </a:p>
          <a:p>
            <a:pPr algn="ctr"/>
            <a:r>
              <a:rPr lang="en-ZA" dirty="0"/>
              <a:t>Total Gearing = R210 mill</a:t>
            </a:r>
          </a:p>
          <a:p>
            <a:pPr algn="ctr"/>
            <a:endParaRPr lang="en-ZA" dirty="0"/>
          </a:p>
          <a:p>
            <a:pPr algn="ctr"/>
            <a:r>
              <a:rPr lang="en-ZA" b="1" dirty="0"/>
              <a:t>Gearing Ratio R1:R2.40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249C51-D847-4327-AF79-0B3ECD24D9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6" y="1027177"/>
            <a:ext cx="444018" cy="43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61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216917" y="108972"/>
            <a:ext cx="0" cy="750003"/>
          </a:xfrm>
          <a:prstGeom prst="line">
            <a:avLst/>
          </a:prstGeom>
          <a:ln w="28575">
            <a:solidFill>
              <a:srgbClr val="99C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17" y="235575"/>
            <a:ext cx="580736" cy="57007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89054BD-E70F-4699-B96F-16BB86C0BD79}"/>
              </a:ext>
            </a:extLst>
          </p:cNvPr>
          <p:cNvSpPr txBox="1">
            <a:spLocks/>
          </p:cNvSpPr>
          <p:nvPr/>
        </p:nvSpPr>
        <p:spPr>
          <a:xfrm>
            <a:off x="1408176" y="235575"/>
            <a:ext cx="7290054" cy="149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/>
              <a:t>Unique selling points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1DDEB6F-D890-4E30-9CDC-4B1A48EC4FF5}"/>
              </a:ext>
            </a:extLst>
          </p:cNvPr>
          <p:cNvSpPr txBox="1">
            <a:spLocks/>
          </p:cNvSpPr>
          <p:nvPr/>
        </p:nvSpPr>
        <p:spPr>
          <a:xfrm>
            <a:off x="354360" y="858975"/>
            <a:ext cx="8435280" cy="569312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ZA" dirty="0"/>
              <a:t>Industry expertise and focussed programmes based on industry needs – </a:t>
            </a:r>
            <a:r>
              <a:rPr lang="en-ZA" b="1" dirty="0"/>
              <a:t>Grower controlled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An umbrella organisation for all growers and value chain players – unified voice 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Well structured and networked industry to execute the mandate of the growers to ensure profitability, sustainability and competitiveness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Greater collaboration from fruit and horticultural industries regarding issues that is not sector/commodity specific, e.g. trade, market access, government relations, etc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Shared resources and capacity to provide cost-effective services to stakeholders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Maintaining the integrity and credibility of SA as a responsible supplier – self regulated, maintaining food safety standards, ethical trade &amp; environmental compliance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Provide sector specific responses in terms of impact of legislation and policy matters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Independent, Trustworthy and Reliable Industry Information &amp; Statistics for better decision making (Norms &amp; Benchmarks)                                                          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Various Communication platforms to ensure all stakeholders remains informed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 Levy provide a stable income base and opportunities for gearing other resources</a:t>
            </a:r>
            <a:endParaRPr lang="en-ZA" sz="2100" b="1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71134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216917" y="108972"/>
            <a:ext cx="0" cy="750003"/>
          </a:xfrm>
          <a:prstGeom prst="line">
            <a:avLst/>
          </a:prstGeom>
          <a:ln w="28575">
            <a:solidFill>
              <a:srgbClr val="99C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17" y="235575"/>
            <a:ext cx="580736" cy="57007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89054BD-E70F-4699-B96F-16BB86C0BD79}"/>
              </a:ext>
            </a:extLst>
          </p:cNvPr>
          <p:cNvSpPr txBox="1">
            <a:spLocks/>
          </p:cNvSpPr>
          <p:nvPr/>
        </p:nvSpPr>
        <p:spPr>
          <a:xfrm>
            <a:off x="1408176" y="235575"/>
            <a:ext cx="7290054" cy="149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/>
              <a:t>Summary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1DDEB6F-D890-4E30-9CDC-4B1A48EC4FF5}"/>
              </a:ext>
            </a:extLst>
          </p:cNvPr>
          <p:cNvSpPr txBox="1">
            <a:spLocks/>
          </p:cNvSpPr>
          <p:nvPr/>
        </p:nvSpPr>
        <p:spPr>
          <a:xfrm>
            <a:off x="354360" y="1378480"/>
            <a:ext cx="8435280" cy="453650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454B998-75EC-404E-9C32-B077F751FC62}"/>
              </a:ext>
            </a:extLst>
          </p:cNvPr>
          <p:cNvSpPr txBox="1">
            <a:spLocks/>
          </p:cNvSpPr>
          <p:nvPr/>
        </p:nvSpPr>
        <p:spPr>
          <a:xfrm>
            <a:off x="506760" y="943016"/>
            <a:ext cx="8435280" cy="55564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2100" b="1" dirty="0"/>
              <a:t>Need to do more and more ourselves!!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400" dirty="0"/>
              <a:t> Country with </a:t>
            </a:r>
            <a:r>
              <a:rPr lang="en-GB" altLang="en-US" sz="2400" u="sng" dirty="0"/>
              <a:t>unique challenges;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400" dirty="0"/>
              <a:t> Must </a:t>
            </a:r>
            <a:r>
              <a:rPr lang="en-GB" altLang="en-US" sz="2400" u="sng" dirty="0"/>
              <a:t>manage change continuously</a:t>
            </a:r>
            <a:r>
              <a:rPr lang="en-GB" altLang="en-US" sz="2400" dirty="0"/>
              <a:t> to ensure competitiveness, sustainability and profitability;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400" dirty="0"/>
              <a:t> Effective </a:t>
            </a:r>
            <a:r>
              <a:rPr lang="en-GB" altLang="en-US" sz="2400" u="sng" dirty="0"/>
              <a:t>partnerships</a:t>
            </a:r>
            <a:r>
              <a:rPr lang="en-GB" altLang="en-US" sz="2400" dirty="0"/>
              <a:t> between industry &amp; government agencies;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400" dirty="0"/>
              <a:t> World class technology, R&amp;D and technical </a:t>
            </a:r>
            <a:r>
              <a:rPr lang="en-GB" altLang="en-US" sz="2400" u="sng" dirty="0"/>
              <a:t>knowledge and skills</a:t>
            </a:r>
            <a:r>
              <a:rPr lang="en-GB" altLang="en-US" sz="2400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400" u="sng" dirty="0"/>
              <a:t> Systems to support</a:t>
            </a:r>
            <a:r>
              <a:rPr lang="en-GB" altLang="en-US" sz="2400" dirty="0"/>
              <a:t> fruit movement and logistics/infrastructure;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400" dirty="0"/>
              <a:t> A </a:t>
            </a:r>
            <a:r>
              <a:rPr lang="en-GB" altLang="en-US" sz="2400" u="sng" dirty="0"/>
              <a:t>wide spectrum</a:t>
            </a:r>
            <a:r>
              <a:rPr lang="en-GB" altLang="en-US" sz="2400" dirty="0"/>
              <a:t> of products, produced over a long period, with the best eating quality found anywhere in the world!; 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400" u="sng" dirty="0"/>
              <a:t> Focussed</a:t>
            </a:r>
            <a:r>
              <a:rPr lang="en-GB" altLang="en-US" sz="2400" u="sng"/>
              <a:t>/Effective </a:t>
            </a:r>
            <a:r>
              <a:rPr lang="en-GB" altLang="en-US" sz="2400" u="sng" dirty="0"/>
              <a:t>industry structures</a:t>
            </a:r>
            <a:r>
              <a:rPr lang="en-GB" altLang="en-US" sz="2400" dirty="0"/>
              <a:t> </a:t>
            </a:r>
            <a:r>
              <a:rPr lang="en-GB" altLang="en-US" sz="2400"/>
              <a:t>tackling key </a:t>
            </a:r>
            <a:r>
              <a:rPr lang="en-GB" altLang="en-US" sz="2400" dirty="0"/>
              <a:t>strategic imperatives – and more, all of which:</a:t>
            </a:r>
          </a:p>
          <a:p>
            <a:pPr>
              <a:buNone/>
            </a:pPr>
            <a:r>
              <a:rPr lang="en-GB" altLang="en-US" sz="2400" i="1" dirty="0"/>
              <a:t>gives RSA fruit producers the ability to comply with strict market requirements and ability to sell product in any market of choice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89282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1422" y="24887"/>
            <a:ext cx="7772400" cy="1143000"/>
          </a:xfrm>
        </p:spPr>
        <p:txBody>
          <a:bodyPr/>
          <a:lstStyle/>
          <a:p>
            <a:pPr algn="ctr"/>
            <a:r>
              <a:rPr lang="en-ZA" b="1" dirty="0" err="1">
                <a:solidFill>
                  <a:schemeClr val="tx1"/>
                </a:solidFill>
              </a:rPr>
              <a:t>Agri</a:t>
            </a:r>
            <a:r>
              <a:rPr lang="en-ZA" b="1" dirty="0">
                <a:solidFill>
                  <a:schemeClr val="tx1"/>
                </a:solidFill>
              </a:rPr>
              <a:t> Business environment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wedding-thumbprint-tree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585819" y="1256537"/>
            <a:ext cx="5505536" cy="5168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7526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solidFill>
                  <a:srgbClr val="990099"/>
                </a:solidFill>
                <a:latin typeface="Times" pitchFamily="18" charset="0"/>
                <a:cs typeface="Times" pitchFamily="18" charset="0"/>
              </a:rPr>
              <a:t>Environmental conservation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4544199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rgbClr val="990099"/>
                </a:solidFill>
                <a:latin typeface="Times" pitchFamily="18" charset="0"/>
                <a:cs typeface="Times" pitchFamily="18" charset="0"/>
              </a:rPr>
              <a:t>Orchard of Future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1200" y="50292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rgbClr val="990099"/>
                </a:solidFill>
                <a:latin typeface="Times" pitchFamily="18" charset="0"/>
                <a:cs typeface="Times" pitchFamily="18" charset="0"/>
              </a:rPr>
              <a:t>Energy Cost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7119" y="1904575"/>
            <a:ext cx="2509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rgbClr val="990099"/>
                </a:solidFill>
                <a:latin typeface="Times" pitchFamily="18" charset="0"/>
                <a:cs typeface="Times" pitchFamily="18" charset="0"/>
              </a:rPr>
              <a:t>Yield &amp; </a:t>
            </a:r>
            <a:r>
              <a:rPr lang="en-ZA" sz="1600" dirty="0" err="1">
                <a:solidFill>
                  <a:srgbClr val="990099"/>
                </a:solidFill>
                <a:latin typeface="Times" pitchFamily="18" charset="0"/>
                <a:cs typeface="Times" pitchFamily="18" charset="0"/>
              </a:rPr>
              <a:t>Packouts</a:t>
            </a:r>
            <a:r>
              <a:rPr lang="en-ZA" sz="1600" dirty="0">
                <a:solidFill>
                  <a:srgbClr val="990099"/>
                </a:solidFill>
                <a:latin typeface="Times" pitchFamily="18" charset="0"/>
                <a:cs typeface="Times" pitchFamily="18" charset="0"/>
              </a:rPr>
              <a:t> &amp; Price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4252" y="4343400"/>
            <a:ext cx="2898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rgbClr val="990099"/>
                </a:solidFill>
                <a:latin typeface="Times" pitchFamily="18" charset="0"/>
                <a:cs typeface="Times" pitchFamily="18" charset="0"/>
              </a:rPr>
              <a:t>Resources – land, water, capital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1800" y="487680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solidFill>
                  <a:srgbClr val="00B0F0"/>
                </a:solidFill>
                <a:latin typeface="Berlin Sans FB" pitchFamily="34" charset="0"/>
              </a:rPr>
              <a:t>Inflation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39744" y="2895600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rgbClr val="00B0F0"/>
                </a:solidFill>
                <a:latin typeface="Berlin Sans FB" pitchFamily="34" charset="0"/>
              </a:rPr>
              <a:t> Efficiency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0600" y="3276600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solidFill>
                  <a:srgbClr val="00B0F0"/>
                </a:solidFill>
                <a:latin typeface="Berlin Sans FB" pitchFamily="34" charset="0"/>
              </a:rPr>
              <a:t>Mechanization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14800" y="3505200"/>
            <a:ext cx="1060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rgbClr val="00B0F0"/>
                </a:solidFill>
                <a:latin typeface="Berlin Sans FB" pitchFamily="34" charset="0"/>
              </a:rPr>
              <a:t>Skills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94990" y="1570001"/>
            <a:ext cx="2302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rgbClr val="00B0F0"/>
                </a:solidFill>
                <a:latin typeface="Berlin Sans FB" pitchFamily="34" charset="0"/>
              </a:rPr>
              <a:t>Capital intensive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19800" y="388620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solidFill>
                  <a:srgbClr val="00B0F0"/>
                </a:solidFill>
                <a:latin typeface="Berlin Sans FB" pitchFamily="34" charset="0"/>
              </a:rPr>
              <a:t>Quality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09800" y="4267200"/>
            <a:ext cx="1231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solidFill>
                  <a:srgbClr val="00B0F0"/>
                </a:solidFill>
                <a:latin typeface="Berlin Sans FB" pitchFamily="34" charset="0"/>
              </a:rPr>
              <a:t>Energy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19800" y="5334000"/>
            <a:ext cx="2320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solidFill>
                  <a:schemeClr val="bg1">
                    <a:lumMod val="50000"/>
                  </a:schemeClr>
                </a:solidFill>
                <a:latin typeface="Bernard MT Condensed" pitchFamily="18" charset="0"/>
              </a:rPr>
              <a:t>Technology (bio- &amp; info)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05600" y="3352800"/>
            <a:ext cx="2156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solidFill>
                  <a:schemeClr val="bg1">
                    <a:lumMod val="50000"/>
                  </a:schemeClr>
                </a:solidFill>
                <a:latin typeface="Bernard MT Condensed" pitchFamily="18" charset="0"/>
              </a:rPr>
              <a:t>Innovation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1905000"/>
            <a:ext cx="241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chemeClr val="bg1">
                    <a:lumMod val="50000"/>
                  </a:schemeClr>
                </a:solidFill>
                <a:latin typeface="Bernard MT Condensed" pitchFamily="18" charset="0"/>
              </a:rPr>
              <a:t>Increased costs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0" y="2971800"/>
            <a:ext cx="2081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solidFill>
                  <a:schemeClr val="bg1">
                    <a:lumMod val="50000"/>
                  </a:schemeClr>
                </a:solidFill>
                <a:latin typeface="Bernard MT Condensed" pitchFamily="18" charset="0"/>
              </a:rPr>
              <a:t>Traceability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34200" y="4648200"/>
            <a:ext cx="1692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>
                <a:solidFill>
                  <a:srgbClr val="FFC000"/>
                </a:solidFill>
                <a:latin typeface="Comic Sans MS" pitchFamily="66" charset="0"/>
              </a:rPr>
              <a:t>Food safety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5800" y="2209800"/>
            <a:ext cx="374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solidFill>
                  <a:srgbClr val="FFC000"/>
                </a:solidFill>
                <a:latin typeface="Comic Sans MS" pitchFamily="66" charset="0"/>
              </a:rPr>
              <a:t>Consolidation &amp; integration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29200" y="1828800"/>
            <a:ext cx="1124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solidFill>
                  <a:srgbClr val="FFC000"/>
                </a:solidFill>
                <a:latin typeface="Comic Sans MS" pitchFamily="66" charset="0"/>
              </a:rPr>
              <a:t>Water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50444" y="2558474"/>
            <a:ext cx="2249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solidFill>
                  <a:srgbClr val="FFC000"/>
                </a:solidFill>
                <a:latin typeface="Comic Sans MS" pitchFamily="66" charset="0"/>
              </a:rPr>
              <a:t>Land Reform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2000" y="4038600"/>
            <a:ext cx="2172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>
                <a:solidFill>
                  <a:srgbClr val="FFC000"/>
                </a:solidFill>
                <a:latin typeface="Comic Sans MS" pitchFamily="66" charset="0"/>
              </a:rPr>
              <a:t>Transformation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17392" y="4786699"/>
            <a:ext cx="1702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rgbClr val="00B050"/>
                </a:solidFill>
                <a:latin typeface="Cooper Black" pitchFamily="18" charset="0"/>
              </a:rPr>
              <a:t>Productivity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81799" y="3657600"/>
            <a:ext cx="2080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solidFill>
                  <a:srgbClr val="00B050"/>
                </a:solidFill>
                <a:latin typeface="Cooper Black" pitchFamily="18" charset="0"/>
              </a:rPr>
              <a:t>Climate Change/Risks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32456" y="5662959"/>
            <a:ext cx="2273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>
                <a:solidFill>
                  <a:srgbClr val="FF0000"/>
                </a:solidFill>
              </a:rPr>
              <a:t>Zero subsidies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4675" y="3747700"/>
            <a:ext cx="3373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solidFill>
                  <a:srgbClr val="990099"/>
                </a:solidFill>
                <a:latin typeface="Times" pitchFamily="18" charset="0"/>
                <a:cs typeface="Times" pitchFamily="18" charset="0"/>
              </a:rPr>
              <a:t>Research &amp; Development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52356" y="4698707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solidFill>
                  <a:srgbClr val="FF6600"/>
                </a:solidFill>
                <a:latin typeface="Times" pitchFamily="18" charset="0"/>
                <a:cs typeface="Times" pitchFamily="18" charset="0"/>
              </a:rPr>
              <a:t>Soil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52600" y="5012081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rgbClr val="FF6600"/>
                </a:solidFill>
                <a:latin typeface="Times" pitchFamily="18" charset="0"/>
                <a:cs typeface="Times" pitchFamily="18" charset="0"/>
              </a:rPr>
              <a:t>Competitiveness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61148" y="2280645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rgbClr val="990099"/>
                </a:solidFill>
                <a:latin typeface="Times" pitchFamily="18" charset="0"/>
                <a:cs typeface="Times" pitchFamily="18" charset="0"/>
              </a:rPr>
              <a:t>Profit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48400" y="220980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>
                <a:solidFill>
                  <a:srgbClr val="FF0000"/>
                </a:solidFill>
              </a:rPr>
              <a:t>Foreign Direct Investment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19200" y="2386400"/>
            <a:ext cx="2249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>
                <a:solidFill>
                  <a:srgbClr val="FF0000"/>
                </a:solidFill>
                <a:latin typeface="+mj-lt"/>
              </a:rPr>
              <a:t>Food security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87380" y="5815359"/>
            <a:ext cx="2273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>
                <a:solidFill>
                  <a:srgbClr val="FF0000"/>
                </a:solidFill>
              </a:rPr>
              <a:t>Urbanization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79011" y="5472499"/>
            <a:ext cx="2990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chemeClr val="bg1">
                    <a:lumMod val="50000"/>
                  </a:schemeClr>
                </a:solidFill>
                <a:latin typeface="Bernard MT Condensed" pitchFamily="18" charset="0"/>
              </a:rPr>
              <a:t>Integration – Backwards/Forwards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39744" y="4128700"/>
            <a:ext cx="940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solidFill>
                  <a:schemeClr val="bg1">
                    <a:lumMod val="50000"/>
                  </a:schemeClr>
                </a:solidFill>
                <a:latin typeface="Bernard MT Condensed" pitchFamily="18" charset="0"/>
              </a:rPr>
              <a:t>Co-</a:t>
            </a:r>
            <a:r>
              <a:rPr lang="en-ZA" sz="1200" dirty="0" err="1">
                <a:solidFill>
                  <a:schemeClr val="bg1">
                    <a:lumMod val="50000"/>
                  </a:schemeClr>
                </a:solidFill>
                <a:latin typeface="Bernard MT Condensed" pitchFamily="18" charset="0"/>
              </a:rPr>
              <a:t>optition</a:t>
            </a:r>
            <a:endParaRPr lang="en-ZA" sz="1200" dirty="0">
              <a:solidFill>
                <a:schemeClr val="bg1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99729" y="5815359"/>
            <a:ext cx="1133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>
                <a:solidFill>
                  <a:srgbClr val="FF0000"/>
                </a:solidFill>
              </a:rPr>
              <a:t>Toll roads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69649" y="2715399"/>
            <a:ext cx="1702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solidFill>
                  <a:srgbClr val="00B050"/>
                </a:solidFill>
                <a:latin typeface="Cooper Black" pitchFamily="18" charset="0"/>
              </a:rPr>
              <a:t>Value chain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94431" y="3499702"/>
            <a:ext cx="227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solidFill>
                  <a:srgbClr val="FF0000"/>
                </a:solidFill>
              </a:rPr>
              <a:t>Labour  Issues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720016" y="3110299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err="1">
                <a:solidFill>
                  <a:srgbClr val="990099"/>
                </a:solidFill>
                <a:latin typeface="Times" pitchFamily="18" charset="0"/>
                <a:cs typeface="Times" pitchFamily="18" charset="0"/>
              </a:rPr>
              <a:t>Instabality</a:t>
            </a:r>
            <a:r>
              <a:rPr lang="en-ZA" sz="1200" dirty="0">
                <a:solidFill>
                  <a:srgbClr val="990099"/>
                </a:solidFill>
                <a:latin typeface="Times" pitchFamily="18" charset="0"/>
                <a:cs typeface="Times" pitchFamily="18" charset="0"/>
              </a:rPr>
              <a:t>/Policy uncertainty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23540" y="6211330"/>
            <a:ext cx="1702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solidFill>
                  <a:srgbClr val="00B050"/>
                </a:solidFill>
                <a:latin typeface="Cooper Black" pitchFamily="18" charset="0"/>
              </a:rPr>
              <a:t>Compliance &amp; Cost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16726" y="6211330"/>
            <a:ext cx="1037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solidFill>
                  <a:schemeClr val="bg1">
                    <a:lumMod val="50000"/>
                  </a:schemeClr>
                </a:solidFill>
                <a:latin typeface="Bernard MT Condensed" pitchFamily="18" charset="0"/>
              </a:rPr>
              <a:t>Free Trade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434600" y="5385960"/>
            <a:ext cx="1388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>
                <a:solidFill>
                  <a:srgbClr val="FFC000"/>
                </a:solidFill>
                <a:latin typeface="Comic Sans MS" pitchFamily="66" charset="0"/>
              </a:rPr>
              <a:t>Value Chains Compete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895600" y="3034099"/>
            <a:ext cx="1692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>
                <a:latin typeface="Comic Sans MS" pitchFamily="66" charset="0"/>
              </a:rPr>
              <a:t>Logistics &amp; Infra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07411" y="2992399"/>
            <a:ext cx="1439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latin typeface="Times" pitchFamily="18" charset="0"/>
                <a:cs typeface="Times" pitchFamily="18" charset="0"/>
              </a:rPr>
              <a:t>National Interest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94188" y="2393607"/>
            <a:ext cx="1502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solidFill>
                  <a:schemeClr val="bg1">
                    <a:lumMod val="50000"/>
                  </a:schemeClr>
                </a:solidFill>
                <a:latin typeface="Bernard MT Condensed" pitchFamily="18" charset="0"/>
              </a:rPr>
              <a:t>Intellectual property/ Brands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953269" y="4433500"/>
            <a:ext cx="1350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>
                <a:solidFill>
                  <a:srgbClr val="FF6600"/>
                </a:solidFill>
                <a:latin typeface="Times" pitchFamily="18" charset="0"/>
                <a:cs typeface="Times" pitchFamily="18" charset="0"/>
              </a:rPr>
              <a:t>Innovation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416837" y="1249195"/>
            <a:ext cx="2277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Social &amp; Environmental Compliance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780292" y="1256537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latin typeface="Times" pitchFamily="18" charset="0"/>
                <a:cs typeface="Times" pitchFamily="18" charset="0"/>
              </a:rPr>
              <a:t>Pest &amp; disease complex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282248" y="5229195"/>
            <a:ext cx="85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rgbClr val="FF0000"/>
                </a:solidFill>
                <a:latin typeface="Cooper Black" pitchFamily="18" charset="0"/>
              </a:rPr>
              <a:t>BEE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91537" y="3452083"/>
            <a:ext cx="952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Drought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487198" y="3939523"/>
            <a:ext cx="2077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latin typeface="Berlin Sans FB" pitchFamily="34" charset="0"/>
              </a:rPr>
              <a:t>Capacity &amp; Expertise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416837" y="1256537"/>
            <a:ext cx="2277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Social &amp; Environmental Compliance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20018" y="1419120"/>
            <a:ext cx="2249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>
                <a:solidFill>
                  <a:srgbClr val="FFC000"/>
                </a:solidFill>
                <a:latin typeface="Comic Sans MS" pitchFamily="66" charset="0"/>
              </a:rPr>
              <a:t>Unemployment/Youth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B4D34FF-3258-461F-ACE0-96D8ACE42090}"/>
              </a:ext>
            </a:extLst>
          </p:cNvPr>
          <p:cNvCxnSpPr/>
          <p:nvPr/>
        </p:nvCxnSpPr>
        <p:spPr>
          <a:xfrm>
            <a:off x="650178" y="103794"/>
            <a:ext cx="0" cy="750003"/>
          </a:xfrm>
          <a:prstGeom prst="line">
            <a:avLst/>
          </a:prstGeom>
          <a:ln w="28575">
            <a:solidFill>
              <a:srgbClr val="99C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>
            <a:extLst>
              <a:ext uri="{FF2B5EF4-FFF2-40B4-BE49-F238E27FC236}">
                <a16:creationId xmlns:a16="http://schemas.microsoft.com/office/drawing/2014/main" id="{FC867F45-B64D-4411-907F-FE50F2FC8A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5" y="249985"/>
            <a:ext cx="523459" cy="5138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4D619E-133D-4709-9D02-E49AEC90B9F0}"/>
              </a:ext>
            </a:extLst>
          </p:cNvPr>
          <p:cNvSpPr txBox="1"/>
          <p:nvPr/>
        </p:nvSpPr>
        <p:spPr>
          <a:xfrm>
            <a:off x="345842" y="817117"/>
            <a:ext cx="339958" cy="10159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8012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23" grpId="0"/>
      <p:bldP spid="30" grpId="0"/>
      <p:bldP spid="32" grpId="0"/>
      <p:bldP spid="36" grpId="0"/>
      <p:bldP spid="39" grpId="0"/>
      <p:bldP spid="44" grpId="0"/>
      <p:bldP spid="45" grpId="0"/>
      <p:bldP spid="46" grpId="0"/>
      <p:bldP spid="47" grpId="0"/>
      <p:bldP spid="52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Thea\arrow-circle-vector2-3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06100">
            <a:off x="1509786" y="694626"/>
            <a:ext cx="5683692" cy="568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707134" y="41058"/>
            <a:ext cx="1799009" cy="1456398"/>
            <a:chOff x="5707134" y="41058"/>
            <a:chExt cx="1799009" cy="14563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7777" y="172311"/>
              <a:ext cx="1618366" cy="107891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5707134" y="978105"/>
              <a:ext cx="508394" cy="519351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21357818">
              <a:off x="5814483" y="41058"/>
              <a:ext cx="93610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PACKHOUSE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24216" y="1409310"/>
            <a:ext cx="2097055" cy="1141425"/>
            <a:chOff x="6124216" y="1409310"/>
            <a:chExt cx="2097055" cy="114142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3222">
              <a:off x="6505242" y="1409310"/>
              <a:ext cx="1578677" cy="11414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6124216" y="1859151"/>
              <a:ext cx="508394" cy="519351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300347">
              <a:off x="7214163" y="2240760"/>
              <a:ext cx="1007108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COLDSTORAGE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97620" y="5519219"/>
            <a:ext cx="1732066" cy="1096119"/>
            <a:chOff x="3366687" y="5513485"/>
            <a:chExt cx="1732066" cy="109611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076" y="5557153"/>
              <a:ext cx="1578677" cy="105245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TextBox 12"/>
            <p:cNvSpPr txBox="1"/>
            <p:nvPr/>
          </p:nvSpPr>
          <p:spPr>
            <a:xfrm rot="1081718">
              <a:off x="3366687" y="5513485"/>
              <a:ext cx="1007108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FOREIGN PORT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09782" y="5694609"/>
              <a:ext cx="508394" cy="519351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8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07676" y="5045252"/>
            <a:ext cx="1891718" cy="1718370"/>
            <a:chOff x="1539887" y="4938133"/>
            <a:chExt cx="1891718" cy="171837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13326">
              <a:off x="1539887" y="5370762"/>
              <a:ext cx="1653529" cy="10673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7" name="TextBox 16"/>
            <p:cNvSpPr txBox="1"/>
            <p:nvPr/>
          </p:nvSpPr>
          <p:spPr>
            <a:xfrm rot="21213923">
              <a:off x="2249981" y="6402587"/>
              <a:ext cx="1007108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HAULER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23211" y="4938133"/>
              <a:ext cx="508394" cy="519351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9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06534" y="5083819"/>
            <a:ext cx="1714815" cy="1405588"/>
            <a:chOff x="5198740" y="5213065"/>
            <a:chExt cx="1714815" cy="140558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0961">
              <a:off x="5334877" y="5598258"/>
              <a:ext cx="1578678" cy="102039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1" name="TextBox 20"/>
            <p:cNvSpPr txBox="1"/>
            <p:nvPr/>
          </p:nvSpPr>
          <p:spPr>
            <a:xfrm rot="21059223">
              <a:off x="5295189" y="5589803"/>
              <a:ext cx="1007108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VESSEL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98740" y="5213065"/>
              <a:ext cx="508394" cy="519351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23109" y="36758"/>
            <a:ext cx="1694088" cy="1406045"/>
            <a:chOff x="3923109" y="36758"/>
            <a:chExt cx="1694088" cy="1406045"/>
          </a:xfrm>
        </p:grpSpPr>
        <p:grpSp>
          <p:nvGrpSpPr>
            <p:cNvPr id="24" name="Group 23"/>
            <p:cNvGrpSpPr/>
            <p:nvPr/>
          </p:nvGrpSpPr>
          <p:grpSpPr>
            <a:xfrm>
              <a:off x="3923109" y="331353"/>
              <a:ext cx="1694088" cy="1111450"/>
              <a:chOff x="3932065" y="226490"/>
              <a:chExt cx="1694088" cy="1111450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96643">
                <a:off x="3932065" y="226490"/>
                <a:ext cx="1667176" cy="111145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chemeClr val="bg1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27" name="TextBox 26"/>
              <p:cNvSpPr txBox="1"/>
              <p:nvPr/>
            </p:nvSpPr>
            <p:spPr>
              <a:xfrm rot="1092043">
                <a:off x="4690049" y="244539"/>
                <a:ext cx="936104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ORCHARDS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331094" y="36758"/>
              <a:ext cx="508394" cy="519351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15486" y="4041798"/>
            <a:ext cx="2564752" cy="1582717"/>
            <a:chOff x="315486" y="4041798"/>
            <a:chExt cx="2564752" cy="158271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4898">
              <a:off x="426025" y="4041798"/>
              <a:ext cx="2454213" cy="128579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0" name="TextBox 29"/>
            <p:cNvSpPr txBox="1"/>
            <p:nvPr/>
          </p:nvSpPr>
          <p:spPr>
            <a:xfrm rot="21213923">
              <a:off x="861221" y="5188001"/>
              <a:ext cx="1118269" cy="26668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IMPORTER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5486" y="5083819"/>
              <a:ext cx="623588" cy="540696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10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82504" y="2412560"/>
            <a:ext cx="2446607" cy="1340629"/>
            <a:chOff x="482504" y="2412560"/>
            <a:chExt cx="2446607" cy="1340629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774">
              <a:off x="482504" y="2412560"/>
              <a:ext cx="2047829" cy="12815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4" name="TextBox 33"/>
            <p:cNvSpPr txBox="1"/>
            <p:nvPr/>
          </p:nvSpPr>
          <p:spPr>
            <a:xfrm rot="367321">
              <a:off x="1749811" y="3499273"/>
              <a:ext cx="1007108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RETAILER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71111" y="3142502"/>
              <a:ext cx="558000" cy="50400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11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31155" y="584807"/>
            <a:ext cx="1727153" cy="1609476"/>
            <a:chOff x="831155" y="584807"/>
            <a:chExt cx="1727153" cy="160947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59563">
              <a:off x="831155" y="813142"/>
              <a:ext cx="1341978" cy="134197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8" name="TextBox 37"/>
            <p:cNvSpPr txBox="1"/>
            <p:nvPr/>
          </p:nvSpPr>
          <p:spPr>
            <a:xfrm>
              <a:off x="1972564" y="1696572"/>
              <a:ext cx="585744" cy="497711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12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646850">
              <a:off x="1149579" y="584807"/>
              <a:ext cx="1007108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CONSUMER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252804" y="2485497"/>
            <a:ext cx="261642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SA Fruit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industry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supply chain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6002182" y="3891511"/>
            <a:ext cx="2108395" cy="1288715"/>
            <a:chOff x="5888936" y="4169054"/>
            <a:chExt cx="2108395" cy="1288715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792">
              <a:off x="6360316" y="4354972"/>
              <a:ext cx="1637015" cy="110279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3" name="TextBox 42"/>
            <p:cNvSpPr txBox="1"/>
            <p:nvPr/>
          </p:nvSpPr>
          <p:spPr>
            <a:xfrm>
              <a:off x="6207055" y="4174814"/>
              <a:ext cx="1007108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 PORT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888936" y="4169054"/>
              <a:ext cx="508394" cy="519351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188433" y="2745953"/>
            <a:ext cx="2033143" cy="1000898"/>
            <a:chOff x="6262339" y="2750606"/>
            <a:chExt cx="2033143" cy="1000898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804" y="2941868"/>
              <a:ext cx="1578678" cy="8096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7" name="TextBox 46"/>
            <p:cNvSpPr txBox="1"/>
            <p:nvPr/>
          </p:nvSpPr>
          <p:spPr>
            <a:xfrm rot="21138283">
              <a:off x="6524640" y="2750606"/>
              <a:ext cx="1007108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HAULER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262339" y="3067261"/>
              <a:ext cx="508394" cy="519351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992976" y="217134"/>
            <a:ext cx="1997710" cy="1964807"/>
            <a:chOff x="1980636" y="104552"/>
            <a:chExt cx="1997710" cy="1964807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13326">
              <a:off x="2399286" y="116961"/>
              <a:ext cx="1242727" cy="186409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1" name="TextBox 50"/>
            <p:cNvSpPr txBox="1"/>
            <p:nvPr/>
          </p:nvSpPr>
          <p:spPr>
            <a:xfrm>
              <a:off x="3469952" y="1550008"/>
              <a:ext cx="508394" cy="519351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20327440">
              <a:off x="1980636" y="104552"/>
              <a:ext cx="93610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FARMER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149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5" t="6735" r="16837" b="4087"/>
          <a:stretch/>
        </p:blipFill>
        <p:spPr>
          <a:xfrm>
            <a:off x="1586548" y="19758"/>
            <a:ext cx="7559643" cy="6845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44543" y="0"/>
            <a:ext cx="497868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DECIDUOUS FRUIT: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54 052 ha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(Pome 68%;Stone 32%)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ALTERNATIVE CROPS: 35 275 ha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Berries: 2 040 ha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Figs:     234 ha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Fynbos: 1 114 ha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Olives: 3 185 ha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Pomegranates: 932 ha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Pecan Nuts: 27 770 ha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23" y="6042908"/>
            <a:ext cx="368772" cy="3482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081" y="5981095"/>
            <a:ext cx="239658" cy="328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86" y="6245402"/>
            <a:ext cx="376969" cy="2665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4" t="16893" r="8596" b="20698"/>
          <a:stretch/>
        </p:blipFill>
        <p:spPr>
          <a:xfrm>
            <a:off x="2793063" y="5814573"/>
            <a:ext cx="300819" cy="1985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8" r="9127"/>
          <a:stretch/>
        </p:blipFill>
        <p:spPr>
          <a:xfrm>
            <a:off x="3243282" y="6211518"/>
            <a:ext cx="386301" cy="2885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t="5220" r="25378" b="2692"/>
          <a:stretch/>
        </p:blipFill>
        <p:spPr>
          <a:xfrm>
            <a:off x="3303130" y="5947976"/>
            <a:ext cx="225932" cy="3248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537" b="98638" l="0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863" r="12372"/>
          <a:stretch/>
        </p:blipFill>
        <p:spPr>
          <a:xfrm rot="10800000">
            <a:off x="3003257" y="5973735"/>
            <a:ext cx="276720" cy="2309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7" b="23034"/>
          <a:stretch/>
        </p:blipFill>
        <p:spPr>
          <a:xfrm>
            <a:off x="3035590" y="6484100"/>
            <a:ext cx="204918" cy="164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38" y="5670446"/>
            <a:ext cx="307596" cy="3337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8" t="4905" r="4113" b="20065"/>
          <a:stretch/>
        </p:blipFill>
        <p:spPr>
          <a:xfrm rot="10800000">
            <a:off x="3222777" y="5677073"/>
            <a:ext cx="232309" cy="2448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5" t="4884" r="11678" b="15628"/>
          <a:stretch/>
        </p:blipFill>
        <p:spPr>
          <a:xfrm>
            <a:off x="3613866" y="5878492"/>
            <a:ext cx="231393" cy="2556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55" y="6484100"/>
            <a:ext cx="242816" cy="2428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562" b="94063" l="12574" r="82711"/>
                    </a14:imgEffect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12" t="2939" r="13194" b="4502"/>
          <a:stretch/>
        </p:blipFill>
        <p:spPr>
          <a:xfrm>
            <a:off x="3713081" y="6118499"/>
            <a:ext cx="262246" cy="367144"/>
          </a:xfrm>
          <a:prstGeom prst="rect">
            <a:avLst/>
          </a:prstGeom>
        </p:spPr>
      </p:pic>
      <p:pic>
        <p:nvPicPr>
          <p:cNvPr id="19" name="il_fi" descr="http://www.gardeningblog.net/grow-pictures/pomegranates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5221" y="6019214"/>
            <a:ext cx="254071" cy="22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477" y="6035914"/>
            <a:ext cx="368772" cy="3482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153" y="6007873"/>
            <a:ext cx="368772" cy="3482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7" b="23034"/>
          <a:stretch/>
        </p:blipFill>
        <p:spPr>
          <a:xfrm>
            <a:off x="3338932" y="6409958"/>
            <a:ext cx="204918" cy="164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21" y="6251157"/>
            <a:ext cx="242816" cy="2428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7" b="23034"/>
          <a:stretch/>
        </p:blipFill>
        <p:spPr>
          <a:xfrm>
            <a:off x="3490520" y="6279681"/>
            <a:ext cx="204918" cy="1643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85" y="6279681"/>
            <a:ext cx="242816" cy="2428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8" r="9127"/>
          <a:stretch/>
        </p:blipFill>
        <p:spPr>
          <a:xfrm>
            <a:off x="3104052" y="5907330"/>
            <a:ext cx="272911" cy="2038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716" y="6071492"/>
            <a:ext cx="183459" cy="2517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84" y="6393016"/>
            <a:ext cx="110765" cy="1519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562" b="94063" l="12574" r="82711"/>
                    </a14:imgEffect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12" t="2939" r="13194" b="4502"/>
          <a:stretch/>
        </p:blipFill>
        <p:spPr>
          <a:xfrm>
            <a:off x="3483383" y="5751760"/>
            <a:ext cx="163034" cy="22824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4" t="16893" r="8596" b="20698"/>
          <a:stretch/>
        </p:blipFill>
        <p:spPr>
          <a:xfrm>
            <a:off x="3617943" y="6157275"/>
            <a:ext cx="300819" cy="1985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4" t="16893" r="8596" b="20698"/>
          <a:stretch/>
        </p:blipFill>
        <p:spPr>
          <a:xfrm>
            <a:off x="3110344" y="6185643"/>
            <a:ext cx="300819" cy="1985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8" t="4905" r="4113" b="20065"/>
          <a:stretch/>
        </p:blipFill>
        <p:spPr>
          <a:xfrm rot="10800000">
            <a:off x="2495026" y="6090052"/>
            <a:ext cx="305756" cy="32220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06" y="6292527"/>
            <a:ext cx="204827" cy="222260"/>
          </a:xfrm>
          <a:prstGeom prst="rect">
            <a:avLst/>
          </a:prstGeom>
        </p:spPr>
      </p:pic>
      <p:pic>
        <p:nvPicPr>
          <p:cNvPr id="34" name="il_fi" descr="http://www.gardeningblog.net/grow-pictures/pomegranates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72937" y="5862851"/>
            <a:ext cx="180177" cy="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5" t="4884" r="11678" b="15628"/>
          <a:stretch/>
        </p:blipFill>
        <p:spPr>
          <a:xfrm>
            <a:off x="3221003" y="6036021"/>
            <a:ext cx="160769" cy="17762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4" t="16893" r="8596" b="20698"/>
          <a:stretch/>
        </p:blipFill>
        <p:spPr>
          <a:xfrm>
            <a:off x="3106974" y="5602022"/>
            <a:ext cx="300819" cy="19854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8" t="4905" r="4113" b="20065"/>
          <a:stretch/>
        </p:blipFill>
        <p:spPr>
          <a:xfrm rot="10800000">
            <a:off x="2438723" y="5655177"/>
            <a:ext cx="305756" cy="32220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570" y="5605784"/>
            <a:ext cx="177497" cy="24354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576" y="5683161"/>
            <a:ext cx="193417" cy="182664"/>
          </a:xfrm>
          <a:prstGeom prst="rect">
            <a:avLst/>
          </a:prstGeom>
        </p:spPr>
      </p:pic>
      <p:sp>
        <p:nvSpPr>
          <p:cNvPr id="40" name="Oval 39"/>
          <p:cNvSpPr/>
          <p:nvPr/>
        </p:nvSpPr>
        <p:spPr>
          <a:xfrm>
            <a:off x="2216992" y="5042780"/>
            <a:ext cx="2635820" cy="17870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82142" y="5214705"/>
            <a:ext cx="93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400" b="1" dirty="0">
                <a:solidFill>
                  <a:prstClr val="black"/>
                </a:solidFill>
                <a:latin typeface="Tw Cen MT" panose="020B0602020104020603"/>
              </a:rPr>
              <a:t>58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%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51" y="3090431"/>
            <a:ext cx="376969" cy="26659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8" r="9127"/>
          <a:stretch/>
        </p:blipFill>
        <p:spPr>
          <a:xfrm>
            <a:off x="3477498" y="3113430"/>
            <a:ext cx="386301" cy="28859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4" t="16893" r="8596" b="20698"/>
          <a:stretch/>
        </p:blipFill>
        <p:spPr>
          <a:xfrm>
            <a:off x="3663284" y="3602594"/>
            <a:ext cx="300819" cy="19854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89286" l="16270" r="82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09" r="15914" b="18827"/>
          <a:stretch/>
        </p:blipFill>
        <p:spPr>
          <a:xfrm>
            <a:off x="2370371" y="5594150"/>
            <a:ext cx="262254" cy="207588"/>
          </a:xfrm>
          <a:prstGeom prst="rect">
            <a:avLst/>
          </a:prstGeom>
        </p:spPr>
      </p:pic>
      <p:pic>
        <p:nvPicPr>
          <p:cNvPr id="46" name="Picture 2" descr="Image result for pecan pictures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111" b="85778" l="1778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3" t="18911" r="1683" b="11178"/>
          <a:stretch/>
        </p:blipFill>
        <p:spPr bwMode="auto">
          <a:xfrm>
            <a:off x="3894073" y="3261700"/>
            <a:ext cx="330516" cy="243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Image result for pecan pictures"/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19111" b="85778" l="1778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3" t="18911" r="1683" b="11178"/>
          <a:stretch/>
        </p:blipFill>
        <p:spPr bwMode="auto">
          <a:xfrm>
            <a:off x="3860184" y="2933406"/>
            <a:ext cx="196561" cy="144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Image result for pecan pictures"/>
          <p:cNvPicPr>
            <a:picLocks noChangeAspect="1" noChangeArrowheads="1"/>
          </p:cNvPicPr>
          <p:nvPr/>
        </p:nvPicPr>
        <p:blipFill rotWithShape="1"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19111" b="85778" l="1778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3" t="18911" r="1683" b="11178"/>
          <a:stretch/>
        </p:blipFill>
        <p:spPr bwMode="auto">
          <a:xfrm>
            <a:off x="4107861" y="2940520"/>
            <a:ext cx="260595" cy="192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Image result for pecan pictures"/>
          <p:cNvPicPr>
            <a:picLocks noChangeAspect="1" noChangeArrowheads="1"/>
          </p:cNvPicPr>
          <p:nvPr/>
        </p:nvPicPr>
        <p:blipFill rotWithShape="1"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19111" b="85778" l="1778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3" t="18911" r="1683" b="11178"/>
          <a:stretch/>
        </p:blipFill>
        <p:spPr bwMode="auto">
          <a:xfrm>
            <a:off x="3832885" y="3546990"/>
            <a:ext cx="179967" cy="132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Image result for pecan pictures"/>
          <p:cNvPicPr>
            <a:picLocks noChangeAspect="1" noChangeArrowheads="1"/>
          </p:cNvPicPr>
          <p:nvPr/>
        </p:nvPicPr>
        <p:blipFill rotWithShape="1"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19111" b="85778" l="1778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3" t="18911" r="1683" b="11178"/>
          <a:stretch/>
        </p:blipFill>
        <p:spPr bwMode="auto">
          <a:xfrm>
            <a:off x="3543849" y="3418688"/>
            <a:ext cx="244615" cy="180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9" r="15914" b="18827"/>
          <a:stretch/>
        </p:blipFill>
        <p:spPr>
          <a:xfrm>
            <a:off x="2504016" y="5384493"/>
            <a:ext cx="262254" cy="20758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9" r="15914" b="18827"/>
          <a:stretch/>
        </p:blipFill>
        <p:spPr>
          <a:xfrm>
            <a:off x="3841671" y="5912909"/>
            <a:ext cx="262254" cy="20758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3" t="2938" r="20271" b="13324"/>
          <a:stretch/>
        </p:blipFill>
        <p:spPr>
          <a:xfrm flipH="1">
            <a:off x="7145604" y="395288"/>
            <a:ext cx="277938" cy="24992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3" t="2938" r="20271" b="13324"/>
          <a:stretch/>
        </p:blipFill>
        <p:spPr>
          <a:xfrm flipH="1">
            <a:off x="6068175" y="1506897"/>
            <a:ext cx="277938" cy="24992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3" t="2938" r="20271" b="13324"/>
          <a:stretch/>
        </p:blipFill>
        <p:spPr>
          <a:xfrm flipH="1">
            <a:off x="6066733" y="3599136"/>
            <a:ext cx="277938" cy="24992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3" t="2938" r="20271" b="13324"/>
          <a:stretch/>
        </p:blipFill>
        <p:spPr>
          <a:xfrm flipH="1">
            <a:off x="3477995" y="6386346"/>
            <a:ext cx="277938" cy="24992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3" t="2938" r="20271" b="13324"/>
          <a:stretch/>
        </p:blipFill>
        <p:spPr>
          <a:xfrm flipH="1">
            <a:off x="3216231" y="5760942"/>
            <a:ext cx="277938" cy="24992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7" b="23034"/>
          <a:stretch/>
        </p:blipFill>
        <p:spPr>
          <a:xfrm>
            <a:off x="6269650" y="3527658"/>
            <a:ext cx="249688" cy="20019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06" y="1586208"/>
            <a:ext cx="295866" cy="29586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928" y="395288"/>
            <a:ext cx="323510" cy="32351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7" b="23034"/>
          <a:stretch/>
        </p:blipFill>
        <p:spPr>
          <a:xfrm>
            <a:off x="7500320" y="1732801"/>
            <a:ext cx="292106" cy="23420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7" b="23034"/>
          <a:stretch/>
        </p:blipFill>
        <p:spPr>
          <a:xfrm>
            <a:off x="6790477" y="2013183"/>
            <a:ext cx="249688" cy="200196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7" b="23034"/>
          <a:stretch/>
        </p:blipFill>
        <p:spPr>
          <a:xfrm>
            <a:off x="7899996" y="3418688"/>
            <a:ext cx="325454" cy="26094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7" b="23034"/>
          <a:stretch/>
        </p:blipFill>
        <p:spPr>
          <a:xfrm>
            <a:off x="7284573" y="193854"/>
            <a:ext cx="318898" cy="25568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87" y="2592633"/>
            <a:ext cx="189833" cy="26046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798" y="2809887"/>
            <a:ext cx="376969" cy="26659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4" t="16893" r="8596" b="20698"/>
          <a:stretch/>
        </p:blipFill>
        <p:spPr>
          <a:xfrm>
            <a:off x="7893690" y="1607401"/>
            <a:ext cx="300819" cy="19854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t="5220" r="25378" b="2692"/>
          <a:stretch/>
        </p:blipFill>
        <p:spPr>
          <a:xfrm>
            <a:off x="6285506" y="2646925"/>
            <a:ext cx="167291" cy="24055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4" t="16893" r="8596" b="20698"/>
          <a:stretch/>
        </p:blipFill>
        <p:spPr>
          <a:xfrm>
            <a:off x="6101951" y="2756742"/>
            <a:ext cx="300819" cy="198541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20" y="2891528"/>
            <a:ext cx="229762" cy="21698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696" y="3108516"/>
            <a:ext cx="307596" cy="33377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096" y="2970266"/>
            <a:ext cx="307596" cy="333775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661" y="1805942"/>
            <a:ext cx="307596" cy="33377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779" y="1593369"/>
            <a:ext cx="307596" cy="33377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873" y="1927144"/>
            <a:ext cx="307596" cy="33377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8" r="9127"/>
          <a:stretch/>
        </p:blipFill>
        <p:spPr>
          <a:xfrm>
            <a:off x="6500362" y="2575623"/>
            <a:ext cx="245939" cy="18373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8" r="9127"/>
          <a:stretch/>
        </p:blipFill>
        <p:spPr>
          <a:xfrm>
            <a:off x="7674767" y="203554"/>
            <a:ext cx="325418" cy="24311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8" r="9127"/>
          <a:stretch/>
        </p:blipFill>
        <p:spPr>
          <a:xfrm>
            <a:off x="5673845" y="1911502"/>
            <a:ext cx="262788" cy="19632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8" r="9127"/>
          <a:stretch/>
        </p:blipFill>
        <p:spPr>
          <a:xfrm>
            <a:off x="7920472" y="1737789"/>
            <a:ext cx="209772" cy="156716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4" t="16893" r="8596" b="20698"/>
          <a:stretch/>
        </p:blipFill>
        <p:spPr>
          <a:xfrm>
            <a:off x="7626597" y="446667"/>
            <a:ext cx="300819" cy="198541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836" y="386555"/>
            <a:ext cx="298542" cy="281944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55" y="1645060"/>
            <a:ext cx="229762" cy="216988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90" y="1781774"/>
            <a:ext cx="229762" cy="216988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4" t="16893" r="8596" b="20698"/>
          <a:stretch/>
        </p:blipFill>
        <p:spPr>
          <a:xfrm>
            <a:off x="5482633" y="1888980"/>
            <a:ext cx="300819" cy="198541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8" r="9127"/>
          <a:stretch/>
        </p:blipFill>
        <p:spPr>
          <a:xfrm>
            <a:off x="7851272" y="2908154"/>
            <a:ext cx="245939" cy="183736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938" y="1468647"/>
            <a:ext cx="133669" cy="183406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t="5220" r="25378" b="2692"/>
          <a:stretch/>
        </p:blipFill>
        <p:spPr>
          <a:xfrm>
            <a:off x="7339046" y="536602"/>
            <a:ext cx="167291" cy="240557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t="5220" r="25378" b="2692"/>
          <a:stretch/>
        </p:blipFill>
        <p:spPr>
          <a:xfrm>
            <a:off x="7843275" y="1481705"/>
            <a:ext cx="167291" cy="24055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t="5220" r="25378" b="2692"/>
          <a:stretch/>
        </p:blipFill>
        <p:spPr>
          <a:xfrm>
            <a:off x="5903959" y="1949962"/>
            <a:ext cx="100190" cy="144069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8" r="9127"/>
          <a:stretch/>
        </p:blipFill>
        <p:spPr>
          <a:xfrm>
            <a:off x="6937670" y="1818246"/>
            <a:ext cx="262788" cy="19632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4" t="16893" r="8596" b="20698"/>
          <a:stretch/>
        </p:blipFill>
        <p:spPr>
          <a:xfrm>
            <a:off x="7004102" y="1712961"/>
            <a:ext cx="300819" cy="198541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t="5220" r="25378" b="2692"/>
          <a:stretch/>
        </p:blipFill>
        <p:spPr>
          <a:xfrm>
            <a:off x="7143385" y="1872644"/>
            <a:ext cx="100190" cy="144069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622" y="1919524"/>
            <a:ext cx="188549" cy="204596"/>
          </a:xfrm>
          <a:prstGeom prst="rect">
            <a:avLst/>
          </a:prstGeom>
        </p:spPr>
      </p:pic>
      <p:pic>
        <p:nvPicPr>
          <p:cNvPr id="102" name="il_fi" descr="http://www.gardeningblog.net/grow-pictures/pomegranates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69474" y="3073047"/>
            <a:ext cx="254071" cy="22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202" y="5752715"/>
            <a:ext cx="239658" cy="328833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t="5220" r="25378" b="2692"/>
          <a:stretch/>
        </p:blipFill>
        <p:spPr>
          <a:xfrm>
            <a:off x="4893251" y="5719596"/>
            <a:ext cx="225932" cy="324881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061" y="5633325"/>
            <a:ext cx="317160" cy="29952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4" t="16893" r="8596" b="20698"/>
          <a:stretch/>
        </p:blipFill>
        <p:spPr>
          <a:xfrm>
            <a:off x="5208064" y="5928895"/>
            <a:ext cx="300819" cy="198541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4" t="16893" r="8596" b="20698"/>
          <a:stretch/>
        </p:blipFill>
        <p:spPr>
          <a:xfrm>
            <a:off x="4867857" y="5584443"/>
            <a:ext cx="300819" cy="198541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17" y="5684645"/>
            <a:ext cx="177497" cy="24354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01" y="5998806"/>
            <a:ext cx="303870" cy="214901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39" y="5550916"/>
            <a:ext cx="283202" cy="267457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509" y="5750708"/>
            <a:ext cx="303870" cy="214901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4" t="16893" r="8596" b="20698"/>
          <a:stretch/>
        </p:blipFill>
        <p:spPr>
          <a:xfrm>
            <a:off x="4226146" y="5661671"/>
            <a:ext cx="300819" cy="198541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 rotWithShape="1"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t="5220" r="25378" b="2692"/>
          <a:stretch/>
        </p:blipFill>
        <p:spPr>
          <a:xfrm>
            <a:off x="4132179" y="5916443"/>
            <a:ext cx="154792" cy="222584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4" t="16893" r="8596" b="20698"/>
          <a:stretch/>
        </p:blipFill>
        <p:spPr>
          <a:xfrm>
            <a:off x="4152597" y="6083885"/>
            <a:ext cx="300819" cy="198541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4" t="16893" r="8596" b="20698"/>
          <a:stretch/>
        </p:blipFill>
        <p:spPr>
          <a:xfrm>
            <a:off x="3685389" y="5803760"/>
            <a:ext cx="300819" cy="19854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364" y="5708669"/>
            <a:ext cx="183459" cy="251722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9" r="15914" b="18827"/>
          <a:stretch/>
        </p:blipFill>
        <p:spPr>
          <a:xfrm>
            <a:off x="4280465" y="5936153"/>
            <a:ext cx="262254" cy="207588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7" b="23034"/>
          <a:stretch/>
        </p:blipFill>
        <p:spPr>
          <a:xfrm>
            <a:off x="5304738" y="5770633"/>
            <a:ext cx="237451" cy="190384"/>
          </a:xfrm>
          <a:prstGeom prst="rect">
            <a:avLst/>
          </a:prstGeom>
        </p:spPr>
      </p:pic>
      <p:pic>
        <p:nvPicPr>
          <p:cNvPr id="119" name="il_fi" descr="http://www.gardeningblog.net/grow-pictures/pomegranates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143963" y="619899"/>
            <a:ext cx="254071" cy="22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il_fi" descr="http://www.gardeningblog.net/grow-pictures/pomegranates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728661" y="589971"/>
            <a:ext cx="254071" cy="22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il_fi" descr="http://www.gardeningblog.net/grow-pictures/pomegranates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447722" y="5912909"/>
            <a:ext cx="254071" cy="22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57" cstate="print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ackgroundRemoval t="3562" b="94063" l="12574" r="82711"/>
                    </a14:imgEffect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12" t="2939" r="13194" b="4502"/>
          <a:stretch/>
        </p:blipFill>
        <p:spPr>
          <a:xfrm>
            <a:off x="4109194" y="5646721"/>
            <a:ext cx="178654" cy="250115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 rotWithShape="1">
          <a:blip r:embed="rId59" cstate="print">
            <a:extLst>
              <a:ext uri="{BEBA8EAE-BF5A-486C-A8C5-ECC9F3942E4B}">
                <a14:imgProps xmlns:a14="http://schemas.microsoft.com/office/drawing/2010/main">
                  <a14:imgLayer r:embed="rId60">
                    <a14:imgEffect>
                      <a14:backgroundRemoval t="3562" b="94063" l="12574" r="82711"/>
                    </a14:imgEffect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12" t="2939" r="13194" b="4502"/>
          <a:stretch/>
        </p:blipFill>
        <p:spPr>
          <a:xfrm>
            <a:off x="2765878" y="5884866"/>
            <a:ext cx="171113" cy="239558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 rotWithShape="1">
          <a:blip r:embed="rId59" cstate="print">
            <a:extLst>
              <a:ext uri="{BEBA8EAE-BF5A-486C-A8C5-ECC9F3942E4B}">
                <a14:imgProps xmlns:a14="http://schemas.microsoft.com/office/drawing/2010/main">
                  <a14:imgLayer r:embed="rId60">
                    <a14:imgEffect>
                      <a14:backgroundRemoval t="3562" b="94063" l="12574" r="82711"/>
                    </a14:imgEffect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12" t="2939" r="13194" b="4502"/>
          <a:stretch/>
        </p:blipFill>
        <p:spPr>
          <a:xfrm>
            <a:off x="3893807" y="5708580"/>
            <a:ext cx="171113" cy="239558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 rotWithShape="1">
          <a:blip r:embed="rId59" cstate="print">
            <a:extLst>
              <a:ext uri="{BEBA8EAE-BF5A-486C-A8C5-ECC9F3942E4B}">
                <a14:imgProps xmlns:a14="http://schemas.microsoft.com/office/drawing/2010/main">
                  <a14:imgLayer r:embed="rId60">
                    <a14:imgEffect>
                      <a14:backgroundRemoval t="3562" b="94063" l="12574" r="82711"/>
                    </a14:imgEffect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12" t="2939" r="13194" b="4502"/>
          <a:stretch/>
        </p:blipFill>
        <p:spPr>
          <a:xfrm>
            <a:off x="2827661" y="4762514"/>
            <a:ext cx="171113" cy="239558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61" cstate="print">
            <a:extLst>
              <a:ext uri="{BEBA8EAE-BF5A-486C-A8C5-ECC9F3942E4B}">
                <a14:imgProps xmlns:a14="http://schemas.microsoft.com/office/drawing/2010/main">
                  <a14:imgLayer r:embed="rId62">
                    <a14:imgEffect>
                      <a14:backgroundRemoval t="15259" b="97548" l="1090" r="891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55" r="12778"/>
          <a:stretch/>
        </p:blipFill>
        <p:spPr>
          <a:xfrm rot="10800000">
            <a:off x="7534937" y="670525"/>
            <a:ext cx="191702" cy="185597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 rotWithShape="1">
          <a:blip r:embed="rId61" cstate="print">
            <a:extLst>
              <a:ext uri="{BEBA8EAE-BF5A-486C-A8C5-ECC9F3942E4B}">
                <a14:imgProps xmlns:a14="http://schemas.microsoft.com/office/drawing/2010/main">
                  <a14:imgLayer r:embed="rId62">
                    <a14:imgEffect>
                      <a14:backgroundRemoval t="15259" b="97548" l="1090" r="891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55" r="12778"/>
          <a:stretch/>
        </p:blipFill>
        <p:spPr>
          <a:xfrm rot="10800000">
            <a:off x="6005867" y="1934367"/>
            <a:ext cx="191702" cy="185597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 rotWithShape="1">
          <a:blip r:embed="rId61" cstate="print">
            <a:extLst>
              <a:ext uri="{BEBA8EAE-BF5A-486C-A8C5-ECC9F3942E4B}">
                <a14:imgProps xmlns:a14="http://schemas.microsoft.com/office/drawing/2010/main">
                  <a14:imgLayer r:embed="rId62">
                    <a14:imgEffect>
                      <a14:backgroundRemoval t="15259" b="97548" l="1090" r="891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55" r="12778"/>
          <a:stretch/>
        </p:blipFill>
        <p:spPr>
          <a:xfrm rot="10800000">
            <a:off x="6504381" y="3061215"/>
            <a:ext cx="191702" cy="185597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 rotWithShape="1">
          <a:blip r:embed="rId61" cstate="print">
            <a:extLst>
              <a:ext uri="{BEBA8EAE-BF5A-486C-A8C5-ECC9F3942E4B}">
                <a14:imgProps xmlns:a14="http://schemas.microsoft.com/office/drawing/2010/main">
                  <a14:imgLayer r:embed="rId62">
                    <a14:imgEffect>
                      <a14:backgroundRemoval t="15259" b="97548" l="1090" r="891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55" r="12778"/>
          <a:stretch/>
        </p:blipFill>
        <p:spPr>
          <a:xfrm rot="10800000">
            <a:off x="8192155" y="1533756"/>
            <a:ext cx="191702" cy="185597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 rotWithShape="1">
          <a:blip r:embed="rId61" cstate="print">
            <a:extLst>
              <a:ext uri="{BEBA8EAE-BF5A-486C-A8C5-ECC9F3942E4B}">
                <a14:imgProps xmlns:a14="http://schemas.microsoft.com/office/drawing/2010/main">
                  <a14:imgLayer r:embed="rId62">
                    <a14:imgEffect>
                      <a14:backgroundRemoval t="15259" b="97548" l="1090" r="891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55" r="12778"/>
          <a:stretch/>
        </p:blipFill>
        <p:spPr>
          <a:xfrm rot="10800000">
            <a:off x="7015464" y="2005161"/>
            <a:ext cx="191702" cy="185597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 rotWithShape="1">
          <a:blip r:embed="rId61" cstate="print">
            <a:extLst>
              <a:ext uri="{BEBA8EAE-BF5A-486C-A8C5-ECC9F3942E4B}">
                <a14:imgProps xmlns:a14="http://schemas.microsoft.com/office/drawing/2010/main">
                  <a14:imgLayer r:embed="rId62">
                    <a14:imgEffect>
                      <a14:backgroundRemoval t="15259" b="97548" l="1090" r="891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55" r="12778"/>
          <a:stretch/>
        </p:blipFill>
        <p:spPr>
          <a:xfrm rot="10800000">
            <a:off x="3981356" y="2801563"/>
            <a:ext cx="191702" cy="185597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 rotWithShape="1">
          <a:blip r:embed="rId61" cstate="print">
            <a:extLst>
              <a:ext uri="{BEBA8EAE-BF5A-486C-A8C5-ECC9F3942E4B}">
                <a14:imgProps xmlns:a14="http://schemas.microsoft.com/office/drawing/2010/main">
                  <a14:imgLayer r:embed="rId62">
                    <a14:imgEffect>
                      <a14:backgroundRemoval t="15259" b="97548" l="1090" r="891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55" r="12778"/>
          <a:stretch/>
        </p:blipFill>
        <p:spPr>
          <a:xfrm rot="10800000">
            <a:off x="5296570" y="6131583"/>
            <a:ext cx="191702" cy="185597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 rotWithShape="1"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8" t="4905" r="4113" b="20065"/>
          <a:stretch/>
        </p:blipFill>
        <p:spPr>
          <a:xfrm rot="10800000">
            <a:off x="5415324" y="6057117"/>
            <a:ext cx="215322" cy="226909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 rotWithShape="1"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8" t="4905" r="4113" b="20065"/>
          <a:stretch/>
        </p:blipFill>
        <p:spPr>
          <a:xfrm rot="10800000">
            <a:off x="3979363" y="3526741"/>
            <a:ext cx="215322" cy="226909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 rotWithShape="1"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8" t="4905" r="4113" b="20065"/>
          <a:stretch/>
        </p:blipFill>
        <p:spPr>
          <a:xfrm rot="10800000">
            <a:off x="6457569" y="3200277"/>
            <a:ext cx="215322" cy="226909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 rotWithShape="1"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8" t="4905" r="4113" b="20065"/>
          <a:stretch/>
        </p:blipFill>
        <p:spPr>
          <a:xfrm rot="10800000">
            <a:off x="8097211" y="1340057"/>
            <a:ext cx="215322" cy="226909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 rotWithShape="1"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8" t="4905" r="4113" b="20065"/>
          <a:stretch/>
        </p:blipFill>
        <p:spPr>
          <a:xfrm rot="10800000">
            <a:off x="6876045" y="1920872"/>
            <a:ext cx="215322" cy="22690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 rotWithShape="1"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8" t="4905" r="4113" b="20065"/>
          <a:stretch/>
        </p:blipFill>
        <p:spPr>
          <a:xfrm rot="10800000">
            <a:off x="5991277" y="1742490"/>
            <a:ext cx="215322" cy="226909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 rotWithShape="1"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8" t="4905" r="4113" b="20065"/>
          <a:stretch/>
        </p:blipFill>
        <p:spPr>
          <a:xfrm rot="10800000">
            <a:off x="7367928" y="740571"/>
            <a:ext cx="215322" cy="226909"/>
          </a:xfrm>
          <a:prstGeom prst="rect">
            <a:avLst/>
          </a:prstGeom>
        </p:spPr>
      </p:pic>
      <p:pic>
        <p:nvPicPr>
          <p:cNvPr id="142" name="Picture 2" descr="Image result for pecan pictures"/>
          <p:cNvPicPr>
            <a:picLocks noChangeAspect="1" noChangeArrowheads="1"/>
          </p:cNvPicPr>
          <p:nvPr/>
        </p:nvPicPr>
        <p:blipFill rotWithShape="1">
          <a:blip r:embed="rId64" cstate="print">
            <a:extLst>
              <a:ext uri="{BEBA8EAE-BF5A-486C-A8C5-ECC9F3942E4B}">
                <a14:imgProps xmlns:a14="http://schemas.microsoft.com/office/drawing/2010/main">
                  <a14:imgLayer r:embed="rId65">
                    <a14:imgEffect>
                      <a14:backgroundRemoval t="19111" b="85778" l="1778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3" t="18911" r="1683" b="11178"/>
          <a:stretch/>
        </p:blipFill>
        <p:spPr bwMode="auto">
          <a:xfrm>
            <a:off x="5644926" y="2049162"/>
            <a:ext cx="189324" cy="139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TextBox 142"/>
          <p:cNvSpPr txBox="1"/>
          <p:nvPr/>
        </p:nvSpPr>
        <p:spPr>
          <a:xfrm>
            <a:off x="6262439" y="5505497"/>
            <a:ext cx="93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7%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2886190" y="3506015"/>
            <a:ext cx="93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22%</a:t>
            </a:r>
          </a:p>
        </p:txBody>
      </p:sp>
      <p:pic>
        <p:nvPicPr>
          <p:cNvPr id="145" name="Picture 2" descr="Image result for pecan pictures"/>
          <p:cNvPicPr>
            <a:picLocks noChangeAspect="1" noChangeArrowheads="1"/>
          </p:cNvPicPr>
          <p:nvPr/>
        </p:nvPicPr>
        <p:blipFill rotWithShape="1"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19111" b="85778" l="1778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3" t="18911" r="1683" b="11178"/>
          <a:stretch/>
        </p:blipFill>
        <p:spPr bwMode="auto">
          <a:xfrm>
            <a:off x="5321311" y="2031250"/>
            <a:ext cx="260595" cy="192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Image result for pecan pictures"/>
          <p:cNvPicPr>
            <a:picLocks noChangeAspect="1" noChangeArrowheads="1"/>
          </p:cNvPicPr>
          <p:nvPr/>
        </p:nvPicPr>
        <p:blipFill rotWithShape="1">
          <a:blip r:embed="rId66" cstate="print">
            <a:extLst>
              <a:ext uri="{BEBA8EAE-BF5A-486C-A8C5-ECC9F3942E4B}">
                <a14:imgProps xmlns:a14="http://schemas.microsoft.com/office/drawing/2010/main">
                  <a14:imgLayer r:embed="rId67">
                    <a14:imgEffect>
                      <a14:backgroundRemoval t="19111" b="85778" l="1778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3" t="18911" r="1683" b="11178"/>
          <a:stretch/>
        </p:blipFill>
        <p:spPr bwMode="auto">
          <a:xfrm>
            <a:off x="7613745" y="800211"/>
            <a:ext cx="187277" cy="138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Image result for pecan pictures"/>
          <p:cNvPicPr>
            <a:picLocks noChangeAspect="1" noChangeArrowheads="1"/>
          </p:cNvPicPr>
          <p:nvPr/>
        </p:nvPicPr>
        <p:blipFill rotWithShape="1">
          <a:blip r:embed="rId66" cstate="print">
            <a:extLst>
              <a:ext uri="{BEBA8EAE-BF5A-486C-A8C5-ECC9F3942E4B}">
                <a14:imgProps xmlns:a14="http://schemas.microsoft.com/office/drawing/2010/main">
                  <a14:imgLayer r:embed="rId67">
                    <a14:imgEffect>
                      <a14:backgroundRemoval t="19111" b="85778" l="1778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3" t="18911" r="1683" b="11178"/>
          <a:stretch/>
        </p:blipFill>
        <p:spPr bwMode="auto">
          <a:xfrm>
            <a:off x="7866116" y="1815408"/>
            <a:ext cx="187277" cy="138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2" descr="Image result for pecan pictures"/>
          <p:cNvPicPr>
            <a:picLocks noChangeAspect="1" noChangeArrowheads="1"/>
          </p:cNvPicPr>
          <p:nvPr/>
        </p:nvPicPr>
        <p:blipFill rotWithShape="1">
          <a:blip r:embed="rId66" cstate="print">
            <a:extLst>
              <a:ext uri="{BEBA8EAE-BF5A-486C-A8C5-ECC9F3942E4B}">
                <a14:imgProps xmlns:a14="http://schemas.microsoft.com/office/drawing/2010/main">
                  <a14:imgLayer r:embed="rId67">
                    <a14:imgEffect>
                      <a14:backgroundRemoval t="19111" b="85778" l="1778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3" t="18911" r="1683" b="11178"/>
          <a:stretch/>
        </p:blipFill>
        <p:spPr bwMode="auto">
          <a:xfrm>
            <a:off x="8228122" y="3427186"/>
            <a:ext cx="187277" cy="138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2" descr="Image result for pecan pictures"/>
          <p:cNvPicPr>
            <a:picLocks noChangeAspect="1" noChangeArrowheads="1"/>
          </p:cNvPicPr>
          <p:nvPr/>
        </p:nvPicPr>
        <p:blipFill rotWithShape="1">
          <a:blip r:embed="rId66" cstate="print">
            <a:extLst>
              <a:ext uri="{BEBA8EAE-BF5A-486C-A8C5-ECC9F3942E4B}">
                <a14:imgProps xmlns:a14="http://schemas.microsoft.com/office/drawing/2010/main">
                  <a14:imgLayer r:embed="rId67">
                    <a14:imgEffect>
                      <a14:backgroundRemoval t="19111" b="85778" l="1778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3" t="18911" r="1683" b="11178"/>
          <a:stretch/>
        </p:blipFill>
        <p:spPr bwMode="auto">
          <a:xfrm>
            <a:off x="6727133" y="2760496"/>
            <a:ext cx="187277" cy="138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149"/>
          <p:cNvPicPr>
            <a:picLocks noChangeAspect="1"/>
          </p:cNvPicPr>
          <p:nvPr/>
        </p:nvPicPr>
        <p:blipFill rotWithShape="1"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9" r="15914" b="18827"/>
          <a:stretch/>
        </p:blipFill>
        <p:spPr>
          <a:xfrm>
            <a:off x="8179019" y="3548538"/>
            <a:ext cx="215116" cy="170276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 rotWithShape="1"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9" r="15914" b="18827"/>
          <a:stretch/>
        </p:blipFill>
        <p:spPr>
          <a:xfrm>
            <a:off x="5479728" y="2107909"/>
            <a:ext cx="209333" cy="165698"/>
          </a:xfrm>
          <a:prstGeom prst="rect">
            <a:avLst/>
          </a:prstGeom>
        </p:spPr>
      </p:pic>
      <p:pic>
        <p:nvPicPr>
          <p:cNvPr id="152" name="il_fi" descr="http://www.gardeningblog.net/grow-pictures/pomegranates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62723" y="3359151"/>
            <a:ext cx="187981" cy="16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il_fi" descr="http://www.gardeningblog.net/grow-pictures/pomegranates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16891" y="1833282"/>
            <a:ext cx="187981" cy="16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" name="TextBox 153"/>
          <p:cNvSpPr txBox="1"/>
          <p:nvPr/>
        </p:nvSpPr>
        <p:spPr>
          <a:xfrm>
            <a:off x="4800092" y="2001367"/>
            <a:ext cx="93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3%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8005953" y="487965"/>
            <a:ext cx="93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2%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7502356" y="2212182"/>
            <a:ext cx="93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2%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8045324" y="2851105"/>
            <a:ext cx="93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2%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586212" y="2878920"/>
            <a:ext cx="93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2%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6870036" y="2202379"/>
            <a:ext cx="93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2%</a:t>
            </a:r>
          </a:p>
        </p:txBody>
      </p:sp>
      <p:sp>
        <p:nvSpPr>
          <p:cNvPr id="161" name="Oval 160"/>
          <p:cNvSpPr/>
          <p:nvPr/>
        </p:nvSpPr>
        <p:spPr>
          <a:xfrm>
            <a:off x="2415955" y="2634957"/>
            <a:ext cx="2635820" cy="17870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4773118" y="5078231"/>
            <a:ext cx="2511456" cy="13317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567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94826"/>
            <a:ext cx="9145058" cy="130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350" b="0" i="0" u="none" strike="noStrike" kern="1200" cap="none" spc="0" normalizeH="0" baseline="0" noProof="0">
              <a:ln w="0"/>
              <a:solidFill>
                <a:srgbClr val="99CB3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768096" y="103794"/>
            <a:ext cx="8012680" cy="955348"/>
          </a:xfrm>
        </p:spPr>
        <p:txBody>
          <a:bodyPr/>
          <a:lstStyle/>
          <a:p>
            <a:r>
              <a:rPr lang="en-ZA" dirty="0"/>
              <a:t>Key stats FRUIT and related Industries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1" t="7900" r="13168" b="6713"/>
          <a:stretch/>
        </p:blipFill>
        <p:spPr>
          <a:xfrm>
            <a:off x="55475" y="1186279"/>
            <a:ext cx="2243227" cy="18921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475" y="3177853"/>
            <a:ext cx="288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164 186 Direct Employment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656 744 Dependents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0012" y="3831285"/>
            <a:ext cx="20067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2" t="3786" r="6084" b="6495"/>
          <a:stretch/>
        </p:blipFill>
        <p:spPr>
          <a:xfrm>
            <a:off x="2693556" y="1066799"/>
            <a:ext cx="2910357" cy="25611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77153" y="3600155"/>
            <a:ext cx="3030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TOTAL TURNOVER: R12,8 BN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Total production 2,14 mil tons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778247" y="4244364"/>
            <a:ext cx="2785942" cy="8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 t="9043" r="2495" b="27161"/>
          <a:stretch/>
        </p:blipFill>
        <p:spPr>
          <a:xfrm>
            <a:off x="5866647" y="1222280"/>
            <a:ext cx="3083551" cy="17639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66647" y="3182489"/>
            <a:ext cx="33375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Exports 45% of total production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>
                <a:solidFill>
                  <a:prstClr val="black"/>
                </a:solidFill>
                <a:latin typeface="Tw Cen MT" panose="020B0602020104020603"/>
              </a:rPr>
              <a:t>Domestic market 20% of total production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Fresh Industry Generates 85% of annual turnover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Processing Sectors contribute 35%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(Processing: Dried, Pulp, canning &amp; Juice)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852533" y="5096297"/>
            <a:ext cx="3215989" cy="2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6464174"/>
            <a:ext cx="9144000" cy="393826"/>
          </a:xfrm>
          <a:prstGeom prst="rect">
            <a:avLst/>
          </a:prstGeom>
          <a:solidFill>
            <a:srgbClr val="AFCF6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Deciduous and Alternative Fruit HECTARES: 89,327 </a:t>
            </a:r>
            <a:r>
              <a:rPr lang="en-US" sz="2000" dirty="0">
                <a:solidFill>
                  <a:prstClr val="black"/>
                </a:solidFill>
                <a:latin typeface="Tw Cen MT" panose="020B0602020104020603"/>
              </a:rPr>
              <a:t>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69485" y="4286702"/>
            <a:ext cx="2622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Industry Investment +14%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Over last 5 Years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B4D34FF-3258-461F-ACE0-96D8ACE42090}"/>
              </a:ext>
            </a:extLst>
          </p:cNvPr>
          <p:cNvCxnSpPr/>
          <p:nvPr/>
        </p:nvCxnSpPr>
        <p:spPr>
          <a:xfrm>
            <a:off x="650178" y="103794"/>
            <a:ext cx="0" cy="750003"/>
          </a:xfrm>
          <a:prstGeom prst="line">
            <a:avLst/>
          </a:prstGeom>
          <a:ln w="28575">
            <a:solidFill>
              <a:srgbClr val="99C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FC867F45-B64D-4411-907F-FE50F2FC8A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" y="221872"/>
            <a:ext cx="523459" cy="513845"/>
          </a:xfrm>
          <a:prstGeom prst="rect">
            <a:avLst/>
          </a:prstGeom>
        </p:spPr>
      </p:pic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813197"/>
              </p:ext>
            </p:extLst>
          </p:nvPr>
        </p:nvGraphicFramePr>
        <p:xfrm>
          <a:off x="1642163" y="4880218"/>
          <a:ext cx="3132273" cy="1463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70446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comp.nus.edu.sg/~pptlabs/shapes/standing-man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205"/>
                    </a14:imgEffect>
                    <a14:imgEffect>
                      <a14:saturation sat="115000"/>
                    </a14:imgEffect>
                    <a14:imgEffect>
                      <a14:brightnessContrast bright="71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32" y="529178"/>
            <a:ext cx="1040344" cy="104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491880" y="68405"/>
            <a:ext cx="5827659" cy="7527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Production structure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j-ea"/>
              <a:cs typeface="+mj-cs"/>
            </a:endParaRPr>
          </a:p>
        </p:txBody>
      </p:sp>
      <p:pic>
        <p:nvPicPr>
          <p:cNvPr id="4" name="Picture 2" descr="http://www.comp.nus.edu.sg/~pptlabs/shapes/standing-man.png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70000"/>
                    </a14:imgEffect>
                    <a14:imgEffect>
                      <a14:brightnessContrast bright="71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27" y="365258"/>
            <a:ext cx="1040344" cy="104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omp.nus.edu.sg/~pptlabs/shapes/standing-man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205"/>
                    </a14:imgEffect>
                    <a14:imgEffect>
                      <a14:saturation sat="115000"/>
                    </a14:imgEffect>
                    <a14:imgEffect>
                      <a14:brightnessContrast bright="71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7" y="619932"/>
            <a:ext cx="1040344" cy="104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008" y="2416916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2002: 1 646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Avg</a:t>
            </a:r>
            <a:r>
              <a:rPr kumimoji="0" lang="en-Z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fruit enterprise = 34 ha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3674" y="5103674"/>
            <a:ext cx="54517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2018: 1 161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Avg</a:t>
            </a:r>
            <a:r>
              <a:rPr kumimoji="0" lang="en-Z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fruit enterprise =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47 ha  </a:t>
            </a:r>
          </a:p>
        </p:txBody>
      </p:sp>
      <p:pic>
        <p:nvPicPr>
          <p:cNvPr id="10" name="Picture 2" descr="http://www.comp.nus.edu.sg/~pptlabs/shapes/standing-man.png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70000"/>
                    </a14:imgEffect>
                    <a14:imgEffect>
                      <a14:brightnessContrast bright="71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24" y="1056761"/>
            <a:ext cx="1169007" cy="116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comp.nus.edu.sg/~pptlabs/shapes/standing-man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205"/>
                    </a14:imgEffect>
                    <a14:imgEffect>
                      <a14:saturation sat="115000"/>
                    </a14:imgEffect>
                    <a14:imgEffect>
                      <a14:brightnessContrast bright="71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00" y="1066631"/>
            <a:ext cx="1169007" cy="116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comp.nus.edu.sg/~pptlabs/shapes/standing-man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205"/>
                    </a14:imgEffect>
                    <a14:imgEffect>
                      <a14:saturation sat="115000"/>
                    </a14:imgEffect>
                    <a14:imgEffect>
                      <a14:brightnessContrast bright="71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079" y="801586"/>
            <a:ext cx="1040344" cy="104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comp.nus.edu.sg/~pptlabs/shapes/standing-man.png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70000"/>
                    </a14:imgEffect>
                    <a14:imgEffect>
                      <a14:brightnessContrast bright="71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428" y="3999828"/>
            <a:ext cx="1967667" cy="196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comp.nus.edu.sg/~pptlabs/shapes/standing-man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205"/>
                    </a14:imgEffect>
                    <a14:imgEffect>
                      <a14:saturation sat="115000"/>
                    </a14:imgEffect>
                    <a14:imgEffect>
                      <a14:brightnessContrast bright="71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552" y="4587297"/>
            <a:ext cx="1967667" cy="196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comp.nus.edu.sg/~pptlabs/shapes/standing-man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205"/>
                    </a14:imgEffect>
                    <a14:imgEffect>
                      <a14:saturation sat="115000"/>
                    </a14:imgEffect>
                    <a14:imgEffect>
                      <a14:brightnessContrast bright="71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570" y="5015441"/>
            <a:ext cx="1967667" cy="196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comp.nus.edu.sg/~pptlabs/shapes/standing-man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205"/>
                    </a14:imgEffect>
                    <a14:imgEffect>
                      <a14:saturation sat="115000"/>
                    </a14:imgEffect>
                    <a14:imgEffect>
                      <a14:brightnessContrast bright="71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93" y="821152"/>
            <a:ext cx="1040344" cy="104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www.comp.nus.edu.sg/~pptlabs/shapes/standing-man.png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70000"/>
                    </a14:imgEffect>
                    <a14:imgEffect>
                      <a14:brightnessContrast bright="71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388" y="657232"/>
            <a:ext cx="1040344" cy="104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comp.nus.edu.sg/~pptlabs/shapes/standing-man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205"/>
                    </a14:imgEffect>
                    <a14:imgEffect>
                      <a14:saturation sat="115000"/>
                    </a14:imgEffect>
                    <a14:imgEffect>
                      <a14:brightnessContrast bright="71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048" y="911906"/>
            <a:ext cx="1040344" cy="104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comp.nus.edu.sg/~pptlabs/shapes/standing-man.png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70000"/>
                    </a14:imgEffect>
                    <a14:imgEffect>
                      <a14:brightnessContrast bright="71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85" y="1348735"/>
            <a:ext cx="1169007" cy="116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.comp.nus.edu.sg/~pptlabs/shapes/standing-man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205"/>
                    </a14:imgEffect>
                    <a14:imgEffect>
                      <a14:saturation sat="115000"/>
                    </a14:imgEffect>
                    <a14:imgEffect>
                      <a14:brightnessContrast bright="71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61" y="1358605"/>
            <a:ext cx="1169007" cy="116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www.comp.nus.edu.sg/~pptlabs/shapes/standing-man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205"/>
                    </a14:imgEffect>
                    <a14:imgEffect>
                      <a14:saturation sat="115000"/>
                    </a14:imgEffect>
                    <a14:imgEffect>
                      <a14:brightnessContrast bright="71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59" y="1207657"/>
            <a:ext cx="1040344" cy="104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www.comp.nus.edu.sg/~pptlabs/shapes/standing-man.png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70000"/>
                    </a14:imgEffect>
                    <a14:imgEffect>
                      <a14:brightnessContrast bright="71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189" y="4571340"/>
            <a:ext cx="1967667" cy="196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www.comp.nus.edu.sg/~pptlabs/shapes/standing-man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205"/>
                    </a14:imgEffect>
                    <a14:imgEffect>
                      <a14:saturation sat="115000"/>
                    </a14:imgEffect>
                    <a14:imgEffect>
                      <a14:brightnessContrast bright="71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865" y="4451763"/>
            <a:ext cx="1967667" cy="196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www.comp.nus.edu.sg/~pptlabs/shapes/standing-man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205"/>
                    </a14:imgEffect>
                    <a14:imgEffect>
                      <a14:saturation sat="115000"/>
                    </a14:imgEffect>
                    <a14:imgEffect>
                      <a14:brightnessContrast bright="71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883" y="4879907"/>
            <a:ext cx="1967667" cy="196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489921" y="1508609"/>
            <a:ext cx="2482063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10%    &gt; 100 ha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14%    50 – 100 ha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34%  15 – 50 ha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42%  &lt; 15 ha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62919" y="1156658"/>
            <a:ext cx="2515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 Grower Groupings:</a:t>
            </a:r>
          </a:p>
        </p:txBody>
      </p:sp>
      <p:sp>
        <p:nvSpPr>
          <p:cNvPr id="2" name="Rectangle 1"/>
          <p:cNvSpPr/>
          <p:nvPr/>
        </p:nvSpPr>
        <p:spPr>
          <a:xfrm>
            <a:off x="3671403" y="696275"/>
            <a:ext cx="3738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Consolidation of units (70:25) principle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4CB39E74-37C4-4052-A3D9-DDC255919777}"/>
              </a:ext>
            </a:extLst>
          </p:cNvPr>
          <p:cNvSpPr/>
          <p:nvPr/>
        </p:nvSpPr>
        <p:spPr>
          <a:xfrm>
            <a:off x="6177134" y="3335258"/>
            <a:ext cx="485785" cy="130803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D852DC-951B-4769-9EEC-36BB5C9BF04D}"/>
              </a:ext>
            </a:extLst>
          </p:cNvPr>
          <p:cNvSpPr/>
          <p:nvPr/>
        </p:nvSpPr>
        <p:spPr>
          <a:xfrm>
            <a:off x="6662919" y="3522417"/>
            <a:ext cx="960712" cy="7433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2800" dirty="0">
                <a:solidFill>
                  <a:srgbClr val="FF0000"/>
                </a:solidFill>
              </a:rPr>
              <a:t>-42%</a:t>
            </a:r>
          </a:p>
        </p:txBody>
      </p:sp>
    </p:spTree>
    <p:extLst>
      <p:ext uri="{BB962C8B-B14F-4D97-AF65-F5344CB8AC3E}">
        <p14:creationId xmlns:p14="http://schemas.microsoft.com/office/powerpoint/2010/main" val="184628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7259" y="345208"/>
            <a:ext cx="7290054" cy="1499616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</a:pPr>
            <a:r>
              <a:rPr lang="en-US" dirty="0">
                <a:latin typeface="Century Gothic" panose="020B0502020202020204" pitchFamily="34" charset="0"/>
              </a:rPr>
              <a:t>Strategic Framework 2019 – 2023 </a:t>
            </a:r>
            <a:r>
              <a:rPr lang="en-US" sz="2000" dirty="0">
                <a:latin typeface="Century Gothic" panose="020B0502020202020204" pitchFamily="34" charset="0"/>
              </a:rPr>
              <a:t>(levy funded &amp; user pay)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684075"/>
            <a:ext cx="8435280" cy="4697253"/>
          </a:xfrm>
        </p:spPr>
        <p:txBody>
          <a:bodyPr>
            <a:normAutofit fontScale="4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ZA" sz="4400" dirty="0"/>
              <a:t>Scientific R&amp;D plus Associated Tech Transfer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4400" dirty="0"/>
              <a:t>Trade/MA, Market Intelligence &amp; Trade Awareness                            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4400" dirty="0"/>
              <a:t>Technical Market Access, Protocols &amp; Product Standards 	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4400" dirty="0"/>
              <a:t>Plant Material: Breeding/Acquisition – Scion &amp; Rootstock           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4400" dirty="0"/>
              <a:t>Independent Evaluation (Cultivars &amp; Rootstocks)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4400" dirty="0"/>
              <a:t>Plant Improvement &amp; Certification                                                         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4400" dirty="0"/>
              <a:t>Economic Development &amp; Land Reform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4400" dirty="0"/>
              <a:t>Skills &amp; Human Resource Development, Incl. Socio-Economic Development        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4400" dirty="0"/>
              <a:t>Industry Information &amp; statistics                                                            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4400" dirty="0"/>
              <a:t>Communication &amp; Industry Representation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4400" dirty="0"/>
              <a:t>Good Governance, Administration &amp; Financial Management            </a:t>
            </a:r>
          </a:p>
          <a:p>
            <a:endParaRPr lang="en-ZA" sz="2000" dirty="0"/>
          </a:p>
          <a:p>
            <a:endParaRPr lang="en-ZA" sz="2000" dirty="0"/>
          </a:p>
          <a:p>
            <a:endParaRPr lang="en-ZA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53CB49-63CF-48BC-8668-24B0B3628C1B}"/>
              </a:ext>
            </a:extLst>
          </p:cNvPr>
          <p:cNvSpPr/>
          <p:nvPr/>
        </p:nvSpPr>
        <p:spPr>
          <a:xfrm>
            <a:off x="0" y="6482545"/>
            <a:ext cx="9144000" cy="375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>
              <a:ln w="0"/>
              <a:solidFill>
                <a:srgbClr val="99CB3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9742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1" y="902142"/>
            <a:ext cx="8462088" cy="5752522"/>
            <a:chOff x="533400" y="1066800"/>
            <a:chExt cx="8688388" cy="5752522"/>
          </a:xfrm>
        </p:grpSpPr>
        <p:sp>
          <p:nvSpPr>
            <p:cNvPr id="10242" name="Line 92"/>
            <p:cNvSpPr>
              <a:spLocks noChangeShapeType="1"/>
            </p:cNvSpPr>
            <p:nvPr/>
          </p:nvSpPr>
          <p:spPr bwMode="auto">
            <a:xfrm>
              <a:off x="4568825" y="1066800"/>
              <a:ext cx="0" cy="779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91"/>
            <p:cNvSpPr>
              <a:spLocks noChangeArrowheads="1"/>
            </p:cNvSpPr>
            <p:nvPr/>
          </p:nvSpPr>
          <p:spPr bwMode="auto">
            <a:xfrm>
              <a:off x="2724057" y="1388166"/>
              <a:ext cx="3371944" cy="99131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glow rad="228600">
                <a:srgbClr val="7030A0">
                  <a:alpha val="40000"/>
                </a:srgb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/>
              <a:endPara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  <a:p>
              <a:pPr algn="ctr"/>
              <a:r>
                <a:rPr lang="en-US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Industry Functions</a:t>
              </a:r>
              <a:endParaRPr lang="en-ZA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798722" name="Rectangle 2"/>
            <p:cNvSpPr>
              <a:spLocks noChangeArrowheads="1"/>
            </p:cNvSpPr>
            <p:nvPr/>
          </p:nvSpPr>
          <p:spPr bwMode="auto">
            <a:xfrm>
              <a:off x="795451" y="2533194"/>
              <a:ext cx="3773373" cy="2148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008000"/>
                </a:buClr>
                <a:defRPr/>
              </a:pPr>
              <a:r>
                <a:rPr lang="en-GB" sz="2400" b="1" dirty="0">
                  <a:solidFill>
                    <a:srgbClr val="000000"/>
                  </a:solidFill>
                  <a:cs typeface="Tahoma" pitchFamily="34" charset="0"/>
                </a:rPr>
                <a:t>Production (Supply side)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rgbClr val="008000"/>
                </a:buClr>
                <a:buFont typeface="Wingdings" pitchFamily="2" charset="2"/>
                <a:buChar char="n"/>
                <a:defRPr/>
              </a:pPr>
              <a:r>
                <a:rPr lang="en-GB" sz="1600" dirty="0">
                  <a:solidFill>
                    <a:srgbClr val="000000"/>
                  </a:solidFill>
                  <a:cs typeface="Tahoma" pitchFamily="34" charset="0"/>
                </a:rPr>
                <a:t>Research &amp; Development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rgbClr val="008000"/>
                </a:buClr>
                <a:buFont typeface="Wingdings" pitchFamily="2" charset="2"/>
                <a:buChar char="n"/>
                <a:defRPr/>
              </a:pPr>
              <a:r>
                <a:rPr lang="en-GB" sz="1600" dirty="0">
                  <a:solidFill>
                    <a:srgbClr val="000000"/>
                  </a:solidFill>
                  <a:cs typeface="Tahoma" pitchFamily="34" charset="0"/>
                </a:rPr>
                <a:t>Technology Transfer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rgbClr val="008000"/>
                </a:buClr>
                <a:buFont typeface="Wingdings" pitchFamily="2" charset="2"/>
                <a:buChar char="n"/>
                <a:defRPr/>
              </a:pPr>
              <a:r>
                <a:rPr lang="en-GB" sz="1600" dirty="0">
                  <a:solidFill>
                    <a:srgbClr val="000000"/>
                  </a:solidFill>
                  <a:cs typeface="Tahoma" pitchFamily="34" charset="0"/>
                </a:rPr>
                <a:t>Technical Services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rgbClr val="008000"/>
                </a:buClr>
                <a:buFont typeface="Wingdings" pitchFamily="2" charset="2"/>
                <a:buChar char="n"/>
                <a:defRPr/>
              </a:pPr>
              <a:r>
                <a:rPr lang="en-GB" sz="1600" dirty="0">
                  <a:solidFill>
                    <a:srgbClr val="000000"/>
                  </a:solidFill>
                  <a:cs typeface="Tahoma" pitchFamily="34" charset="0"/>
                </a:rPr>
                <a:t>Plant Improvement (</a:t>
              </a:r>
              <a:r>
                <a:rPr lang="en-GB" sz="1600" dirty="0" err="1">
                  <a:solidFill>
                    <a:srgbClr val="000000"/>
                  </a:solidFill>
                  <a:cs typeface="Tahoma" pitchFamily="34" charset="0"/>
                </a:rPr>
                <a:t>incl</a:t>
              </a:r>
              <a:r>
                <a:rPr lang="en-GB" sz="1600" dirty="0">
                  <a:solidFill>
                    <a:srgbClr val="000000"/>
                  </a:solidFill>
                  <a:cs typeface="Tahoma" pitchFamily="34" charset="0"/>
                </a:rPr>
                <a:t> Breeding,</a:t>
              </a:r>
            </a:p>
            <a:p>
              <a:pPr lvl="1">
                <a:lnSpc>
                  <a:spcPct val="90000"/>
                </a:lnSpc>
                <a:spcBef>
                  <a:spcPct val="20000"/>
                </a:spcBef>
                <a:buClr>
                  <a:srgbClr val="008000"/>
                </a:buClr>
                <a:defRPr/>
              </a:pPr>
              <a:r>
                <a:rPr lang="en-GB" sz="1600" dirty="0">
                  <a:solidFill>
                    <a:srgbClr val="000000"/>
                  </a:solidFill>
                  <a:cs typeface="Tahoma" pitchFamily="34" charset="0"/>
                </a:rPr>
                <a:t>      Procurement &amp; Evaluation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rgbClr val="008000"/>
                </a:buClr>
                <a:buFont typeface="Wingdings" pitchFamily="2" charset="2"/>
                <a:buChar char="n"/>
                <a:defRPr/>
              </a:pPr>
              <a:r>
                <a:rPr lang="en-GB" sz="1600" dirty="0">
                  <a:solidFill>
                    <a:srgbClr val="000000"/>
                  </a:solidFill>
                  <a:cs typeface="Tahoma" pitchFamily="34" charset="0"/>
                </a:rPr>
                <a:t>Certification</a:t>
              </a:r>
            </a:p>
          </p:txBody>
        </p:sp>
        <p:sp>
          <p:nvSpPr>
            <p:cNvPr id="798723" name="Rectangle 3"/>
            <p:cNvSpPr>
              <a:spLocks noChangeArrowheads="1"/>
            </p:cNvSpPr>
            <p:nvPr/>
          </p:nvSpPr>
          <p:spPr bwMode="auto">
            <a:xfrm>
              <a:off x="4637899" y="2533194"/>
              <a:ext cx="4583889" cy="2148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008000"/>
                </a:buClr>
                <a:defRPr/>
              </a:pPr>
              <a:r>
                <a:rPr lang="en-GB" sz="2400" b="1" dirty="0">
                  <a:solidFill>
                    <a:srgbClr val="000000"/>
                  </a:solidFill>
                  <a:cs typeface="Tahoma" pitchFamily="34" charset="0"/>
                </a:rPr>
                <a:t>Market (Demand side)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rgbClr val="008000"/>
                </a:buClr>
                <a:buFont typeface="Wingdings" pitchFamily="2" charset="2"/>
                <a:buChar char="n"/>
                <a:defRPr/>
              </a:pPr>
              <a:r>
                <a:rPr lang="en-GB" sz="1600" dirty="0">
                  <a:solidFill>
                    <a:srgbClr val="000000"/>
                  </a:solidFill>
                  <a:cs typeface="Tahoma" pitchFamily="34" charset="0"/>
                </a:rPr>
                <a:t>Info &amp; Stats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rgbClr val="008000"/>
                </a:buClr>
                <a:buFont typeface="Wingdings" pitchFamily="2" charset="2"/>
                <a:buChar char="n"/>
                <a:defRPr/>
              </a:pPr>
              <a:r>
                <a:rPr lang="en-GB" sz="1600" dirty="0">
                  <a:solidFill>
                    <a:srgbClr val="000000"/>
                  </a:solidFill>
                  <a:cs typeface="Tahoma" pitchFamily="34" charset="0"/>
                </a:rPr>
                <a:t>Logistics &amp; Infrastructure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rgbClr val="008000"/>
                </a:buClr>
                <a:buFont typeface="Wingdings" pitchFamily="2" charset="2"/>
                <a:buChar char="n"/>
                <a:defRPr/>
              </a:pPr>
              <a:r>
                <a:rPr lang="en-GB" sz="1600" dirty="0">
                  <a:solidFill>
                    <a:srgbClr val="000000"/>
                  </a:solidFill>
                  <a:cs typeface="Tahoma" pitchFamily="34" charset="0"/>
                </a:rPr>
                <a:t>Trade &amp; Market Access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rgbClr val="008000"/>
                </a:buClr>
                <a:buFont typeface="Wingdings" pitchFamily="2" charset="2"/>
                <a:buChar char="n"/>
                <a:defRPr/>
              </a:pPr>
              <a:r>
                <a:rPr lang="en-US" sz="1600" dirty="0">
                  <a:solidFill>
                    <a:srgbClr val="000000"/>
                  </a:solidFill>
                  <a:cs typeface="Tahoma" pitchFamily="34" charset="0"/>
                </a:rPr>
                <a:t>Trade Development &amp; Consumer Awareness</a:t>
              </a:r>
              <a:endParaRPr lang="en-GB" sz="1600" dirty="0">
                <a:solidFill>
                  <a:srgbClr val="000000"/>
                </a:solidFill>
                <a:cs typeface="Tahoma" pitchFamily="34" charset="0"/>
              </a:endParaRP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rgbClr val="008000"/>
                </a:buClr>
                <a:buFont typeface="Wingdings" pitchFamily="2" charset="2"/>
                <a:buChar char="n"/>
                <a:defRPr/>
              </a:pPr>
              <a:r>
                <a:rPr lang="en-GB" sz="1600" dirty="0">
                  <a:solidFill>
                    <a:srgbClr val="000000"/>
                  </a:solidFill>
                  <a:cs typeface="Tahoma" pitchFamily="34" charset="0"/>
                </a:rPr>
                <a:t>Market &amp; Consumer Research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rgbClr val="008000"/>
                </a:buClr>
                <a:buFont typeface="Wingdings" pitchFamily="2" charset="2"/>
                <a:buChar char="n"/>
                <a:defRPr/>
              </a:pPr>
              <a:r>
                <a:rPr lang="en-GB" sz="1600" dirty="0">
                  <a:solidFill>
                    <a:srgbClr val="000000"/>
                  </a:solidFill>
                  <a:cs typeface="Tahoma" pitchFamily="34" charset="0"/>
                </a:rPr>
                <a:t>Standards &amp; Protocols</a:t>
              </a:r>
            </a:p>
          </p:txBody>
        </p:sp>
        <p:sp>
          <p:nvSpPr>
            <p:cNvPr id="798724" name="Rectangle 4"/>
            <p:cNvSpPr>
              <a:spLocks noChangeArrowheads="1"/>
            </p:cNvSpPr>
            <p:nvPr/>
          </p:nvSpPr>
          <p:spPr bwMode="auto">
            <a:xfrm>
              <a:off x="533400" y="4642924"/>
              <a:ext cx="8382000" cy="2176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808080"/>
                </a:buClr>
                <a:buFont typeface="Monotype Sorts" pitchFamily="2" charset="2"/>
                <a:buChar char="§"/>
                <a:defRPr/>
              </a:pPr>
              <a:r>
                <a:rPr kumimoji="1" lang="en-GB" sz="2000" b="1" dirty="0">
                  <a:solidFill>
                    <a:srgbClr val="000000"/>
                  </a:solidFill>
                  <a:cs typeface="Tahoma" pitchFamily="34" charset="0"/>
                </a:rPr>
                <a:t>Other “cross cutting”:</a:t>
              </a:r>
            </a:p>
            <a:p>
              <a:pPr lvl="1">
                <a:spcBef>
                  <a:spcPct val="20000"/>
                </a:spcBef>
                <a:buClr>
                  <a:srgbClr val="808080"/>
                </a:buClr>
                <a:buSzPct val="50000"/>
                <a:defRPr/>
              </a:pPr>
              <a:r>
                <a:rPr lang="en-GB" sz="2000" dirty="0">
                  <a:solidFill>
                    <a:srgbClr val="000000"/>
                  </a:solidFill>
                  <a:cs typeface="Tahoma" pitchFamily="34" charset="0"/>
                </a:rPr>
                <a:t>Transformation (Land Reform/Economic Development/BEE &amp; </a:t>
              </a:r>
            </a:p>
            <a:p>
              <a:pPr lvl="1">
                <a:spcBef>
                  <a:spcPct val="20000"/>
                </a:spcBef>
                <a:buClr>
                  <a:srgbClr val="808080"/>
                </a:buClr>
                <a:buSzPct val="50000"/>
                <a:defRPr/>
              </a:pPr>
              <a:r>
                <a:rPr lang="en-GB" sz="2000" dirty="0">
                  <a:solidFill>
                    <a:srgbClr val="000000"/>
                  </a:solidFill>
                  <a:cs typeface="Tahoma" pitchFamily="34" charset="0"/>
                </a:rPr>
                <a:t>	Training &amp; Skills development)</a:t>
              </a:r>
            </a:p>
            <a:p>
              <a:pPr lvl="1">
                <a:spcBef>
                  <a:spcPct val="20000"/>
                </a:spcBef>
                <a:buClr>
                  <a:srgbClr val="808080"/>
                </a:buClr>
                <a:buSzPct val="50000"/>
                <a:defRPr/>
              </a:pPr>
              <a:r>
                <a:rPr kumimoji="1" lang="en-GB" sz="2000" dirty="0">
                  <a:solidFill>
                    <a:srgbClr val="000000"/>
                  </a:solidFill>
                  <a:cs typeface="Tahoma" pitchFamily="34" charset="0"/>
                </a:rPr>
                <a:t>Communication, Image, Representation</a:t>
              </a:r>
            </a:p>
            <a:p>
              <a:pPr lvl="1">
                <a:spcBef>
                  <a:spcPct val="20000"/>
                </a:spcBef>
                <a:buClr>
                  <a:srgbClr val="808080"/>
                </a:buClr>
                <a:buSzPct val="50000"/>
                <a:defRPr/>
              </a:pPr>
              <a:r>
                <a:rPr kumimoji="1" lang="en-GB" sz="2000" dirty="0">
                  <a:solidFill>
                    <a:srgbClr val="000000"/>
                  </a:solidFill>
                  <a:cs typeface="Tahoma" pitchFamily="34" charset="0"/>
                </a:rPr>
                <a:t>Admin &amp; Financial services</a:t>
              </a:r>
            </a:p>
            <a:p>
              <a:pPr lvl="1">
                <a:spcBef>
                  <a:spcPct val="20000"/>
                </a:spcBef>
                <a:buClr>
                  <a:srgbClr val="808080"/>
                </a:buClr>
                <a:buSzPct val="50000"/>
                <a:defRPr/>
              </a:pPr>
              <a:r>
                <a:rPr kumimoji="1" lang="en-GB" sz="2000" dirty="0">
                  <a:solidFill>
                    <a:srgbClr val="000000"/>
                  </a:solidFill>
                  <a:cs typeface="Tahoma" pitchFamily="34" charset="0"/>
                </a:rPr>
                <a:t>Commercial/User Pay Industry Services</a:t>
              </a:r>
            </a:p>
          </p:txBody>
        </p:sp>
        <p:sp>
          <p:nvSpPr>
            <p:cNvPr id="2" name="Left-Right Arrow 1"/>
            <p:cNvSpPr/>
            <p:nvPr/>
          </p:nvSpPr>
          <p:spPr>
            <a:xfrm>
              <a:off x="4018149" y="3282601"/>
              <a:ext cx="1130300" cy="4572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>
                <a:solidFill>
                  <a:srgbClr val="FFFFFF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909" y="141042"/>
            <a:ext cx="2362664" cy="69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76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1"/>
          <p:cNvSpPr>
            <a:spLocks noChangeArrowheads="1"/>
          </p:cNvSpPr>
          <p:nvPr/>
        </p:nvSpPr>
        <p:spPr bwMode="auto">
          <a:xfrm>
            <a:off x="3383638" y="567952"/>
            <a:ext cx="2023240" cy="39694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glow rad="228600">
              <a:srgbClr val="7030A0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PRODUCERS</a:t>
            </a:r>
            <a:endParaRPr lang="en-ZA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" name="Line 90"/>
          <p:cNvSpPr>
            <a:spLocks noChangeShapeType="1"/>
          </p:cNvSpPr>
          <p:nvPr/>
        </p:nvSpPr>
        <p:spPr bwMode="auto">
          <a:xfrm>
            <a:off x="1393825" y="3214566"/>
            <a:ext cx="66294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Line 71"/>
          <p:cNvSpPr>
            <a:spLocks noChangeShapeType="1"/>
          </p:cNvSpPr>
          <p:nvPr/>
        </p:nvSpPr>
        <p:spPr bwMode="auto">
          <a:xfrm>
            <a:off x="4391025" y="2890716"/>
            <a:ext cx="0" cy="1404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ine 71"/>
          <p:cNvSpPr>
            <a:spLocks noChangeShapeType="1"/>
          </p:cNvSpPr>
          <p:nvPr/>
        </p:nvSpPr>
        <p:spPr bwMode="auto">
          <a:xfrm>
            <a:off x="1389063" y="3209804"/>
            <a:ext cx="4762" cy="4619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Line 71"/>
          <p:cNvSpPr>
            <a:spLocks noChangeShapeType="1"/>
          </p:cNvSpPr>
          <p:nvPr/>
        </p:nvSpPr>
        <p:spPr bwMode="auto">
          <a:xfrm>
            <a:off x="6876256" y="3209804"/>
            <a:ext cx="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Line 71"/>
          <p:cNvSpPr>
            <a:spLocks noChangeShapeType="1"/>
          </p:cNvSpPr>
          <p:nvPr/>
        </p:nvSpPr>
        <p:spPr bwMode="auto">
          <a:xfrm flipH="1">
            <a:off x="5356225" y="3214566"/>
            <a:ext cx="0" cy="1143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Line 71"/>
          <p:cNvSpPr>
            <a:spLocks noChangeShapeType="1"/>
          </p:cNvSpPr>
          <p:nvPr/>
        </p:nvSpPr>
        <p:spPr bwMode="auto">
          <a:xfrm>
            <a:off x="4391025" y="998416"/>
            <a:ext cx="0" cy="133659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ine 71"/>
          <p:cNvSpPr>
            <a:spLocks noChangeShapeType="1"/>
          </p:cNvSpPr>
          <p:nvPr/>
        </p:nvSpPr>
        <p:spPr bwMode="auto">
          <a:xfrm>
            <a:off x="8023225" y="3209804"/>
            <a:ext cx="0" cy="24825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Line 71"/>
          <p:cNvSpPr>
            <a:spLocks noChangeShapeType="1"/>
          </p:cNvSpPr>
          <p:nvPr/>
        </p:nvSpPr>
        <p:spPr bwMode="auto">
          <a:xfrm>
            <a:off x="2917825" y="3214566"/>
            <a:ext cx="0" cy="685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11760" y="2330244"/>
            <a:ext cx="3960440" cy="56047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		</a:t>
            </a:r>
            <a:r>
              <a:rPr lang="en-ZA" b="1" dirty="0">
                <a:solidFill>
                  <a:prstClr val="black"/>
                </a:solidFill>
                <a:latin typeface="Century Gothic" panose="020B0502020202020204" pitchFamily="34" charset="0"/>
              </a:rPr>
              <a:t>Service Structures</a:t>
            </a:r>
          </a:p>
        </p:txBody>
      </p:sp>
      <p:sp>
        <p:nvSpPr>
          <p:cNvPr id="12" name="Oval 11"/>
          <p:cNvSpPr/>
          <p:nvPr/>
        </p:nvSpPr>
        <p:spPr>
          <a:xfrm>
            <a:off x="2046288" y="3754566"/>
            <a:ext cx="1763712" cy="8174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5288295"/>
            <a:ext cx="2055813" cy="630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Line 71"/>
          <p:cNvSpPr>
            <a:spLocks noChangeShapeType="1"/>
          </p:cNvSpPr>
          <p:nvPr/>
        </p:nvSpPr>
        <p:spPr bwMode="auto">
          <a:xfrm>
            <a:off x="2917825" y="4549653"/>
            <a:ext cx="0" cy="7096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9" y="3551082"/>
            <a:ext cx="1419263" cy="11358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613" y="2412794"/>
            <a:ext cx="1356050" cy="4001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33" y="3880777"/>
            <a:ext cx="1614859" cy="476500"/>
          </a:xfrm>
          <a:prstGeom prst="rect">
            <a:avLst/>
          </a:prstGeom>
        </p:spPr>
      </p:pic>
      <p:pic>
        <p:nvPicPr>
          <p:cNvPr id="20" name="Picture 4" descr="FFA_Logo_Fly_RG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030" y="3868963"/>
            <a:ext cx="11874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5625" y="5685062"/>
            <a:ext cx="1905000" cy="885825"/>
          </a:xfrm>
          <a:prstGeom prst="rect">
            <a:avLst/>
          </a:prstGeom>
        </p:spPr>
      </p:pic>
      <p:sp>
        <p:nvSpPr>
          <p:cNvPr id="22" name="Line 71"/>
          <p:cNvSpPr>
            <a:spLocks noChangeShapeType="1"/>
          </p:cNvSpPr>
          <p:nvPr/>
        </p:nvSpPr>
        <p:spPr bwMode="auto">
          <a:xfrm>
            <a:off x="6228184" y="3209804"/>
            <a:ext cx="4126" cy="2573684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917" y="1317098"/>
            <a:ext cx="2311391" cy="7092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35" y="1151925"/>
            <a:ext cx="2644480" cy="8570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1405" y="4094127"/>
            <a:ext cx="1149784" cy="937800"/>
          </a:xfrm>
          <a:prstGeom prst="rect">
            <a:avLst/>
          </a:prstGeom>
        </p:spPr>
      </p:pic>
      <p:pic>
        <p:nvPicPr>
          <p:cNvPr id="1026" name="573BD2BB-8660-4CB5-B9BA-D2627F9F408F" descr="image00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499" y="4275870"/>
            <a:ext cx="8763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384" y="3507616"/>
            <a:ext cx="1793546" cy="468901"/>
          </a:xfrm>
          <a:prstGeom prst="rect">
            <a:avLst/>
          </a:prstGeom>
        </p:spPr>
      </p:pic>
      <p:sp>
        <p:nvSpPr>
          <p:cNvPr id="29" name="Line 71"/>
          <p:cNvSpPr>
            <a:spLocks noChangeShapeType="1"/>
          </p:cNvSpPr>
          <p:nvPr/>
        </p:nvSpPr>
        <p:spPr bwMode="auto">
          <a:xfrm>
            <a:off x="4306358" y="5399820"/>
            <a:ext cx="0" cy="540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964" y="5939820"/>
            <a:ext cx="1892972" cy="7665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6785" y="6178991"/>
            <a:ext cx="2550490" cy="630237"/>
          </a:xfrm>
          <a:prstGeom prst="rect">
            <a:avLst/>
          </a:prstGeom>
        </p:spPr>
      </p:pic>
      <p:sp>
        <p:nvSpPr>
          <p:cNvPr id="32" name="Line 71"/>
          <p:cNvSpPr>
            <a:spLocks noChangeShapeType="1"/>
          </p:cNvSpPr>
          <p:nvPr/>
        </p:nvSpPr>
        <p:spPr bwMode="auto">
          <a:xfrm flipH="1">
            <a:off x="2912637" y="5926999"/>
            <a:ext cx="0" cy="38998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 rot="3873184">
            <a:off x="1377169" y="2809399"/>
            <a:ext cx="2729950" cy="4848292"/>
          </a:xfrm>
          <a:prstGeom prst="ellipse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99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1821</TotalTime>
  <Words>985</Words>
  <Application>Microsoft Office PowerPoint</Application>
  <PresentationFormat>On-screen Show (4:3)</PresentationFormat>
  <Paragraphs>238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Arial Unicode MS</vt:lpstr>
      <vt:lpstr>Arial</vt:lpstr>
      <vt:lpstr>Arial Black</vt:lpstr>
      <vt:lpstr>Arial Narrow</vt:lpstr>
      <vt:lpstr>Berlin Sans FB</vt:lpstr>
      <vt:lpstr>Bernard MT Condensed</vt:lpstr>
      <vt:lpstr>Calibri</vt:lpstr>
      <vt:lpstr>Century Gothic</vt:lpstr>
      <vt:lpstr>Comic Sans MS</vt:lpstr>
      <vt:lpstr>Cooper Black</vt:lpstr>
      <vt:lpstr>Monotype Sorts</vt:lpstr>
      <vt:lpstr>Open Sans</vt:lpstr>
      <vt:lpstr>Times</vt:lpstr>
      <vt:lpstr>Tw Cen MT</vt:lpstr>
      <vt:lpstr>Tw Cen MT Condensed</vt:lpstr>
      <vt:lpstr>Wingdings</vt:lpstr>
      <vt:lpstr>Wingdings 3</vt:lpstr>
      <vt:lpstr>Integral</vt:lpstr>
      <vt:lpstr>1_Office Theme</vt:lpstr>
      <vt:lpstr>Office Theme</vt:lpstr>
      <vt:lpstr>How is the fruit  industries organised? </vt:lpstr>
      <vt:lpstr>Agri Business environment</vt:lpstr>
      <vt:lpstr>PowerPoint Presentation</vt:lpstr>
      <vt:lpstr>PowerPoint Presentation</vt:lpstr>
      <vt:lpstr>Key stats FRUIT and related Industries</vt:lpstr>
      <vt:lpstr>PowerPoint Presentation</vt:lpstr>
      <vt:lpstr>Strategic Framework 2019 – 2023 (levy funded &amp; user pay)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Gearing (cost benefit)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101</dc:title>
  <dc:creator>Carme Naude</dc:creator>
  <cp:lastModifiedBy>Anton Rabe</cp:lastModifiedBy>
  <cp:revision>156</cp:revision>
  <cp:lastPrinted>2019-10-22T10:52:18Z</cp:lastPrinted>
  <dcterms:created xsi:type="dcterms:W3CDTF">2018-07-22T11:40:50Z</dcterms:created>
  <dcterms:modified xsi:type="dcterms:W3CDTF">2019-10-28T07:17:45Z</dcterms:modified>
</cp:coreProperties>
</file>