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3.xml" ContentType="application/vnd.openxmlformats-officedocument.drawingml.chartshapes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1" r:id="rId1"/>
    <p:sldMasterId id="2147483783" r:id="rId2"/>
  </p:sldMasterIdLst>
  <p:notesMasterIdLst>
    <p:notesMasterId r:id="rId19"/>
  </p:notesMasterIdLst>
  <p:handoutMasterIdLst>
    <p:handoutMasterId r:id="rId20"/>
  </p:handoutMasterIdLst>
  <p:sldIdLst>
    <p:sldId id="315" r:id="rId3"/>
    <p:sldId id="322" r:id="rId4"/>
    <p:sldId id="323" r:id="rId5"/>
    <p:sldId id="361" r:id="rId6"/>
    <p:sldId id="314" r:id="rId7"/>
    <p:sldId id="324" r:id="rId8"/>
    <p:sldId id="325" r:id="rId9"/>
    <p:sldId id="326" r:id="rId10"/>
    <p:sldId id="327" r:id="rId11"/>
    <p:sldId id="362" r:id="rId12"/>
    <p:sldId id="331" r:id="rId13"/>
    <p:sldId id="332" r:id="rId14"/>
    <p:sldId id="336" r:id="rId15"/>
    <p:sldId id="337" r:id="rId16"/>
    <p:sldId id="335" r:id="rId17"/>
    <p:sldId id="363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3562"/>
    <a:srgbClr val="9ACA3C"/>
    <a:srgbClr val="C0D86B"/>
    <a:srgbClr val="2E520E"/>
    <a:srgbClr val="0A1203"/>
    <a:srgbClr val="336600"/>
    <a:srgbClr val="DA1C53"/>
    <a:srgbClr val="FF5757"/>
    <a:srgbClr val="FFD402"/>
    <a:srgbClr val="FCB4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71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6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hortgrodata\Common\Nina\Statsboekie%202019\1.%20Industry%20Perspectives%20&amp;%20Economic%20Indicators%2020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hortgrodata\Common\Nina\Statsboekie%202019\DRIED%20TREE%20FRUIT\Droee%20vrugte%20bewerking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hortgrodata\Common\Nina\Dappies\Presentations\IPA%20OKT%202019%20BEWERKING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hortgrodata\Common\Nina\Dappies\Presentations\IPA%20OKT%202019%20BEWERKINGS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hortgrodata\Common\Nina\Dappies\Presentations\IPA%20OKT%202019%20BEWERKING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hortgrodata\Common\Nina\Dappies\Presentations\IPA%20OKT%202019%20BEWERKING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hortgrodata\Common\Nina\Dappies\Presentations\IPA%20OKT%202019%20BEWERKING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hortgrodata\common\Nina\Dappies\Presentations\IPA%20OKT%202019%20BEWERKINGS.xlsx" TargetMode="Externa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3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2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363079615048111E-2"/>
          <c:y val="5.9287901900268426E-2"/>
          <c:w val="0.82578311652783798"/>
          <c:h val="0.78460514102372059"/>
        </c:manualLayout>
      </c:layout>
      <c:pie3D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rgbClr val="E9413E"/>
              </a:solidFill>
              <a:ln w="25400"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C0E-4C74-81DE-DD71B8EFEF9F}"/>
              </c:ext>
            </c:extLst>
          </c:dPt>
          <c:dPt>
            <c:idx val="1"/>
            <c:bubble3D val="0"/>
            <c:spPr>
              <a:solidFill>
                <a:srgbClr val="B9CE02"/>
              </a:solidFill>
              <a:ln w="25400"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C0E-4C74-81DE-DD71B8EFEF9F}"/>
              </c:ext>
            </c:extLst>
          </c:dPt>
          <c:dPt>
            <c:idx val="2"/>
            <c:bubble3D val="0"/>
            <c:spPr>
              <a:solidFill>
                <a:srgbClr val="F37623"/>
              </a:solidFill>
              <a:ln w="25400"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C0E-4C74-81DE-DD71B8EFEF9F}"/>
              </c:ext>
            </c:extLst>
          </c:dPt>
          <c:dPt>
            <c:idx val="3"/>
            <c:bubble3D val="0"/>
            <c:spPr>
              <a:solidFill>
                <a:srgbClr val="923562"/>
              </a:solidFill>
              <a:ln w="25400"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0C0E-4C74-81DE-DD71B8EFEF9F}"/>
              </c:ext>
            </c:extLst>
          </c:dPt>
          <c:dPt>
            <c:idx val="4"/>
            <c:bubble3D val="0"/>
            <c:spPr>
              <a:solidFill>
                <a:srgbClr val="07ABBF"/>
              </a:solidFill>
              <a:ln w="25400"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0C0E-4C74-81DE-DD71B8EFEF9F}"/>
              </c:ext>
            </c:extLst>
          </c:dPt>
          <c:dPt>
            <c:idx val="5"/>
            <c:bubble3D val="0"/>
            <c:spPr>
              <a:solidFill>
                <a:srgbClr val="E07B2D"/>
              </a:solidFill>
              <a:ln w="25400"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0C0E-4C74-81DE-DD71B8EFEF9F}"/>
              </c:ext>
            </c:extLst>
          </c:dPt>
          <c:dPt>
            <c:idx val="6"/>
            <c:bubble3D val="0"/>
            <c:spPr>
              <a:solidFill>
                <a:schemeClr val="accent6">
                  <a:lumMod val="75000"/>
                </a:schemeClr>
              </a:solidFill>
              <a:ln w="25400"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0C0E-4C74-81DE-DD71B8EFEF9F}"/>
              </c:ext>
            </c:extLst>
          </c:dPt>
          <c:dPt>
            <c:idx val="7"/>
            <c:bubble3D val="0"/>
            <c:spPr>
              <a:solidFill>
                <a:srgbClr val="00FF99"/>
              </a:solidFill>
              <a:ln w="25400"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0C0E-4C74-81DE-DD71B8EFEF9F}"/>
              </c:ext>
            </c:extLst>
          </c:dPt>
          <c:dLbls>
            <c:dLbl>
              <c:idx val="4"/>
              <c:layout>
                <c:manualLayout>
                  <c:x val="0.12304248391860277"/>
                  <c:y val="6.98510416022968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, 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0C0E-4C74-81DE-DD71B8EFEF9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2371360712473334E-3"/>
                  <c:y val="0.1191576592039179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, 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0C0E-4C74-81DE-DD71B8EFEF9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4.1396705702635997E-2"/>
                  <c:y val="5.34155024017562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, 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0C0E-4C74-81DE-DD71B8EFEF9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8.1925743657042874E-2"/>
                  <c:y val="-0.12401882531010915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24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947906E-8D84-4D49-A207-E1989C440A4D}" type="CATEGORYNAME">
                      <a:rPr lang="en-US" sz="2400"/>
                      <a:pPr>
                        <a:defRPr sz="2400"/>
                      </a:pPr>
                      <a:t>[CATEGORY NAME]</a:t>
                    </a:fld>
                    <a:r>
                      <a:rPr lang="en-US" sz="2400" baseline="0"/>
                      <a:t>, &lt;1%</a:t>
                    </a:r>
                  </a:p>
                </c:rich>
              </c:tx>
              <c:spPr>
                <a:noFill/>
                <a:ln w="28575">
                  <a:solidFill>
                    <a:schemeClr val="accent1"/>
                  </a:solidFill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, 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0C0E-4C74-81DE-DD71B8EFEF9F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eparator>, 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'Area,Graph&amp;On-Farm Employment'!$A$4:$A$11</c:f>
              <c:strCache>
                <c:ptCount val="8"/>
                <c:pt idx="0">
                  <c:v>APPLES</c:v>
                </c:pt>
                <c:pt idx="1">
                  <c:v>PEARS</c:v>
                </c:pt>
                <c:pt idx="2">
                  <c:v>PEACHES</c:v>
                </c:pt>
                <c:pt idx="3">
                  <c:v>PLUMS</c:v>
                </c:pt>
                <c:pt idx="4">
                  <c:v>APRICOTS</c:v>
                </c:pt>
                <c:pt idx="5">
                  <c:v>NECTARINES</c:v>
                </c:pt>
                <c:pt idx="6">
                  <c:v>CHERRIES</c:v>
                </c:pt>
                <c:pt idx="7">
                  <c:v>PRUNES</c:v>
                </c:pt>
              </c:strCache>
            </c:strRef>
          </c:cat>
          <c:val>
            <c:numRef>
              <c:f>'Area,Graph&amp;On-Farm Employment'!$B$4:$B$11</c:f>
              <c:numCache>
                <c:formatCode>#,##0</c:formatCode>
                <c:ptCount val="8"/>
                <c:pt idx="0">
                  <c:v>24176.002798117697</c:v>
                </c:pt>
                <c:pt idx="1">
                  <c:v>12318.849998203572</c:v>
                </c:pt>
                <c:pt idx="2">
                  <c:v>6586.3495018798858</c:v>
                </c:pt>
                <c:pt idx="3">
                  <c:v>5485.9219978406327</c:v>
                </c:pt>
                <c:pt idx="4">
                  <c:v>2736.6674976199865</c:v>
                </c:pt>
                <c:pt idx="5">
                  <c:v>2100.1469984874129</c:v>
                </c:pt>
                <c:pt idx="6">
                  <c:v>388</c:v>
                </c:pt>
                <c:pt idx="7">
                  <c:v>260.27950002811849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0C0E-4C74-81DE-DD71B8EFEF9F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389501493597973"/>
          <c:y val="3.0834107800108236E-2"/>
          <c:w val="0.88038171639342655"/>
          <c:h val="0.865598374753138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'TRADEMAPS IMPORTS'!$B$66</c:f>
              <c:strCache>
                <c:ptCount val="1"/>
                <c:pt idx="0">
                  <c:v>PRUNES</c:v>
                </c:pt>
              </c:strCache>
            </c:strRef>
          </c:tx>
          <c:spPr>
            <a:solidFill>
              <a:srgbClr val="92356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'TRADEMAPS IMPORTS'!$C$63:$J$63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'TRADEMAPS IMPORTS'!$C$66:$J$66</c:f>
              <c:numCache>
                <c:formatCode>_-* #\ ##0_-;\-* #\ ##0_-;_-* "-"??_-;_-@_-</c:formatCode>
                <c:ptCount val="8"/>
                <c:pt idx="0">
                  <c:v>219</c:v>
                </c:pt>
                <c:pt idx="1">
                  <c:v>238</c:v>
                </c:pt>
                <c:pt idx="2">
                  <c:v>237</c:v>
                </c:pt>
                <c:pt idx="3">
                  <c:v>229</c:v>
                </c:pt>
                <c:pt idx="4">
                  <c:v>314</c:v>
                </c:pt>
                <c:pt idx="5">
                  <c:v>310</c:v>
                </c:pt>
                <c:pt idx="6">
                  <c:v>405</c:v>
                </c:pt>
                <c:pt idx="7">
                  <c:v>512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DA1-4871-B64D-9C13CB1551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7"/>
        <c:axId val="-870944352"/>
        <c:axId val="-870941632"/>
      </c:barChart>
      <c:catAx>
        <c:axId val="-870944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70941632"/>
        <c:crosses val="autoZero"/>
        <c:auto val="1"/>
        <c:lblAlgn val="ctr"/>
        <c:lblOffset val="100"/>
        <c:noMultiLvlLbl val="0"/>
      </c:catAx>
      <c:valAx>
        <c:axId val="-870941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ZA"/>
                  <a:t>TONS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70944352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2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714476737066126"/>
          <c:y val="0.12667638002409792"/>
          <c:w val="0.80494263563838886"/>
          <c:h val="0.78501529158328309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E68-42A1-AB47-CFEFB04BA03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E68-42A1-AB47-CFEFB04BA03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E68-42A1-AB47-CFEFB04BA03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8E68-42A1-AB47-CFEFB04BA03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8E68-42A1-AB47-CFEFB04BA033}"/>
              </c:ext>
            </c:extLst>
          </c:dPt>
          <c:dLbls>
            <c:dLbl>
              <c:idx val="0"/>
              <c:layout>
                <c:manualLayout>
                  <c:x val="-0.34888608659100456"/>
                  <c:y val="0.1081972970670412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, 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E68-42A1-AB47-CFEFB04BA03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6054646163959638E-18"/>
                  <c:y val="-5.961891879204318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, 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E68-42A1-AB47-CFEFB04BA03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5.6045957685300924E-3"/>
                  <c:y val="-3.753783775795311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, 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E68-42A1-AB47-CFEFB04BA03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0825276726916071E-2"/>
                  <c:y val="-4.195405396477112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, 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8E68-42A1-AB47-CFEFB04BA03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5220680958385876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, 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8E68-42A1-AB47-CFEFB04BA03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eparator>, 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trademaps!$F$3:$F$7</c:f>
              <c:strCache>
                <c:ptCount val="5"/>
                <c:pt idx="0">
                  <c:v>Chile</c:v>
                </c:pt>
                <c:pt idx="1">
                  <c:v>Argentina</c:v>
                </c:pt>
                <c:pt idx="2">
                  <c:v>China</c:v>
                </c:pt>
                <c:pt idx="3">
                  <c:v>France</c:v>
                </c:pt>
                <c:pt idx="4">
                  <c:v>Other</c:v>
                </c:pt>
              </c:strCache>
            </c:strRef>
          </c:cat>
          <c:val>
            <c:numRef>
              <c:f>trademaps!$G$3:$G$7</c:f>
              <c:numCache>
                <c:formatCode>_-* #\ ##0_-;\-* #\ ##0_-;_-* "-"??_-;_-@_-</c:formatCode>
                <c:ptCount val="5"/>
                <c:pt idx="0">
                  <c:v>323</c:v>
                </c:pt>
                <c:pt idx="1">
                  <c:v>114</c:v>
                </c:pt>
                <c:pt idx="2">
                  <c:v>53</c:v>
                </c:pt>
                <c:pt idx="3">
                  <c:v>19</c:v>
                </c:pt>
                <c:pt idx="4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8E68-42A1-AB47-CFEFB04BA03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Prune Producer prices (Rand/Kg)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4"/>
          <c:order val="0"/>
          <c:tx>
            <c:strRef>
              <c:f>Sheet1!$A$20</c:f>
              <c:strCache>
                <c:ptCount val="1"/>
                <c:pt idx="0">
                  <c:v>PRUNES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Sheet1!$B$15:$J$15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Sheet1!$B$20:$J$20</c:f>
              <c:numCache>
                <c:formatCode>#,##0.00</c:formatCode>
                <c:ptCount val="9"/>
                <c:pt idx="0">
                  <c:v>15.5</c:v>
                </c:pt>
                <c:pt idx="1">
                  <c:v>17.3</c:v>
                </c:pt>
                <c:pt idx="2">
                  <c:v>17.3</c:v>
                </c:pt>
                <c:pt idx="3">
                  <c:v>25.1</c:v>
                </c:pt>
                <c:pt idx="4">
                  <c:v>25.1</c:v>
                </c:pt>
                <c:pt idx="5">
                  <c:v>27</c:v>
                </c:pt>
                <c:pt idx="6">
                  <c:v>29.8</c:v>
                </c:pt>
                <c:pt idx="7">
                  <c:v>34.6</c:v>
                </c:pt>
                <c:pt idx="8">
                  <c:v>31.4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F7D3-407F-BB51-670C5C4A30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765256096"/>
        <c:axId val="-765253376"/>
      </c:lineChart>
      <c:catAx>
        <c:axId val="-765256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65253376"/>
        <c:crosses val="autoZero"/>
        <c:auto val="1"/>
        <c:lblAlgn val="ctr"/>
        <c:lblOffset val="100"/>
        <c:noMultiLvlLbl val="0"/>
      </c:catAx>
      <c:valAx>
        <c:axId val="-765253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Rand/Kg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652560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232238211602859E-2"/>
          <c:y val="2.8141499926181798E-2"/>
          <c:w val="0.90296316408724775"/>
          <c:h val="0.9129745716042705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HECTARES!$A$3</c:f>
              <c:strCache>
                <c:ptCount val="1"/>
                <c:pt idx="0">
                  <c:v>Pruimedant / Prune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E24A-4086-8082-23A6CA1DA1B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8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E24A-4086-8082-23A6CA1DA1B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tx1"/>
                </a:solidFill>
                <a:prstDash val="solid"/>
              </a:ln>
              <a:effectLst/>
            </c:spPr>
            <c:trendlineType val="poly"/>
            <c:order val="3"/>
            <c:dispRSqr val="0"/>
            <c:dispEq val="0"/>
          </c:trendline>
          <c:cat>
            <c:numRef>
              <c:f>HECTARES!$B$2:$T$2</c:f>
              <c:numCache>
                <c:formatCode>General</c:formatCode>
                <c:ptCount val="1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</c:numCache>
            </c:numRef>
          </c:cat>
          <c:val>
            <c:numRef>
              <c:f>HECTARES!$B$3:$T$3</c:f>
              <c:numCache>
                <c:formatCode>#,##0</c:formatCode>
                <c:ptCount val="19"/>
                <c:pt idx="0">
                  <c:v>637.80000000000018</c:v>
                </c:pt>
                <c:pt idx="1">
                  <c:v>609.10000000000014</c:v>
                </c:pt>
                <c:pt idx="2">
                  <c:v>575.30000000000007</c:v>
                </c:pt>
                <c:pt idx="3">
                  <c:v>550.20000000000005</c:v>
                </c:pt>
                <c:pt idx="4">
                  <c:v>449.66799972799998</c:v>
                </c:pt>
                <c:pt idx="5">
                  <c:v>465.90000016399995</c:v>
                </c:pt>
                <c:pt idx="6">
                  <c:v>471.95000019499986</c:v>
                </c:pt>
                <c:pt idx="7">
                  <c:v>444.58000038799992</c:v>
                </c:pt>
                <c:pt idx="8">
                  <c:v>440.70000022299996</c:v>
                </c:pt>
                <c:pt idx="9">
                  <c:v>430.70000026200006</c:v>
                </c:pt>
                <c:pt idx="10">
                  <c:v>372.52999993400027</c:v>
                </c:pt>
                <c:pt idx="11">
                  <c:v>366.08000010810792</c:v>
                </c:pt>
                <c:pt idx="12">
                  <c:v>306.64999975822866</c:v>
                </c:pt>
                <c:pt idx="13">
                  <c:v>275.56950019113719</c:v>
                </c:pt>
                <c:pt idx="14">
                  <c:v>276.41950011067092</c:v>
                </c:pt>
                <c:pt idx="15">
                  <c:v>269.2395000141114</c:v>
                </c:pt>
                <c:pt idx="16">
                  <c:v>264.24950026907038</c:v>
                </c:pt>
                <c:pt idx="17">
                  <c:v>258.48950036428869</c:v>
                </c:pt>
                <c:pt idx="18">
                  <c:v>260.27950002811849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24A-4086-8082-23A6CA1DA1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7"/>
        <c:axId val="-875569744"/>
        <c:axId val="-875569200"/>
      </c:barChart>
      <c:catAx>
        <c:axId val="-875569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75569200"/>
        <c:crosses val="autoZero"/>
        <c:auto val="1"/>
        <c:lblAlgn val="ctr"/>
        <c:lblOffset val="100"/>
        <c:noMultiLvlLbl val="0"/>
      </c:catAx>
      <c:valAx>
        <c:axId val="-875569200"/>
        <c:scaling>
          <c:orientation val="minMax"/>
          <c:max val="6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ZA"/>
                  <a:t>HECTARES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75569744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5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805555555555555E-2"/>
          <c:y val="6.8795039286360438E-2"/>
          <c:w val="0.90138888888888891"/>
          <c:h val="0.8854918457360812"/>
        </c:manualLayout>
      </c:layout>
      <c:pie3D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25400"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673-4445-90A8-E7B020FD598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673-4445-90A8-E7B020FD598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673-4445-90A8-E7B020FD598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A673-4445-90A8-E7B020FD598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A673-4445-90A8-E7B020FD5984}"/>
              </c:ext>
            </c:extLst>
          </c:dPt>
          <c:dLbls>
            <c:dLbl>
              <c:idx val="0"/>
              <c:layout>
                <c:manualLayout>
                  <c:x val="-0.28611111111111115"/>
                  <c:y val="2.854641934580311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, 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673-4445-90A8-E7B020FD5984}"/>
                </c:ext>
                <c:ext xmlns:c15="http://schemas.microsoft.com/office/drawing/2012/chart" uri="{CE6537A1-D6FC-4f65-9D91-7224C49458BB}">
                  <c15:layout>
                    <c:manualLayout>
                      <c:w val="0.31413199912510936"/>
                      <c:h val="8.9064558629776011E-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9.0277777777777776E-2"/>
                  <c:y val="8.3934270213825851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, 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A673-4445-90A8-E7B020FD598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8472222222222222E-2"/>
                  <c:y val="-2.518019845167707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, 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A673-4445-90A8-E7B020FD5984}"/>
                </c:ext>
                <c:ext xmlns:c15="http://schemas.microsoft.com/office/drawing/2012/chart" uri="{CE6537A1-D6FC-4f65-9D91-7224C49458BB}">
                  <c15:layout>
                    <c:manualLayout>
                      <c:w val="0.3187638888888889"/>
                      <c:h val="6.412578244336295E-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5.8333333333333334E-2"/>
                  <c:y val="-3.35737080855303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, 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A673-4445-90A8-E7B020FD598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.1125000000000001"/>
                  <c:y val="-4.1967135106912926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, 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A673-4445-90A8-E7B020FD598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eparator>, 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cultivars!$D$3:$D$7</c:f>
              <c:strCache>
                <c:ptCount val="5"/>
                <c:pt idx="0">
                  <c:v>VAN DER MERWE</c:v>
                </c:pt>
                <c:pt idx="1">
                  <c:v>ERFDEEL</c:v>
                </c:pt>
                <c:pt idx="2">
                  <c:v>PRUNE D' AGEN</c:v>
                </c:pt>
                <c:pt idx="3">
                  <c:v>JANAND</c:v>
                </c:pt>
                <c:pt idx="4">
                  <c:v>OTHER</c:v>
                </c:pt>
              </c:strCache>
            </c:strRef>
          </c:cat>
          <c:val>
            <c:numRef>
              <c:f>cultivars!$E$3:$E$7</c:f>
              <c:numCache>
                <c:formatCode>_-* #\ ##0_-;\-* #\ ##0_-;_-* "-"??_-;_-@_-</c:formatCode>
                <c:ptCount val="5"/>
                <c:pt idx="0">
                  <c:v>208.87950035557151</c:v>
                </c:pt>
                <c:pt idx="1">
                  <c:v>19.80999992787838</c:v>
                </c:pt>
                <c:pt idx="2">
                  <c:v>14.0899997651577</c:v>
                </c:pt>
                <c:pt idx="3">
                  <c:v>9.809999942779541</c:v>
                </c:pt>
                <c:pt idx="4">
                  <c:v>7.6900000367313623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A673-4445-90A8-E7B020FD5984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88204526725724"/>
          <c:y val="2.5885479430162488E-2"/>
          <c:w val="0.86901496952561841"/>
          <c:h val="0.83630788867954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cultivars!$B$23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cultivars!$A$24:$A$27</c:f>
              <c:strCache>
                <c:ptCount val="4"/>
                <c:pt idx="0">
                  <c:v>VAN DER MERWE</c:v>
                </c:pt>
                <c:pt idx="1">
                  <c:v>ERFDEEL</c:v>
                </c:pt>
                <c:pt idx="2">
                  <c:v>PRUNE D' AGEN</c:v>
                </c:pt>
                <c:pt idx="3">
                  <c:v>JANAND</c:v>
                </c:pt>
              </c:strCache>
            </c:strRef>
          </c:cat>
          <c:val>
            <c:numRef>
              <c:f>cultivars!$B$24:$B$27</c:f>
              <c:numCache>
                <c:formatCode>#,##0</c:formatCode>
                <c:ptCount val="4"/>
                <c:pt idx="0">
                  <c:v>225.97999977699988</c:v>
                </c:pt>
                <c:pt idx="1">
                  <c:v>83.280000389000008</c:v>
                </c:pt>
                <c:pt idx="2">
                  <c:v>41.339999795000004</c:v>
                </c:pt>
                <c:pt idx="3">
                  <c:v>4.5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4F4-4725-A33C-041C488FC1F5}"/>
            </c:ext>
          </c:extLst>
        </c:ser>
        <c:ser>
          <c:idx val="1"/>
          <c:order val="1"/>
          <c:tx>
            <c:strRef>
              <c:f>cultivars!$C$23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cultivars!$A$24:$A$27</c:f>
              <c:strCache>
                <c:ptCount val="4"/>
                <c:pt idx="0">
                  <c:v>VAN DER MERWE</c:v>
                </c:pt>
                <c:pt idx="1">
                  <c:v>ERFDEEL</c:v>
                </c:pt>
                <c:pt idx="2">
                  <c:v>PRUNE D' AGEN</c:v>
                </c:pt>
                <c:pt idx="3">
                  <c:v>JANAND</c:v>
                </c:pt>
              </c:strCache>
            </c:strRef>
          </c:cat>
          <c:val>
            <c:numRef>
              <c:f>cultivars!$C$24:$C$27</c:f>
              <c:numCache>
                <c:formatCode>#,##0</c:formatCode>
                <c:ptCount val="4"/>
                <c:pt idx="0">
                  <c:v>234.27000027708709</c:v>
                </c:pt>
                <c:pt idx="1">
                  <c:v>74.320000112056732</c:v>
                </c:pt>
                <c:pt idx="2">
                  <c:v>35.5599997472018</c:v>
                </c:pt>
                <c:pt idx="3">
                  <c:v>4.5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4F4-4725-A33C-041C488FC1F5}"/>
            </c:ext>
          </c:extLst>
        </c:ser>
        <c:ser>
          <c:idx val="2"/>
          <c:order val="2"/>
          <c:tx>
            <c:strRef>
              <c:f>cultivars!$D$23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cultivars!$A$24:$A$27</c:f>
              <c:strCache>
                <c:ptCount val="4"/>
                <c:pt idx="0">
                  <c:v>VAN DER MERWE</c:v>
                </c:pt>
                <c:pt idx="1">
                  <c:v>ERFDEEL</c:v>
                </c:pt>
                <c:pt idx="2">
                  <c:v>PRUNE D' AGEN</c:v>
                </c:pt>
                <c:pt idx="3">
                  <c:v>JANAND</c:v>
                </c:pt>
              </c:strCache>
            </c:strRef>
          </c:cat>
          <c:val>
            <c:numRef>
              <c:f>cultivars!$D$24:$D$27</c:f>
              <c:numCache>
                <c:formatCode>#,##0</c:formatCode>
                <c:ptCount val="4"/>
                <c:pt idx="0">
                  <c:v>210.7100001629442</c:v>
                </c:pt>
                <c:pt idx="1">
                  <c:v>41.610000237822533</c:v>
                </c:pt>
                <c:pt idx="2">
                  <c:v>29.289999587461352</c:v>
                </c:pt>
                <c:pt idx="3">
                  <c:v>4.7299998998641968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4F4-4725-A33C-041C488FC1F5}"/>
            </c:ext>
          </c:extLst>
        </c:ser>
        <c:ser>
          <c:idx val="3"/>
          <c:order val="3"/>
          <c:tx>
            <c:strRef>
              <c:f>cultivars!$E$23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cultivars!$A$24:$A$27</c:f>
              <c:strCache>
                <c:ptCount val="4"/>
                <c:pt idx="0">
                  <c:v>VAN DER MERWE</c:v>
                </c:pt>
                <c:pt idx="1">
                  <c:v>ERFDEEL</c:v>
                </c:pt>
                <c:pt idx="2">
                  <c:v>PRUNE D' AGEN</c:v>
                </c:pt>
                <c:pt idx="3">
                  <c:v>JANAND</c:v>
                </c:pt>
              </c:strCache>
            </c:strRef>
          </c:cat>
          <c:val>
            <c:numRef>
              <c:f>cultivars!$E$24:$E$27</c:f>
              <c:numCache>
                <c:formatCode>#,##0</c:formatCode>
                <c:ptCount val="4"/>
                <c:pt idx="0">
                  <c:v>197.33950025402009</c:v>
                </c:pt>
                <c:pt idx="1">
                  <c:v>35.540000185370445</c:v>
                </c:pt>
                <c:pt idx="2">
                  <c:v>17.219999862834811</c:v>
                </c:pt>
                <c:pt idx="3">
                  <c:v>5.7999999523162842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4F4-4725-A33C-041C488FC1F5}"/>
            </c:ext>
          </c:extLst>
        </c:ser>
        <c:ser>
          <c:idx val="4"/>
          <c:order val="4"/>
          <c:tx>
            <c:strRef>
              <c:f>cultivars!$F$23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cultivars!$A$24:$A$27</c:f>
              <c:strCache>
                <c:ptCount val="4"/>
                <c:pt idx="0">
                  <c:v>VAN DER MERWE</c:v>
                </c:pt>
                <c:pt idx="1">
                  <c:v>ERFDEEL</c:v>
                </c:pt>
                <c:pt idx="2">
                  <c:v>PRUNE D' AGEN</c:v>
                </c:pt>
                <c:pt idx="3">
                  <c:v>JANAND</c:v>
                </c:pt>
              </c:strCache>
            </c:strRef>
          </c:cat>
          <c:val>
            <c:numRef>
              <c:f>cultivars!$F$24:$F$27</c:f>
              <c:numCache>
                <c:formatCode>#,##0</c:formatCode>
                <c:ptCount val="4"/>
                <c:pt idx="0">
                  <c:v>199.18950036540627</c:v>
                </c:pt>
                <c:pt idx="1">
                  <c:v>34.40000008046627</c:v>
                </c:pt>
                <c:pt idx="2">
                  <c:v>17.049999862909317</c:v>
                </c:pt>
                <c:pt idx="3">
                  <c:v>6.6899999380111694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4F4-4725-A33C-041C488FC1F5}"/>
            </c:ext>
          </c:extLst>
        </c:ser>
        <c:ser>
          <c:idx val="5"/>
          <c:order val="5"/>
          <c:tx>
            <c:strRef>
              <c:f>cultivars!$G$23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cultivars!$A$24:$A$27</c:f>
              <c:strCache>
                <c:ptCount val="4"/>
                <c:pt idx="0">
                  <c:v>VAN DER MERWE</c:v>
                </c:pt>
                <c:pt idx="1">
                  <c:v>ERFDEEL</c:v>
                </c:pt>
                <c:pt idx="2">
                  <c:v>PRUNE D' AGEN</c:v>
                </c:pt>
                <c:pt idx="3">
                  <c:v>JANAND</c:v>
                </c:pt>
              </c:strCache>
            </c:strRef>
          </c:cat>
          <c:val>
            <c:numRef>
              <c:f>cultivars!$G$24:$G$27</c:f>
              <c:numCache>
                <c:formatCode>#,##0</c:formatCode>
                <c:ptCount val="4"/>
                <c:pt idx="0">
                  <c:v>200.00950029864907</c:v>
                </c:pt>
                <c:pt idx="1">
                  <c:v>30.060000047087669</c:v>
                </c:pt>
                <c:pt idx="2">
                  <c:v>13.369999796152115</c:v>
                </c:pt>
                <c:pt idx="3">
                  <c:v>6.6899999380111694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84F4-4725-A33C-041C488FC1F5}"/>
            </c:ext>
          </c:extLst>
        </c:ser>
        <c:ser>
          <c:idx val="6"/>
          <c:order val="6"/>
          <c:tx>
            <c:strRef>
              <c:f>cultivars!$H$23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cultivars!$A$24:$A$27</c:f>
              <c:strCache>
                <c:ptCount val="4"/>
                <c:pt idx="0">
                  <c:v>VAN DER MERWE</c:v>
                </c:pt>
                <c:pt idx="1">
                  <c:v>ERFDEEL</c:v>
                </c:pt>
                <c:pt idx="2">
                  <c:v>PRUNE D' AGEN</c:v>
                </c:pt>
                <c:pt idx="3">
                  <c:v>JANAND</c:v>
                </c:pt>
              </c:strCache>
            </c:strRef>
          </c:cat>
          <c:val>
            <c:numRef>
              <c:f>cultivars!$H$24:$H$27</c:f>
              <c:numCache>
                <c:formatCode>#,##0</c:formatCode>
                <c:ptCount val="4"/>
                <c:pt idx="0">
                  <c:v>199.96950042247781</c:v>
                </c:pt>
                <c:pt idx="1">
                  <c:v>24.90000019967556</c:v>
                </c:pt>
                <c:pt idx="2">
                  <c:v>13.369999796152113</c:v>
                </c:pt>
                <c:pt idx="3">
                  <c:v>6.689999938011165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84F4-4725-A33C-041C488FC1F5}"/>
            </c:ext>
          </c:extLst>
        </c:ser>
        <c:ser>
          <c:idx val="7"/>
          <c:order val="7"/>
          <c:tx>
            <c:strRef>
              <c:f>cultivars!$I$23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cultivars!$A$24:$A$27</c:f>
              <c:strCache>
                <c:ptCount val="4"/>
                <c:pt idx="0">
                  <c:v>VAN DER MERWE</c:v>
                </c:pt>
                <c:pt idx="1">
                  <c:v>ERFDEEL</c:v>
                </c:pt>
                <c:pt idx="2">
                  <c:v>PRUNE D' AGEN</c:v>
                </c:pt>
                <c:pt idx="3">
                  <c:v>JANAND</c:v>
                </c:pt>
              </c:strCache>
            </c:strRef>
          </c:cat>
          <c:val>
            <c:numRef>
              <c:f>cultivars!$I$24:$I$27</c:f>
              <c:numCache>
                <c:formatCode>#,##0</c:formatCode>
                <c:ptCount val="4"/>
                <c:pt idx="0">
                  <c:v>203.29950067028403</c:v>
                </c:pt>
                <c:pt idx="1">
                  <c:v>25.079999908804893</c:v>
                </c:pt>
                <c:pt idx="2">
                  <c:v>10.949999779462814</c:v>
                </c:pt>
                <c:pt idx="3">
                  <c:v>6.6899999380111694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84F4-4725-A33C-041C488FC1F5}"/>
            </c:ext>
          </c:extLst>
        </c:ser>
        <c:ser>
          <c:idx val="8"/>
          <c:order val="8"/>
          <c:tx>
            <c:strRef>
              <c:f>cultivars!$J$23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cultivars!$A$24:$A$27</c:f>
              <c:strCache>
                <c:ptCount val="4"/>
                <c:pt idx="0">
                  <c:v>VAN DER MERWE</c:v>
                </c:pt>
                <c:pt idx="1">
                  <c:v>ERFDEEL</c:v>
                </c:pt>
                <c:pt idx="2">
                  <c:v>PRUNE D' AGEN</c:v>
                </c:pt>
                <c:pt idx="3">
                  <c:v>JANAND</c:v>
                </c:pt>
              </c:strCache>
            </c:strRef>
          </c:cat>
          <c:val>
            <c:numRef>
              <c:f>cultivars!$J$24:$J$27</c:f>
              <c:numCache>
                <c:formatCode>#,##0</c:formatCode>
                <c:ptCount val="4"/>
                <c:pt idx="0">
                  <c:v>208.87950035557151</c:v>
                </c:pt>
                <c:pt idx="1">
                  <c:v>19.80999992787838</c:v>
                </c:pt>
                <c:pt idx="2">
                  <c:v>10.949999779462814</c:v>
                </c:pt>
                <c:pt idx="3">
                  <c:v>9.809999942779541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84F4-4725-A33C-041C488FC1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-875568656"/>
        <c:axId val="-875567568"/>
      </c:barChart>
      <c:catAx>
        <c:axId val="-875568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75567568"/>
        <c:crosses val="autoZero"/>
        <c:auto val="1"/>
        <c:lblAlgn val="ctr"/>
        <c:lblOffset val="100"/>
        <c:noMultiLvlLbl val="0"/>
      </c:catAx>
      <c:valAx>
        <c:axId val="-875567568"/>
        <c:scaling>
          <c:orientation val="minMax"/>
          <c:max val="24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ZA"/>
                  <a:t>HECTARES</a:t>
                </a:r>
              </a:p>
            </c:rich>
          </c:tx>
          <c:layout>
            <c:manualLayout>
              <c:xMode val="edge"/>
              <c:yMode val="edge"/>
              <c:x val="8.7647212378684954E-3"/>
              <c:y val="0.3105106720400925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7556865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cultivars!$J$58</c:f>
              <c:strCache>
                <c:ptCount val="1"/>
                <c:pt idx="0">
                  <c:v>VAN DER MERWE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cultivars!$K$57:$O$57</c:f>
              <c:strCache>
                <c:ptCount val="5"/>
                <c:pt idx="0">
                  <c:v>0 - 3 YRS</c:v>
                </c:pt>
                <c:pt idx="1">
                  <c:v>4 - 10 YRS</c:v>
                </c:pt>
                <c:pt idx="2">
                  <c:v>11 - 15 YRS</c:v>
                </c:pt>
                <c:pt idx="3">
                  <c:v>16 - 25 YRS</c:v>
                </c:pt>
                <c:pt idx="4">
                  <c:v>25+ YEARS</c:v>
                </c:pt>
              </c:strCache>
            </c:strRef>
          </c:cat>
          <c:val>
            <c:numRef>
              <c:f>cultivars!$K$58:$O$58</c:f>
              <c:numCache>
                <c:formatCode>0%</c:formatCode>
                <c:ptCount val="5"/>
                <c:pt idx="0">
                  <c:v>7.5881069457984632E-2</c:v>
                </c:pt>
                <c:pt idx="1">
                  <c:v>0.19408319142017069</c:v>
                </c:pt>
                <c:pt idx="2">
                  <c:v>0.13419220192926609</c:v>
                </c:pt>
                <c:pt idx="3">
                  <c:v>0.16310600071379106</c:v>
                </c:pt>
                <c:pt idx="4">
                  <c:v>0.43273753647878754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26A-418C-8B64-2357E603EC3C}"/>
            </c:ext>
          </c:extLst>
        </c:ser>
        <c:ser>
          <c:idx val="1"/>
          <c:order val="1"/>
          <c:tx>
            <c:strRef>
              <c:f>cultivars!$J$59</c:f>
              <c:strCache>
                <c:ptCount val="1"/>
                <c:pt idx="0">
                  <c:v>ERFDEEL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C26A-418C-8B64-2357E603EC3C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2990527371086526E-2"/>
                  <c:y val="-2.213346759808562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C26A-418C-8B64-2357E603EC3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cultivars!$K$57:$O$57</c:f>
              <c:strCache>
                <c:ptCount val="5"/>
                <c:pt idx="0">
                  <c:v>0 - 3 YRS</c:v>
                </c:pt>
                <c:pt idx="1">
                  <c:v>4 - 10 YRS</c:v>
                </c:pt>
                <c:pt idx="2">
                  <c:v>11 - 15 YRS</c:v>
                </c:pt>
                <c:pt idx="3">
                  <c:v>16 - 25 YRS</c:v>
                </c:pt>
                <c:pt idx="4">
                  <c:v>25+ YEARS</c:v>
                </c:pt>
              </c:strCache>
            </c:strRef>
          </c:cat>
          <c:val>
            <c:numRef>
              <c:f>cultivars!$K$59:$O$59</c:f>
              <c:numCache>
                <c:formatCode>0%</c:formatCode>
                <c:ptCount val="5"/>
                <c:pt idx="0">
                  <c:v>0</c:v>
                </c:pt>
                <c:pt idx="1">
                  <c:v>0.10095911192737682</c:v>
                </c:pt>
                <c:pt idx="2">
                  <c:v>0.14235235046535938</c:v>
                </c:pt>
                <c:pt idx="3">
                  <c:v>6.2594649124180182E-2</c:v>
                </c:pt>
                <c:pt idx="4">
                  <c:v>0.69409388848308362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26A-418C-8B64-2357E603EC3C}"/>
            </c:ext>
          </c:extLst>
        </c:ser>
        <c:ser>
          <c:idx val="2"/>
          <c:order val="2"/>
          <c:tx>
            <c:strRef>
              <c:f>cultivars!$J$60</c:f>
              <c:strCache>
                <c:ptCount val="1"/>
                <c:pt idx="0">
                  <c:v>PRUNE D' AGEN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C26A-418C-8B64-2357E603EC3C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C26A-418C-8B64-2357E603EC3C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C26A-418C-8B64-2357E603EC3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cultivars!$K$57:$O$57</c:f>
              <c:strCache>
                <c:ptCount val="5"/>
                <c:pt idx="0">
                  <c:v>0 - 3 YRS</c:v>
                </c:pt>
                <c:pt idx="1">
                  <c:v>4 - 10 YRS</c:v>
                </c:pt>
                <c:pt idx="2">
                  <c:v>11 - 15 YRS</c:v>
                </c:pt>
                <c:pt idx="3">
                  <c:v>16 - 25 YRS</c:v>
                </c:pt>
                <c:pt idx="4">
                  <c:v>25+ YEARS</c:v>
                </c:pt>
              </c:strCache>
            </c:strRef>
          </c:cat>
          <c:val>
            <c:numRef>
              <c:f>cultivars!$K$60:$O$60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3.3356991244963781E-2</c:v>
                </c:pt>
                <c:pt idx="4">
                  <c:v>0.96664300875503617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C26A-418C-8B64-2357E603EC3C}"/>
            </c:ext>
          </c:extLst>
        </c:ser>
        <c:ser>
          <c:idx val="3"/>
          <c:order val="3"/>
          <c:tx>
            <c:strRef>
              <c:f>cultivars!$J$61</c:f>
              <c:strCache>
                <c:ptCount val="1"/>
                <c:pt idx="0">
                  <c:v>JANAND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C26A-418C-8B64-2357E603EC3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cultivars!$K$57:$O$57</c:f>
              <c:strCache>
                <c:ptCount val="5"/>
                <c:pt idx="0">
                  <c:v>0 - 3 YRS</c:v>
                </c:pt>
                <c:pt idx="1">
                  <c:v>4 - 10 YRS</c:v>
                </c:pt>
                <c:pt idx="2">
                  <c:v>11 - 15 YRS</c:v>
                </c:pt>
                <c:pt idx="3">
                  <c:v>16 - 25 YRS</c:v>
                </c:pt>
                <c:pt idx="4">
                  <c:v>25+ YEARS</c:v>
                </c:pt>
              </c:strCache>
            </c:strRef>
          </c:cat>
          <c:val>
            <c:numRef>
              <c:f>cultivars!$K$61:$O$61</c:f>
              <c:numCache>
                <c:formatCode>0%</c:formatCode>
                <c:ptCount val="5"/>
                <c:pt idx="0">
                  <c:v>0.31804281579683258</c:v>
                </c:pt>
                <c:pt idx="1">
                  <c:v>0.19979613145559622</c:v>
                </c:pt>
                <c:pt idx="2">
                  <c:v>0</c:v>
                </c:pt>
                <c:pt idx="3">
                  <c:v>0.33639143441027081</c:v>
                </c:pt>
                <c:pt idx="4">
                  <c:v>0.14576961833730043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C26A-418C-8B64-2357E603EC3C}"/>
            </c:ext>
          </c:extLst>
        </c:ser>
        <c:ser>
          <c:idx val="4"/>
          <c:order val="4"/>
          <c:tx>
            <c:strRef>
              <c:f>cultivars!$J$62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cultivars!$K$57:$O$57</c:f>
              <c:strCache>
                <c:ptCount val="5"/>
                <c:pt idx="0">
                  <c:v>0 - 3 YRS</c:v>
                </c:pt>
                <c:pt idx="1">
                  <c:v>4 - 10 YRS</c:v>
                </c:pt>
                <c:pt idx="2">
                  <c:v>11 - 15 YRS</c:v>
                </c:pt>
                <c:pt idx="3">
                  <c:v>16 - 25 YRS</c:v>
                </c:pt>
                <c:pt idx="4">
                  <c:v>25+ YEARS</c:v>
                </c:pt>
              </c:strCache>
            </c:strRef>
          </c:cat>
          <c:val>
            <c:numRef>
              <c:f>cultivars!$K$62:$O$62</c:f>
              <c:numCache>
                <c:formatCode>0%</c:formatCode>
                <c:ptCount val="5"/>
                <c:pt idx="0">
                  <c:v>3.9011704874899335E-2</c:v>
                </c:pt>
                <c:pt idx="1">
                  <c:v>0.28608581701784991</c:v>
                </c:pt>
                <c:pt idx="2">
                  <c:v>0.137841350119626</c:v>
                </c:pt>
                <c:pt idx="3">
                  <c:v>0.53576073790586698</c:v>
                </c:pt>
                <c:pt idx="4">
                  <c:v>1.3003900817578002E-3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C26A-418C-8B64-2357E603EC3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axId val="-875581168"/>
        <c:axId val="-875579536"/>
      </c:barChart>
      <c:catAx>
        <c:axId val="-875581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75579536"/>
        <c:crosses val="autoZero"/>
        <c:auto val="1"/>
        <c:lblAlgn val="ctr"/>
        <c:lblOffset val="100"/>
        <c:noMultiLvlLbl val="0"/>
      </c:catAx>
      <c:valAx>
        <c:axId val="-875579536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75581168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'prune production'!$A$3</c:f>
              <c:strCache>
                <c:ptCount val="1"/>
                <c:pt idx="0">
                  <c:v>PRUNE</c:v>
                </c:pt>
              </c:strCache>
            </c:strRef>
          </c:tx>
          <c:spPr>
            <a:solidFill>
              <a:srgbClr val="923562"/>
            </a:solidFill>
            <a:ln>
              <a:noFill/>
            </a:ln>
            <a:effectLst/>
          </c:spPr>
          <c:invertIfNegative val="0"/>
          <c:cat>
            <c:strRef>
              <c:f>'prune production'!$G$2:$P$2</c:f>
              <c:strCach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2019*</c:v>
                </c:pt>
              </c:strCache>
            </c:strRef>
          </c:cat>
          <c:val>
            <c:numRef>
              <c:f>'prune production'!$G$3:$P$3</c:f>
              <c:numCache>
                <c:formatCode>_-* #,##0_-;\-* #,##0_-;_-* "-"??_-;_-@_-</c:formatCode>
                <c:ptCount val="10"/>
                <c:pt idx="0">
                  <c:v>990</c:v>
                </c:pt>
                <c:pt idx="1">
                  <c:v>878</c:v>
                </c:pt>
                <c:pt idx="2">
                  <c:v>893</c:v>
                </c:pt>
                <c:pt idx="3">
                  <c:v>811</c:v>
                </c:pt>
                <c:pt idx="4">
                  <c:v>455</c:v>
                </c:pt>
                <c:pt idx="5">
                  <c:v>602</c:v>
                </c:pt>
                <c:pt idx="6">
                  <c:v>1050</c:v>
                </c:pt>
                <c:pt idx="7">
                  <c:v>1100</c:v>
                </c:pt>
                <c:pt idx="8">
                  <c:v>1005</c:v>
                </c:pt>
                <c:pt idx="9">
                  <c:v>138.285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473-47EF-9917-468B218EA145}"/>
            </c:ext>
          </c:extLst>
        </c:ser>
        <c:ser>
          <c:idx val="1"/>
          <c:order val="1"/>
          <c:tx>
            <c:strRef>
              <c:f>'prune production'!$A$4</c:f>
              <c:strCache>
                <c:ptCount val="1"/>
                <c:pt idx="0">
                  <c:v>APRICOTS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'prune production'!$G$2:$P$2</c:f>
              <c:strCach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2019*</c:v>
                </c:pt>
              </c:strCache>
            </c:strRef>
          </c:cat>
          <c:val>
            <c:numRef>
              <c:f>'prune production'!$G$4:$P$4</c:f>
              <c:numCache>
                <c:formatCode>_-* #,##0_-;\-* #,##0_-;_-* "-"??_-;_-@_-</c:formatCode>
                <c:ptCount val="10"/>
                <c:pt idx="0">
                  <c:v>1912</c:v>
                </c:pt>
                <c:pt idx="1">
                  <c:v>1265</c:v>
                </c:pt>
                <c:pt idx="2">
                  <c:v>1745</c:v>
                </c:pt>
                <c:pt idx="3">
                  <c:v>1659</c:v>
                </c:pt>
                <c:pt idx="4">
                  <c:v>1449</c:v>
                </c:pt>
                <c:pt idx="5">
                  <c:v>1782</c:v>
                </c:pt>
                <c:pt idx="6">
                  <c:v>1325</c:v>
                </c:pt>
                <c:pt idx="7">
                  <c:v>1430</c:v>
                </c:pt>
                <c:pt idx="8">
                  <c:v>1780</c:v>
                </c:pt>
                <c:pt idx="9">
                  <c:v>1397.36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473-47EF-9917-468B218EA145}"/>
            </c:ext>
          </c:extLst>
        </c:ser>
        <c:ser>
          <c:idx val="2"/>
          <c:order val="2"/>
          <c:tx>
            <c:strRef>
              <c:f>'prune production'!$A$5</c:f>
              <c:strCache>
                <c:ptCount val="1"/>
                <c:pt idx="0">
                  <c:v>APPLES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'prune production'!$G$2:$P$2</c:f>
              <c:strCach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2019*</c:v>
                </c:pt>
              </c:strCache>
            </c:strRef>
          </c:cat>
          <c:val>
            <c:numRef>
              <c:f>'prune production'!$G$5:$P$5</c:f>
              <c:numCache>
                <c:formatCode>_-* #,##0_-;\-* #,##0_-;_-* "-"??_-;_-@_-</c:formatCode>
                <c:ptCount val="10"/>
                <c:pt idx="0">
                  <c:v>99</c:v>
                </c:pt>
                <c:pt idx="1">
                  <c:v>159</c:v>
                </c:pt>
                <c:pt idx="2">
                  <c:v>111</c:v>
                </c:pt>
                <c:pt idx="3">
                  <c:v>296</c:v>
                </c:pt>
                <c:pt idx="4">
                  <c:v>316</c:v>
                </c:pt>
                <c:pt idx="5">
                  <c:v>275</c:v>
                </c:pt>
                <c:pt idx="6">
                  <c:v>20</c:v>
                </c:pt>
                <c:pt idx="7">
                  <c:v>217</c:v>
                </c:pt>
                <c:pt idx="8">
                  <c:v>208</c:v>
                </c:pt>
                <c:pt idx="9">
                  <c:v>146.39099999999999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473-47EF-9917-468B218EA145}"/>
            </c:ext>
          </c:extLst>
        </c:ser>
        <c:ser>
          <c:idx val="3"/>
          <c:order val="3"/>
          <c:tx>
            <c:strRef>
              <c:f>'prune production'!$A$6</c:f>
              <c:strCache>
                <c:ptCount val="1"/>
                <c:pt idx="0">
                  <c:v>PEACHES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'prune production'!$G$2:$P$2</c:f>
              <c:strCach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2019*</c:v>
                </c:pt>
              </c:strCache>
            </c:strRef>
          </c:cat>
          <c:val>
            <c:numRef>
              <c:f>'prune production'!$G$6:$P$6</c:f>
              <c:numCache>
                <c:formatCode>_-* #,##0_-;\-* #,##0_-;_-* "-"??_-;_-@_-</c:formatCode>
                <c:ptCount val="10"/>
                <c:pt idx="0">
                  <c:v>2063</c:v>
                </c:pt>
                <c:pt idx="1">
                  <c:v>1823</c:v>
                </c:pt>
                <c:pt idx="2">
                  <c:v>1493</c:v>
                </c:pt>
                <c:pt idx="3">
                  <c:v>1780</c:v>
                </c:pt>
                <c:pt idx="4">
                  <c:v>1384</c:v>
                </c:pt>
                <c:pt idx="5">
                  <c:v>2366</c:v>
                </c:pt>
                <c:pt idx="6">
                  <c:v>2560</c:v>
                </c:pt>
                <c:pt idx="7">
                  <c:v>2251</c:v>
                </c:pt>
                <c:pt idx="8">
                  <c:v>1773</c:v>
                </c:pt>
                <c:pt idx="9">
                  <c:v>2008.3620000000001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473-47EF-9917-468B218EA145}"/>
            </c:ext>
          </c:extLst>
        </c:ser>
        <c:ser>
          <c:idx val="4"/>
          <c:order val="4"/>
          <c:tx>
            <c:strRef>
              <c:f>'prune production'!$A$7</c:f>
              <c:strCache>
                <c:ptCount val="1"/>
                <c:pt idx="0">
                  <c:v>PEARS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'prune production'!$G$2:$P$2</c:f>
              <c:strCach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2019*</c:v>
                </c:pt>
              </c:strCache>
            </c:strRef>
          </c:cat>
          <c:val>
            <c:numRef>
              <c:f>'prune production'!$G$7:$P$7</c:f>
              <c:numCache>
                <c:formatCode>_-* #,##0_-;\-* #,##0_-;_-* "-"??_-;_-@_-</c:formatCode>
                <c:ptCount val="10"/>
                <c:pt idx="0">
                  <c:v>1009</c:v>
                </c:pt>
                <c:pt idx="1">
                  <c:v>1013</c:v>
                </c:pt>
                <c:pt idx="2">
                  <c:v>1234</c:v>
                </c:pt>
                <c:pt idx="3">
                  <c:v>1506</c:v>
                </c:pt>
                <c:pt idx="4">
                  <c:v>1485</c:v>
                </c:pt>
                <c:pt idx="5">
                  <c:v>1695</c:v>
                </c:pt>
                <c:pt idx="6">
                  <c:v>1660</c:v>
                </c:pt>
                <c:pt idx="7">
                  <c:v>3810</c:v>
                </c:pt>
                <c:pt idx="8">
                  <c:v>1059</c:v>
                </c:pt>
                <c:pt idx="9">
                  <c:v>770.428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473-47EF-9917-468B218EA145}"/>
            </c:ext>
          </c:extLst>
        </c:ser>
        <c:ser>
          <c:idx val="5"/>
          <c:order val="5"/>
          <c:tx>
            <c:strRef>
              <c:f>'prune production'!$A$8</c:f>
              <c:strCache>
                <c:ptCount val="1"/>
                <c:pt idx="0">
                  <c:v>NECTARINES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'prune production'!$G$2:$P$2</c:f>
              <c:strCach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2019*</c:v>
                </c:pt>
              </c:strCache>
            </c:strRef>
          </c:cat>
          <c:val>
            <c:numRef>
              <c:f>'prune production'!$G$8:$P$8</c:f>
              <c:numCache>
                <c:formatCode>_-* #,##0_-;\-* #,##0_-;_-* "-"??_-;_-@_-</c:formatCode>
                <c:ptCount val="10"/>
                <c:pt idx="0">
                  <c:v>75</c:v>
                </c:pt>
                <c:pt idx="1">
                  <c:v>112</c:v>
                </c:pt>
                <c:pt idx="2">
                  <c:v>126</c:v>
                </c:pt>
                <c:pt idx="3">
                  <c:v>133</c:v>
                </c:pt>
                <c:pt idx="4">
                  <c:v>106</c:v>
                </c:pt>
                <c:pt idx="5">
                  <c:v>129</c:v>
                </c:pt>
                <c:pt idx="6">
                  <c:v>133</c:v>
                </c:pt>
                <c:pt idx="7">
                  <c:v>149</c:v>
                </c:pt>
                <c:pt idx="8">
                  <c:v>93</c:v>
                </c:pt>
                <c:pt idx="9">
                  <c:v>94.584000000000003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9473-47EF-9917-468B218EA145}"/>
            </c:ext>
          </c:extLst>
        </c:ser>
        <c:ser>
          <c:idx val="6"/>
          <c:order val="6"/>
          <c:tx>
            <c:strRef>
              <c:f>'prune production'!$A$9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'prune production'!$G$2:$P$2</c:f>
              <c:strCach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2019*</c:v>
                </c:pt>
              </c:strCache>
            </c:strRef>
          </c:cat>
          <c:val>
            <c:numRef>
              <c:f>'prune production'!$G$9:$P$9</c:f>
              <c:numCache>
                <c:formatCode>_-* #,##0_-;\-* #,##0_-;_-* "-"??_-;_-@_-</c:formatCode>
                <c:ptCount val="10"/>
                <c:pt idx="0">
                  <c:v>66</c:v>
                </c:pt>
                <c:pt idx="1">
                  <c:v>36</c:v>
                </c:pt>
                <c:pt idx="2">
                  <c:v>0</c:v>
                </c:pt>
                <c:pt idx="3">
                  <c:v>70</c:v>
                </c:pt>
                <c:pt idx="4">
                  <c:v>31</c:v>
                </c:pt>
                <c:pt idx="5">
                  <c:v>58</c:v>
                </c:pt>
                <c:pt idx="6">
                  <c:v>31</c:v>
                </c:pt>
                <c:pt idx="7">
                  <c:v>36</c:v>
                </c:pt>
                <c:pt idx="8">
                  <c:v>37</c:v>
                </c:pt>
                <c:pt idx="9">
                  <c:v>38.792999999999999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9473-47EF-9917-468B218EA1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870939456"/>
        <c:axId val="-870948704"/>
      </c:barChart>
      <c:catAx>
        <c:axId val="-870939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70948704"/>
        <c:crosses val="autoZero"/>
        <c:auto val="1"/>
        <c:lblAlgn val="ctr"/>
        <c:lblOffset val="100"/>
        <c:noMultiLvlLbl val="0"/>
      </c:catAx>
      <c:valAx>
        <c:axId val="-870948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70939456"/>
        <c:crosses val="autoZero"/>
        <c:crossBetween val="between"/>
        <c:majorUnit val="75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418463076787342E-2"/>
          <c:y val="5.1409908459450759E-2"/>
          <c:w val="0.89203923183248535"/>
          <c:h val="0.832909701458208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'Z:\Nina\Statsboekie 2019\DRIED FRUIT\[Droee vrugte bewerkings.xlsx]TRADEMAPS'!$B$66</c:f>
              <c:strCache>
                <c:ptCount val="1"/>
                <c:pt idx="0">
                  <c:v>PRUNES</c:v>
                </c:pt>
              </c:strCache>
            </c:strRef>
          </c:tx>
          <c:spPr>
            <a:solidFill>
              <a:srgbClr val="923562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[1]TRADEMAPS!$C$63:$J$63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[1]TRADEMAPS!$C$66:$J$66</c:f>
              <c:numCache>
                <c:formatCode>General</c:formatCode>
                <c:ptCount val="8"/>
                <c:pt idx="0">
                  <c:v>234</c:v>
                </c:pt>
                <c:pt idx="1">
                  <c:v>141</c:v>
                </c:pt>
                <c:pt idx="2">
                  <c:v>154</c:v>
                </c:pt>
                <c:pt idx="3">
                  <c:v>78</c:v>
                </c:pt>
                <c:pt idx="4">
                  <c:v>96</c:v>
                </c:pt>
                <c:pt idx="5">
                  <c:v>97</c:v>
                </c:pt>
                <c:pt idx="6">
                  <c:v>145</c:v>
                </c:pt>
                <c:pt idx="7">
                  <c:v>190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E78-47EA-AF52-0C33A9ED37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7"/>
        <c:axId val="-722709872"/>
        <c:axId val="-722706608"/>
      </c:barChart>
      <c:catAx>
        <c:axId val="-722709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22706608"/>
        <c:crosses val="autoZero"/>
        <c:auto val="1"/>
        <c:lblAlgn val="ctr"/>
        <c:lblOffset val="100"/>
        <c:noMultiLvlLbl val="0"/>
      </c:catAx>
      <c:valAx>
        <c:axId val="-722706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ZA"/>
                  <a:t>TONS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22709872"/>
        <c:crosses val="autoZero"/>
        <c:crossBetween val="between"/>
        <c:majorUnit val="2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 sz="11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6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7499999999999994E-2"/>
          <c:y val="0.19675925925925927"/>
          <c:w val="0.81388888888888888"/>
          <c:h val="0.77314814814814814"/>
        </c:manualLayout>
      </c:layout>
      <c:pie3D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rgbClr val="923562"/>
              </a:solidFill>
              <a:ln w="25400"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FF1-4C08-B3E0-DDC021EA8B67}"/>
              </c:ext>
            </c:extLst>
          </c:dPt>
          <c:dPt>
            <c:idx val="1"/>
            <c:bubble3D val="0"/>
            <c:spPr>
              <a:solidFill>
                <a:srgbClr val="E9413E"/>
              </a:solidFill>
              <a:ln w="25400"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FF1-4C08-B3E0-DDC021EA8B67}"/>
              </c:ext>
            </c:extLst>
          </c:dPt>
          <c:dPt>
            <c:idx val="2"/>
            <c:bubble3D val="0"/>
            <c:spPr>
              <a:solidFill>
                <a:srgbClr val="07ABBF"/>
              </a:solidFill>
              <a:ln w="25400"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FF1-4C08-B3E0-DDC021EA8B67}"/>
              </c:ext>
            </c:extLst>
          </c:dPt>
          <c:dPt>
            <c:idx val="3"/>
            <c:bubble3D val="0"/>
            <c:spPr>
              <a:solidFill>
                <a:srgbClr val="ED7D31"/>
              </a:solidFill>
              <a:ln w="25400"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8FF1-4C08-B3E0-DDC021EA8B67}"/>
              </c:ext>
            </c:extLst>
          </c:dPt>
          <c:dPt>
            <c:idx val="4"/>
            <c:bubble3D val="0"/>
            <c:spPr>
              <a:solidFill>
                <a:srgbClr val="B9CE02"/>
              </a:solidFill>
              <a:ln w="25400"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8FF1-4C08-B3E0-DDC021EA8B67}"/>
              </c:ext>
            </c:extLst>
          </c:dPt>
          <c:dLbls>
            <c:dLbl>
              <c:idx val="0"/>
              <c:layout>
                <c:manualLayout>
                  <c:x val="3.0355045921304225E-8"/>
                  <c:y val="-0.4697007890840567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, 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FF1-4C08-B3E0-DDC021EA8B67}"/>
                </c:ext>
                <c:ext xmlns:c15="http://schemas.microsoft.com/office/drawing/2012/chart" uri="{CE6537A1-D6FC-4f65-9D91-7224C49458BB}">
                  <c15:layout>
                    <c:manualLayout>
                      <c:w val="0.27686117182120296"/>
                      <c:h val="0.12990397738744194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1.6666666666666663E-2"/>
                  <c:y val="-7.40740740740740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, 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FF1-4C08-B3E0-DDC021EA8B6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13333333333333333"/>
                  <c:y val="-4.166666666666666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, 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FF1-4C08-B3E0-DDC021EA8B6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3.3333333333333333E-2"/>
                  <c:y val="-8.333333333333332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, 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8FF1-4C08-B3E0-DDC021EA8B6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8.611111111111111E-2"/>
                  <c:y val="-3.703703703703702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, 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8FF1-4C08-B3E0-DDC021EA8B6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eparator>, 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[1]TRADEMAPS!$N$44:$N$48</c:f>
              <c:strCache>
                <c:ptCount val="5"/>
                <c:pt idx="0">
                  <c:v>FAR EAST &amp; ASIA</c:v>
                </c:pt>
                <c:pt idx="1">
                  <c:v>AFRICA</c:v>
                </c:pt>
                <c:pt idx="2">
                  <c:v>SWAZILAND</c:v>
                </c:pt>
                <c:pt idx="3">
                  <c:v>IOI</c:v>
                </c:pt>
                <c:pt idx="4">
                  <c:v>OTHER</c:v>
                </c:pt>
              </c:strCache>
            </c:strRef>
          </c:cat>
          <c:val>
            <c:numRef>
              <c:f>[1]TRADEMAPS!$O$44:$O$48</c:f>
              <c:numCache>
                <c:formatCode>General</c:formatCode>
                <c:ptCount val="5"/>
                <c:pt idx="0">
                  <c:v>114</c:v>
                </c:pt>
                <c:pt idx="1">
                  <c:v>70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8FF1-4C08-B3E0-DDC021EA8B67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0.24296</cdr:x>
      <cdr:y>0.21304</cdr:y>
    </cdr:from>
    <cdr:to>
      <cdr:x>0.64686</cdr:x>
      <cdr:y>0.34398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xmlns="" id="{21938461-DCC5-4CFC-A9C6-E1CA75314AF8}"/>
            </a:ext>
          </a:extLst>
        </cdr:cNvPr>
        <cdr:cNvSpPr txBox="1"/>
      </cdr:nvSpPr>
      <cdr:spPr>
        <a:xfrm xmlns:a="http://schemas.openxmlformats.org/drawingml/2006/main">
          <a:off x="2072008" y="664374"/>
          <a:ext cx="3444535" cy="408373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/>
            <a:t>Real growth in dried fruit prices</a:t>
          </a:r>
          <a:endParaRPr lang="en-ZA" sz="18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0.76619</cdr:x>
      <cdr:y>0.2552</cdr:y>
    </cdr:from>
    <cdr:to>
      <cdr:x>1</cdr:x>
      <cdr:y>0.5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772524" y="1453753"/>
          <a:ext cx="2066676" cy="13944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ZA" sz="3200" b="1" dirty="0">
              <a:solidFill>
                <a:srgbClr val="FF0000"/>
              </a:solidFill>
            </a:rPr>
            <a:t>-6% over 5-years</a:t>
          </a:r>
        </a:p>
      </cdr:txBody>
    </cdr:sp>
  </cdr:relSizeAnchor>
  <cdr:relSizeAnchor xmlns:cdr="http://schemas.openxmlformats.org/drawingml/2006/chartDrawing">
    <cdr:from>
      <cdr:x>0.76026</cdr:x>
      <cdr:y>0.45868</cdr:y>
    </cdr:from>
    <cdr:to>
      <cdr:x>0.96869</cdr:x>
      <cdr:y>0.51524</cdr:y>
    </cdr:to>
    <cdr:cxnSp macro="">
      <cdr:nvCxnSpPr>
        <cdr:cNvPr id="4" name="Straight Arrow Connector 3">
          <a:extLst xmlns:a="http://schemas.openxmlformats.org/drawingml/2006/main">
            <a:ext uri="{FF2B5EF4-FFF2-40B4-BE49-F238E27FC236}">
              <a16:creationId xmlns:a16="http://schemas.microsoft.com/office/drawing/2014/main" xmlns="" id="{91F908F8-3340-4CC3-BA5E-34CCBDB4CD72}"/>
            </a:ext>
          </a:extLst>
        </cdr:cNvPr>
        <cdr:cNvCxnSpPr/>
      </cdr:nvCxnSpPr>
      <cdr:spPr>
        <a:xfrm xmlns:a="http://schemas.openxmlformats.org/drawingml/2006/main">
          <a:off x="6720128" y="2612824"/>
          <a:ext cx="1842355" cy="322189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rgbClr val="FF0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0.78874</cdr:x>
      <cdr:y>0.14884</cdr:y>
    </cdr:from>
    <cdr:to>
      <cdr:x>0.8529</cdr:x>
      <cdr:y>0.33437</cdr:y>
    </cdr:to>
    <cdr:cxnSp macro="">
      <cdr:nvCxnSpPr>
        <cdr:cNvPr id="3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xmlns="" id="{AEC44301-CF7B-4457-8ECE-9374A3AC7B84}"/>
            </a:ext>
          </a:extLst>
        </cdr:cNvPr>
        <cdr:cNvCxnSpPr/>
      </cdr:nvCxnSpPr>
      <cdr:spPr>
        <a:xfrm xmlns:a="http://schemas.openxmlformats.org/drawingml/2006/main">
          <a:off x="6982908" y="835575"/>
          <a:ext cx="568036" cy="1041598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0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D8EBE5-FB4E-42B3-9D0A-E5BB36C3ED91}" type="datetimeFigureOut">
              <a:rPr lang="en-ZA" smtClean="0"/>
              <a:t>2019/10/28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9459BB-9017-44D9-A74C-EF92F0CAB91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199920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A8146A-F5A9-4EE1-9E76-94F428AC3071}" type="datetimeFigureOut">
              <a:rPr lang="en-ZA" smtClean="0"/>
              <a:t>2019/10/28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2E93D9-429E-4937-B749-2C1CD456D81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37939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D4BC710-9644-4A19-9297-28A04EB6AACF}" type="datetimeFigureOut">
              <a:rPr lang="en-ZA" smtClean="0"/>
              <a:t>2019/10/28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492AD-8B14-4E53-8E6B-B9315359C355}" type="slidenum">
              <a:rPr lang="en-ZA" smtClean="0"/>
              <a:t>‹#›</a:t>
            </a:fld>
            <a:endParaRPr lang="en-Z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0" y="-1"/>
            <a:ext cx="9144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15732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C710-9644-4A19-9297-28A04EB6AACF}" type="datetimeFigureOut">
              <a:rPr lang="en-ZA" smtClean="0"/>
              <a:t>2019/10/28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492AD-8B14-4E53-8E6B-B9315359C35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25798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C710-9644-4A19-9297-28A04EB6AACF}" type="datetimeFigureOut">
              <a:rPr lang="en-ZA" smtClean="0"/>
              <a:t>2019/10/28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492AD-8B14-4E53-8E6B-B9315359C355}" type="slidenum">
              <a:rPr lang="en-ZA" smtClean="0"/>
              <a:t>‹#›</a:t>
            </a:fld>
            <a:endParaRPr lang="en-ZA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23901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8DC321-37F0-4543-8DD7-58CB3610D8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28/10/2019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569BC7-8811-4FED-BEB0-830C5B50C1B0}" type="slidenum">
              <a:rPr lang="fr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1943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8DC321-37F0-4543-8DD7-58CB3610D8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28/10/2019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569BC7-8811-4FED-BEB0-830C5B50C1B0}" type="slidenum">
              <a:rPr lang="fr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508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8DC321-37F0-4543-8DD7-58CB3610D8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28/10/2019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569BC7-8811-4FED-BEB0-830C5B50C1B0}" type="slidenum">
              <a:rPr lang="fr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0324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8DC321-37F0-4543-8DD7-58CB3610D8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28/10/2019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569BC7-8811-4FED-BEB0-830C5B50C1B0}" type="slidenum">
              <a:rPr lang="fr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3414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8DC321-37F0-4543-8DD7-58CB3610D8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28/10/2019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569BC7-8811-4FED-BEB0-830C5B50C1B0}" type="slidenum">
              <a:rPr lang="fr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0507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8DC321-37F0-4543-8DD7-58CB3610D8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28/10/2019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569BC7-8811-4FED-BEB0-830C5B50C1B0}" type="slidenum">
              <a:rPr lang="fr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3733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8DC321-37F0-4543-8DD7-58CB3610D8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28/10/2019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569BC7-8811-4FED-BEB0-830C5B50C1B0}" type="slidenum">
              <a:rPr lang="fr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933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8DC321-37F0-4543-8DD7-58CB3610D8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28/10/2019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569BC7-8811-4FED-BEB0-830C5B50C1B0}" type="slidenum">
              <a:rPr lang="fr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029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C710-9644-4A19-9297-28A04EB6AACF}" type="datetimeFigureOut">
              <a:rPr lang="en-ZA" smtClean="0"/>
              <a:t>2019/10/28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492AD-8B14-4E53-8E6B-B9315359C35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303993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8DC321-37F0-4543-8DD7-58CB3610D8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28/10/2019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569BC7-8811-4FED-BEB0-830C5B50C1B0}" type="slidenum">
              <a:rPr lang="fr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816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8DC321-37F0-4543-8DD7-58CB3610D8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28/10/2019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569BC7-8811-4FED-BEB0-830C5B50C1B0}" type="slidenum">
              <a:rPr lang="fr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9940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8DC321-37F0-4543-8DD7-58CB3610D8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28/10/2019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569BC7-8811-4FED-BEB0-830C5B50C1B0}" type="slidenum">
              <a:rPr lang="fr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4072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09600" y="1600200"/>
            <a:ext cx="7924800" cy="44196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>
                    <a:tint val="75000"/>
                    <a:alpha val="6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>
                    <a:tint val="75000"/>
                    <a:alpha val="6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AE34034-5705-490C-A7EF-F8C6465EC1AF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526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C710-9644-4A19-9297-28A04EB6AACF}" type="datetimeFigureOut">
              <a:rPr lang="en-ZA" smtClean="0"/>
              <a:t>2019/10/28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492AD-8B14-4E53-8E6B-B9315359C355}" type="slidenum">
              <a:rPr lang="en-ZA" smtClean="0"/>
              <a:t>‹#›</a:t>
            </a:fld>
            <a:endParaRPr lang="en-ZA"/>
          </a:p>
        </p:txBody>
      </p:sp>
      <p:sp>
        <p:nvSpPr>
          <p:cNvPr id="10" name="Rectangle 9"/>
          <p:cNvSpPr/>
          <p:nvPr/>
        </p:nvSpPr>
        <p:spPr>
          <a:xfrm>
            <a:off x="0" y="-1"/>
            <a:ext cx="9144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1353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C710-9644-4A19-9297-28A04EB6AACF}" type="datetimeFigureOut">
              <a:rPr lang="en-ZA" smtClean="0"/>
              <a:t>2019/10/28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492AD-8B14-4E53-8E6B-B9315359C35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60986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C710-9644-4A19-9297-28A04EB6AACF}" type="datetimeFigureOut">
              <a:rPr lang="en-ZA" smtClean="0"/>
              <a:t>2019/10/28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492AD-8B14-4E53-8E6B-B9315359C35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80414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C710-9644-4A19-9297-28A04EB6AACF}" type="datetimeFigureOut">
              <a:rPr lang="en-ZA" smtClean="0"/>
              <a:t>2019/10/28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492AD-8B14-4E53-8E6B-B9315359C35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16378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C710-9644-4A19-9297-28A04EB6AACF}" type="datetimeFigureOut">
              <a:rPr lang="en-ZA" smtClean="0"/>
              <a:t>2019/10/28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492AD-8B14-4E53-8E6B-B9315359C35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64718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C710-9644-4A19-9297-28A04EB6AACF}" type="datetimeFigureOut">
              <a:rPr lang="en-ZA" smtClean="0"/>
              <a:t>2019/10/28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492AD-8B14-4E53-8E6B-B9315359C35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78031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C710-9644-4A19-9297-28A04EB6AACF}" type="datetimeFigureOut">
              <a:rPr lang="en-ZA" smtClean="0"/>
              <a:t>2019/10/28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492AD-8B14-4E53-8E6B-B9315359C355}" type="slidenum">
              <a:rPr lang="en-ZA" smtClean="0"/>
              <a:t>‹#›</a:t>
            </a:fld>
            <a:endParaRPr lang="en-Z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1062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D4BC710-9644-4A19-9297-28A04EB6AACF}" type="datetimeFigureOut">
              <a:rPr lang="en-ZA" smtClean="0"/>
              <a:t>2019/10/28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EF492AD-8B14-4E53-8E6B-B9315359C355}" type="slidenum">
              <a:rPr lang="en-ZA" smtClean="0"/>
              <a:t>‹#›</a:t>
            </a:fld>
            <a:endParaRPr lang="en-ZA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8171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8DC321-37F0-4543-8DD7-58CB3610D8E3}" type="datetimeFigureOut">
              <a:rPr lang="fr-FR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28/10/2019</a:t>
            </a:fld>
            <a:endParaRPr lang="fr-CA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CA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569BC7-8811-4FED-BEB0-830C5B50C1B0}" type="slidenum">
              <a:rPr lang="fr-CA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r-CA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40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192467" y="3783120"/>
            <a:ext cx="9444512" cy="4561496"/>
          </a:xfrm>
        </p:spPr>
        <p:txBody>
          <a:bodyPr>
            <a:normAutofit/>
          </a:bodyPr>
          <a:lstStyle/>
          <a:p>
            <a:r>
              <a:rPr lang="en-ZA" sz="3300" dirty="0">
                <a:solidFill>
                  <a:schemeClr val="tx1"/>
                </a:solidFill>
                <a:latin typeface="Century Gothic" pitchFamily="34" charset="0"/>
              </a:rPr>
              <a:t>IPA</a:t>
            </a:r>
            <a:br>
              <a:rPr lang="en-ZA" sz="3300" dirty="0">
                <a:solidFill>
                  <a:schemeClr val="tx1"/>
                </a:solidFill>
                <a:latin typeface="Century Gothic" pitchFamily="34" charset="0"/>
              </a:rPr>
            </a:br>
            <a:r>
              <a:rPr lang="en-ZA" sz="3300" dirty="0">
                <a:solidFill>
                  <a:schemeClr val="tx1"/>
                </a:solidFill>
                <a:latin typeface="Century Gothic" pitchFamily="34" charset="0"/>
              </a:rPr>
              <a:t>South Africa</a:t>
            </a:r>
            <a:br>
              <a:rPr lang="en-ZA" sz="3300" dirty="0">
                <a:solidFill>
                  <a:schemeClr val="tx1"/>
                </a:solidFill>
                <a:latin typeface="Century Gothic" pitchFamily="34" charset="0"/>
              </a:rPr>
            </a:br>
            <a:endParaRPr lang="en-ZA" sz="33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4396" y="5360629"/>
            <a:ext cx="2400300" cy="1097280"/>
          </a:xfrm>
        </p:spPr>
        <p:txBody>
          <a:bodyPr>
            <a:normAutofit/>
          </a:bodyPr>
          <a:lstStyle/>
          <a:p>
            <a:r>
              <a:rPr lang="en-ZA" dirty="0">
                <a:solidFill>
                  <a:schemeClr val="tx1"/>
                </a:solidFill>
                <a:latin typeface="Century Gothic" pitchFamily="34" charset="0"/>
              </a:rPr>
              <a:t>28 October 2019</a:t>
            </a:r>
          </a:p>
          <a:p>
            <a:r>
              <a:rPr lang="en-ZA" dirty="0" err="1">
                <a:solidFill>
                  <a:schemeClr val="tx1"/>
                </a:solidFill>
              </a:rPr>
              <a:t>Mariëtte</a:t>
            </a:r>
            <a:r>
              <a:rPr lang="en-ZA" dirty="0">
                <a:solidFill>
                  <a:schemeClr val="tx1"/>
                </a:solidFill>
              </a:rPr>
              <a:t> </a:t>
            </a:r>
            <a:r>
              <a:rPr lang="en-ZA" dirty="0" err="1">
                <a:solidFill>
                  <a:schemeClr val="tx1"/>
                </a:solidFill>
              </a:rPr>
              <a:t>Kotzé</a:t>
            </a:r>
            <a:endParaRPr lang="en-ZA" dirty="0">
              <a:solidFill>
                <a:schemeClr val="tx1"/>
              </a:solidFill>
            </a:endParaRPr>
          </a:p>
          <a:p>
            <a:endParaRPr lang="en-ZA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91830" y="4756825"/>
            <a:ext cx="9573398" cy="17873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sz="1350">
              <a:ln w="0"/>
              <a:solidFill>
                <a:srgbClr val="99CB38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418220" y="5444795"/>
            <a:ext cx="0" cy="77847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3403781" y="473728"/>
            <a:ext cx="3891963" cy="4028481"/>
            <a:chOff x="-442677" y="219004"/>
            <a:chExt cx="6886885" cy="6336704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592" y="363020"/>
              <a:ext cx="5256584" cy="6048672"/>
            </a:xfrm>
            <a:prstGeom prst="rect">
              <a:avLst/>
            </a:prstGeom>
          </p:spPr>
        </p:pic>
        <p:sp>
          <p:nvSpPr>
            <p:cNvPr id="12" name="Rectangle 11"/>
            <p:cNvSpPr/>
            <p:nvPr/>
          </p:nvSpPr>
          <p:spPr>
            <a:xfrm>
              <a:off x="-442677" y="219004"/>
              <a:ext cx="6886885" cy="6336704"/>
            </a:xfrm>
            <a:prstGeom prst="rect">
              <a:avLst/>
            </a:prstGeom>
            <a:solidFill>
              <a:srgbClr val="FFFFF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solidFill>
                  <a:prstClr val="white"/>
                </a:solidFill>
              </a:endParaRP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0683" y="2075117"/>
            <a:ext cx="3566567" cy="1052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623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1216917" y="108972"/>
            <a:ext cx="0" cy="750003"/>
          </a:xfrm>
          <a:prstGeom prst="line">
            <a:avLst/>
          </a:prstGeom>
          <a:ln w="28575">
            <a:solidFill>
              <a:srgbClr val="99CB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717" y="235575"/>
            <a:ext cx="580736" cy="57007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1374679" y="109167"/>
            <a:ext cx="7290054" cy="749808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 smtClean="0"/>
              <a:t>Sa Prune </a:t>
            </a:r>
            <a:r>
              <a:rPr lang="en-ZA" dirty="0"/>
              <a:t>exports (tons)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8692162"/>
              </p:ext>
            </p:extLst>
          </p:nvPr>
        </p:nvGraphicFramePr>
        <p:xfrm>
          <a:off x="1374679" y="731122"/>
          <a:ext cx="7206558" cy="2717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1472540" y="3576351"/>
          <a:ext cx="6359763" cy="3281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4789" y="6405146"/>
            <a:ext cx="2304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600" dirty="0"/>
              <a:t>Source: </a:t>
            </a:r>
            <a:r>
              <a:rPr lang="en-ZA" sz="1600" dirty="0" err="1"/>
              <a:t>Trademaps</a:t>
            </a:r>
            <a:endParaRPr lang="en-ZA" sz="1600" dirty="0"/>
          </a:p>
        </p:txBody>
      </p:sp>
    </p:spTree>
    <p:extLst>
      <p:ext uri="{BB962C8B-B14F-4D97-AF65-F5344CB8AC3E}">
        <p14:creationId xmlns:p14="http://schemas.microsoft.com/office/powerpoint/2010/main" val="1714366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1216917" y="108972"/>
            <a:ext cx="0" cy="750003"/>
          </a:xfrm>
          <a:prstGeom prst="line">
            <a:avLst/>
          </a:prstGeom>
          <a:ln w="28575">
            <a:solidFill>
              <a:srgbClr val="99CB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717" y="235575"/>
            <a:ext cx="580736" cy="570070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1280292" y="126876"/>
            <a:ext cx="7290054" cy="787467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/>
              <a:t>Sa prune imports (tons)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5222339"/>
              </p:ext>
            </p:extLst>
          </p:nvPr>
        </p:nvGraphicFramePr>
        <p:xfrm>
          <a:off x="133349" y="1096804"/>
          <a:ext cx="8884921" cy="5646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4789" y="6405146"/>
            <a:ext cx="2304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600" dirty="0"/>
              <a:t>Source: </a:t>
            </a:r>
            <a:r>
              <a:rPr lang="en-ZA" sz="1600" dirty="0" err="1"/>
              <a:t>Trademaps</a:t>
            </a:r>
            <a:endParaRPr lang="en-ZA" sz="1600" dirty="0"/>
          </a:p>
        </p:txBody>
      </p:sp>
    </p:spTree>
    <p:extLst>
      <p:ext uri="{BB962C8B-B14F-4D97-AF65-F5344CB8AC3E}">
        <p14:creationId xmlns:p14="http://schemas.microsoft.com/office/powerpoint/2010/main" val="2715642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3086312"/>
              </p:ext>
            </p:extLst>
          </p:nvPr>
        </p:nvGraphicFramePr>
        <p:xfrm>
          <a:off x="0" y="554183"/>
          <a:ext cx="9063990" cy="62946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2" name="Straight Connector 1"/>
          <p:cNvCxnSpPr/>
          <p:nvPr/>
        </p:nvCxnSpPr>
        <p:spPr>
          <a:xfrm>
            <a:off x="1216917" y="108972"/>
            <a:ext cx="0" cy="750003"/>
          </a:xfrm>
          <a:prstGeom prst="line">
            <a:avLst/>
          </a:prstGeom>
          <a:ln w="28575">
            <a:solidFill>
              <a:srgbClr val="99CB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717" y="235575"/>
            <a:ext cx="580736" cy="570070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1280292" y="126876"/>
            <a:ext cx="7290054" cy="787467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/>
              <a:t>Sa dried prune imports (tons)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14828" y="6510256"/>
            <a:ext cx="2304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600" dirty="0"/>
              <a:t>Source: </a:t>
            </a:r>
            <a:r>
              <a:rPr lang="en-ZA" sz="1600" dirty="0" err="1"/>
              <a:t>Trademaps</a:t>
            </a:r>
            <a:endParaRPr lang="en-ZA" sz="1600" dirty="0"/>
          </a:p>
        </p:txBody>
      </p:sp>
    </p:spTree>
    <p:extLst>
      <p:ext uri="{BB962C8B-B14F-4D97-AF65-F5344CB8AC3E}">
        <p14:creationId xmlns:p14="http://schemas.microsoft.com/office/powerpoint/2010/main" val="1367278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 idx="4294967295"/>
          </p:nvPr>
        </p:nvSpPr>
        <p:spPr>
          <a:xfrm>
            <a:off x="1325880" y="166214"/>
            <a:ext cx="8766175" cy="598488"/>
          </a:xfrm>
          <a:noFill/>
        </p:spPr>
        <p:txBody>
          <a:bodyPr>
            <a:noAutofit/>
          </a:bodyPr>
          <a:lstStyle/>
          <a:p>
            <a:r>
              <a:rPr lang="fr-CA" dirty="0"/>
              <a:t>World </a:t>
            </a:r>
            <a:r>
              <a:rPr lang="fr-CA" dirty="0" err="1"/>
              <a:t>Dried</a:t>
            </a:r>
            <a:r>
              <a:rPr lang="fr-CA" dirty="0"/>
              <a:t> Prune </a:t>
            </a:r>
            <a:r>
              <a:rPr lang="fr-CA" dirty="0" err="1"/>
              <a:t>Exporters</a:t>
            </a:r>
            <a:r>
              <a:rPr lang="fr-CA" dirty="0"/>
              <a:t> (tons)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31" t="13415" r="4753" b="6539"/>
          <a:stretch/>
        </p:blipFill>
        <p:spPr>
          <a:xfrm>
            <a:off x="35496" y="764703"/>
            <a:ext cx="1685452" cy="1555803"/>
          </a:xfrm>
          <a:prstGeom prst="rect">
            <a:avLst/>
          </a:prstGeom>
        </p:spPr>
      </p:pic>
      <p:sp>
        <p:nvSpPr>
          <p:cNvPr id="8" name="Right Arrow 7"/>
          <p:cNvSpPr/>
          <p:nvPr/>
        </p:nvSpPr>
        <p:spPr>
          <a:xfrm>
            <a:off x="101046" y="5301208"/>
            <a:ext cx="1594811" cy="64807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ZA">
              <a:solidFill>
                <a:prstClr val="white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110717"/>
              </p:ext>
            </p:extLst>
          </p:nvPr>
        </p:nvGraphicFramePr>
        <p:xfrm>
          <a:off x="1844065" y="806910"/>
          <a:ext cx="7010439" cy="5855487"/>
        </p:xfrm>
        <a:graphic>
          <a:graphicData uri="http://schemas.openxmlformats.org/drawingml/2006/table">
            <a:tbl>
              <a:tblPr/>
              <a:tblGrid>
                <a:gridCol w="12638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1887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638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6385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57149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ZA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PRUNE EXPORTERS (TONS)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1443">
                <a:tc>
                  <a:txBody>
                    <a:bodyPr/>
                    <a:lstStyle/>
                    <a:p>
                      <a:pPr algn="l" fontAlgn="ctr"/>
                      <a:r>
                        <a:rPr lang="en-ZA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COUNTRY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1443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57 966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72 062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1443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United States of America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67 913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35 390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1443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Argentina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34 427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29 397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1443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Uzbekistan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r>
                        <a:rPr lang="en-Z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24 644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1443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11 521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12 664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1443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Myanmar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7 616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91443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Islamic Republic of Iran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3 158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7 327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91443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Republic of Moldova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1 773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5 220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91443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Serbia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3 927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3 034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91443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Netherlands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4 268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2 684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91443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South Africa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192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91443"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Rest of the World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28 550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21 008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91443"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Tons Exported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213 736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221 238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1216917" y="108972"/>
            <a:ext cx="0" cy="750003"/>
          </a:xfrm>
          <a:prstGeom prst="line">
            <a:avLst/>
          </a:prstGeom>
          <a:ln w="28575">
            <a:solidFill>
              <a:srgbClr val="99CB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717" y="235575"/>
            <a:ext cx="580736" cy="57007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-14828" y="6510256"/>
            <a:ext cx="2304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600" dirty="0"/>
              <a:t>Source: </a:t>
            </a:r>
            <a:r>
              <a:rPr lang="en-ZA" sz="1600" dirty="0" err="1"/>
              <a:t>Trademaps</a:t>
            </a:r>
            <a:endParaRPr lang="en-ZA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4711623" y="5440578"/>
            <a:ext cx="905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b="1" dirty="0" smtClean="0">
                <a:solidFill>
                  <a:srgbClr val="FF0000"/>
                </a:solidFill>
              </a:rPr>
              <a:t>&lt;1%</a:t>
            </a:r>
            <a:endParaRPr lang="en-ZA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9884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15" t="10706" b="3720"/>
          <a:stretch/>
        </p:blipFill>
        <p:spPr>
          <a:xfrm>
            <a:off x="57558" y="699194"/>
            <a:ext cx="1641811" cy="1539094"/>
          </a:xfrm>
          <a:prstGeom prst="rect">
            <a:avLst/>
          </a:prstGeom>
        </p:spPr>
      </p:pic>
      <p:sp>
        <p:nvSpPr>
          <p:cNvPr id="9" name="Right Arrow 8"/>
          <p:cNvSpPr/>
          <p:nvPr/>
        </p:nvSpPr>
        <p:spPr>
          <a:xfrm>
            <a:off x="101046" y="5301208"/>
            <a:ext cx="1594811" cy="64807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ZA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216917" y="108972"/>
            <a:ext cx="0" cy="750003"/>
          </a:xfrm>
          <a:prstGeom prst="line">
            <a:avLst/>
          </a:prstGeom>
          <a:ln w="28575">
            <a:solidFill>
              <a:srgbClr val="99CB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717" y="235575"/>
            <a:ext cx="580736" cy="570070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3356781"/>
              </p:ext>
            </p:extLst>
          </p:nvPr>
        </p:nvGraphicFramePr>
        <p:xfrm>
          <a:off x="1783434" y="805649"/>
          <a:ext cx="7131700" cy="5791710"/>
        </p:xfrm>
        <a:graphic>
          <a:graphicData uri="http://schemas.openxmlformats.org/drawingml/2006/table">
            <a:tbl>
              <a:tblPr/>
              <a:tblGrid>
                <a:gridCol w="95976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3469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7447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6277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86114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ZA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PRUNE IMPORTERS (TONS)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6114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COUNTRY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6114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Russian Federation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27 405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19 571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6114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Kazakhstan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6 800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19 122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6114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Brazil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15 282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12 852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6114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United States of America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10 996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6114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Germany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14 709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10 798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6114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Mexico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10 175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10 359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86114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Poland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8 672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9 660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6114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Italy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10 319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8 021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86114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United Kingdom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7 799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7 896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86114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5 808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7 218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86114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South Africa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219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511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86114"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Rest of the World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103 433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84 530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86114"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Tons Imported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210 937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201 534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  <p:sp>
        <p:nvSpPr>
          <p:cNvPr id="13" name="Titre 1"/>
          <p:cNvSpPr txBox="1">
            <a:spLocks/>
          </p:cNvSpPr>
          <p:nvPr/>
        </p:nvSpPr>
        <p:spPr>
          <a:xfrm>
            <a:off x="1325880" y="166214"/>
            <a:ext cx="8766175" cy="59848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dirty="0"/>
              <a:t>World </a:t>
            </a:r>
            <a:r>
              <a:rPr lang="fr-CA" dirty="0" err="1"/>
              <a:t>Dried</a:t>
            </a:r>
            <a:r>
              <a:rPr lang="fr-CA" dirty="0"/>
              <a:t> Prune </a:t>
            </a:r>
            <a:r>
              <a:rPr lang="fr-CA" dirty="0" err="1"/>
              <a:t>importers</a:t>
            </a:r>
            <a:r>
              <a:rPr lang="fr-CA" dirty="0"/>
              <a:t> (tons)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-14828" y="6510256"/>
            <a:ext cx="2304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600" dirty="0"/>
              <a:t>Source: </a:t>
            </a:r>
            <a:r>
              <a:rPr lang="en-ZA" sz="1600" dirty="0" err="1"/>
              <a:t>Trademaps</a:t>
            </a:r>
            <a:endParaRPr lang="en-ZA" sz="1600" dirty="0"/>
          </a:p>
        </p:txBody>
      </p:sp>
      <p:sp>
        <p:nvSpPr>
          <p:cNvPr id="3" name="Rectangle 2"/>
          <p:cNvSpPr/>
          <p:nvPr/>
        </p:nvSpPr>
        <p:spPr>
          <a:xfrm>
            <a:off x="4482699" y="5440578"/>
            <a:ext cx="6815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ZA" b="1" dirty="0">
                <a:solidFill>
                  <a:srgbClr val="FF0000"/>
                </a:solidFill>
              </a:rPr>
              <a:t>&lt;1%</a:t>
            </a:r>
            <a:endParaRPr lang="en-Z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0838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248921" y="2636912"/>
            <a:ext cx="8715567" cy="4221088"/>
          </a:xfrm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sz="2800" dirty="0">
                <a:latin typeface="Tw Cen MT" panose="020B0602020104020603" pitchFamily="34" charset="0"/>
                <a:cs typeface="Tahoma" pitchFamily="34" charset="0"/>
              </a:rPr>
              <a:t>Introduce new areas of production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800" dirty="0">
                <a:latin typeface="Tw Cen MT" panose="020B0602020104020603" pitchFamily="34" charset="0"/>
                <a:cs typeface="Tahoma" pitchFamily="34" charset="0"/>
              </a:rPr>
              <a:t>Increase production but retain </a:t>
            </a:r>
            <a:r>
              <a:rPr lang="en-US" sz="2800" dirty="0" smtClean="0">
                <a:latin typeface="Tw Cen MT" panose="020B0602020104020603" pitchFamily="34" charset="0"/>
                <a:cs typeface="Tahoma" pitchFamily="34" charset="0"/>
              </a:rPr>
              <a:t>quality = productivity</a:t>
            </a:r>
            <a:endParaRPr lang="en-US" sz="2800" dirty="0">
              <a:latin typeface="Tw Cen MT" panose="020B0602020104020603" pitchFamily="34" charset="0"/>
              <a:cs typeface="Tahoma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800" dirty="0">
                <a:latin typeface="Tw Cen MT" panose="020B0602020104020603" pitchFamily="34" charset="0"/>
                <a:cs typeface="Tahoma" pitchFamily="34" charset="0"/>
              </a:rPr>
              <a:t>Manage competition – </a:t>
            </a:r>
            <a:r>
              <a:rPr lang="en-US" sz="2800" dirty="0" smtClean="0">
                <a:latin typeface="Tw Cen MT" panose="020B0602020104020603" pitchFamily="34" charset="0"/>
                <a:cs typeface="Tahoma" pitchFamily="34" charset="0"/>
              </a:rPr>
              <a:t>fresh &amp; other fruits</a:t>
            </a:r>
            <a:endParaRPr lang="en-US" sz="2800" dirty="0">
              <a:latin typeface="Tw Cen MT" panose="020B0602020104020603" pitchFamily="34" charset="0"/>
              <a:cs typeface="Tahoma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800" dirty="0">
                <a:latin typeface="Tw Cen MT" panose="020B0602020104020603" pitchFamily="34" charset="0"/>
                <a:cs typeface="Tahoma" pitchFamily="34" charset="0"/>
              </a:rPr>
              <a:t>Increase local consumption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800" dirty="0">
                <a:latin typeface="Tw Cen MT" panose="020B0602020104020603" pitchFamily="34" charset="0"/>
                <a:cs typeface="Tahoma" pitchFamily="34" charset="0"/>
              </a:rPr>
              <a:t>Seek low chilling cultivars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800" dirty="0">
                <a:latin typeface="Tw Cen MT" panose="020B0602020104020603" pitchFamily="34" charset="0"/>
                <a:cs typeface="Tahoma" pitchFamily="34" charset="0"/>
              </a:rPr>
              <a:t>Change in consumer preferences (pitted) / pitting capacity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800" dirty="0">
                <a:latin typeface="Tw Cen MT" panose="020B0602020104020603" pitchFamily="34" charset="0"/>
                <a:cs typeface="Tahoma" pitchFamily="34" charset="0"/>
              </a:rPr>
              <a:t>Change the perceptions associated with “Prunes</a:t>
            </a:r>
            <a:r>
              <a:rPr lang="en-US" sz="2800" dirty="0" smtClean="0">
                <a:latin typeface="Tw Cen MT" panose="020B0602020104020603" pitchFamily="34" charset="0"/>
                <a:cs typeface="Tahoma" pitchFamily="34" charset="0"/>
              </a:rPr>
              <a:t>” and create demand</a:t>
            </a:r>
            <a:endParaRPr lang="en-US" sz="2800" dirty="0">
              <a:latin typeface="Tw Cen MT" panose="020B0602020104020603" pitchFamily="34" charset="0"/>
              <a:cs typeface="Tahoma" pitchFamily="34" charset="0"/>
            </a:endParaRPr>
          </a:p>
        </p:txBody>
      </p:sp>
      <p:pic>
        <p:nvPicPr>
          <p:cNvPr id="1026" name="Picture 2" descr="Image result for challeng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921" y="97992"/>
            <a:ext cx="4391050" cy="2340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79248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140415" y="334979"/>
            <a:ext cx="6627458" cy="6319318"/>
            <a:chOff x="-442677" y="219004"/>
            <a:chExt cx="6886885" cy="6336704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592" y="363020"/>
              <a:ext cx="5256584" cy="6048672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-442677" y="219004"/>
              <a:ext cx="6886885" cy="6336704"/>
            </a:xfrm>
            <a:prstGeom prst="rect">
              <a:avLst/>
            </a:prstGeom>
            <a:solidFill>
              <a:srgbClr val="FFFFFF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solidFill>
                  <a:prstClr val="white"/>
                </a:solidFill>
              </a:endParaRPr>
            </a:p>
          </p:txBody>
        </p:sp>
      </p:grp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2972" y="2721918"/>
            <a:ext cx="7886700" cy="126160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ZA" sz="11500" dirty="0" smtClean="0">
                <a:solidFill>
                  <a:srgbClr val="923562"/>
                </a:solidFill>
                <a:latin typeface="Tw Cen MT" panose="020B0602020104020603" pitchFamily="34" charset="0"/>
              </a:rPr>
              <a:t>THANK YOU</a:t>
            </a:r>
            <a:endParaRPr lang="en-ZA" sz="11500" dirty="0">
              <a:solidFill>
                <a:srgbClr val="923562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838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42" t="6470" r="16089" b="3839"/>
          <a:stretch/>
        </p:blipFill>
        <p:spPr>
          <a:xfrm>
            <a:off x="961884" y="4924"/>
            <a:ext cx="8154328" cy="6853313"/>
          </a:xfrm>
          <a:prstGeom prst="rect">
            <a:avLst/>
          </a:prstGeom>
        </p:spPr>
      </p:pic>
      <p:sp>
        <p:nvSpPr>
          <p:cNvPr id="15" name="Title 1"/>
          <p:cNvSpPr txBox="1">
            <a:spLocks/>
          </p:cNvSpPr>
          <p:nvPr/>
        </p:nvSpPr>
        <p:spPr>
          <a:xfrm>
            <a:off x="1" y="4924"/>
            <a:ext cx="7020271" cy="697940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None/>
              <a:defRPr sz="4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ZA" sz="4800" dirty="0">
                <a:solidFill>
                  <a:prstClr val="black"/>
                </a:solidFill>
              </a:rPr>
              <a:t>SA Deciduous Fruit Regions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46110" y="801607"/>
            <a:ext cx="1661137" cy="1791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>
              <a:solidFill>
                <a:prstClr val="white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-13679" y="445902"/>
            <a:ext cx="4357080" cy="3285195"/>
            <a:chOff x="102927" y="928396"/>
            <a:chExt cx="4357080" cy="2161428"/>
          </a:xfrm>
          <a:noFill/>
        </p:grpSpPr>
        <p:sp>
          <p:nvSpPr>
            <p:cNvPr id="10" name="TextBox 5"/>
            <p:cNvSpPr txBox="1">
              <a:spLocks noChangeArrowheads="1"/>
            </p:cNvSpPr>
            <p:nvPr/>
          </p:nvSpPr>
          <p:spPr bwMode="auto">
            <a:xfrm>
              <a:off x="116607" y="1388863"/>
              <a:ext cx="4343400" cy="17009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buFont typeface="Arial" charset="0"/>
                <a:buChar char="•"/>
              </a:pPr>
              <a:r>
                <a:rPr lang="en-US" dirty="0">
                  <a:solidFill>
                    <a:prstClr val="black"/>
                  </a:solidFill>
                </a:rPr>
                <a:t> Pome fruit = 68%</a:t>
              </a:r>
            </a:p>
            <a:p>
              <a:pPr>
                <a:buFont typeface="Arial" charset="0"/>
                <a:buChar char="•"/>
              </a:pPr>
              <a:r>
                <a:rPr lang="en-US" dirty="0">
                  <a:solidFill>
                    <a:prstClr val="black"/>
                  </a:solidFill>
                </a:rPr>
                <a:t> Stone fruit = 32</a:t>
              </a:r>
              <a:r>
                <a:rPr lang="en-US" dirty="0" smtClean="0">
                  <a:solidFill>
                    <a:prstClr val="black"/>
                  </a:solidFill>
                </a:rPr>
                <a:t>%</a:t>
              </a:r>
            </a:p>
            <a:p>
              <a:pPr>
                <a:buFont typeface="Arial" charset="0"/>
                <a:buChar char="•"/>
              </a:pPr>
              <a:endParaRPr lang="en-US" dirty="0">
                <a:solidFill>
                  <a:prstClr val="black"/>
                </a:solidFill>
              </a:endParaRPr>
            </a:p>
            <a:p>
              <a:pPr>
                <a:buFont typeface="Arial" charset="0"/>
                <a:buChar char="•"/>
              </a:pPr>
              <a:r>
                <a:rPr lang="en-US" dirty="0" smtClean="0">
                  <a:solidFill>
                    <a:prstClr val="black"/>
                  </a:solidFill>
                </a:rPr>
                <a:t>51 Growers </a:t>
              </a:r>
            </a:p>
            <a:p>
              <a:pPr>
                <a:buFont typeface="Arial" charset="0"/>
                <a:buChar char="•"/>
              </a:pPr>
              <a:r>
                <a:rPr lang="en-US" dirty="0" err="1" smtClean="0">
                  <a:solidFill>
                    <a:prstClr val="black"/>
                  </a:solidFill>
                </a:rPr>
                <a:t>Avg</a:t>
              </a:r>
              <a:r>
                <a:rPr lang="en-US" dirty="0" smtClean="0">
                  <a:solidFill>
                    <a:prstClr val="black"/>
                  </a:solidFill>
                </a:rPr>
                <a:t> 5ha of Prunes</a:t>
              </a:r>
            </a:p>
            <a:p>
              <a:pPr>
                <a:buFont typeface="Arial" charset="0"/>
                <a:buChar char="•"/>
              </a:pPr>
              <a:r>
                <a:rPr lang="en-US" dirty="0" smtClean="0">
                  <a:solidFill>
                    <a:prstClr val="black"/>
                  </a:solidFill>
                </a:rPr>
                <a:t>11 </a:t>
              </a:r>
              <a:r>
                <a:rPr lang="en-US" dirty="0">
                  <a:solidFill>
                    <a:prstClr val="black"/>
                  </a:solidFill>
                </a:rPr>
                <a:t>growers = 60% of </a:t>
              </a:r>
              <a:r>
                <a:rPr lang="en-US" dirty="0" smtClean="0">
                  <a:solidFill>
                    <a:prstClr val="black"/>
                  </a:solidFill>
                </a:rPr>
                <a:t>industry</a:t>
              </a:r>
            </a:p>
            <a:p>
              <a:pPr>
                <a:buFont typeface="Arial" charset="0"/>
                <a:buChar char="•"/>
              </a:pPr>
              <a:r>
                <a:rPr lang="en-US" dirty="0" smtClean="0">
                  <a:solidFill>
                    <a:prstClr val="black"/>
                  </a:solidFill>
                </a:rPr>
                <a:t>R31mill Value of Production</a:t>
              </a:r>
            </a:p>
            <a:p>
              <a:pPr>
                <a:buFont typeface="Arial" charset="0"/>
                <a:buChar char="•"/>
              </a:pPr>
              <a:r>
                <a:rPr lang="en-US" dirty="0" smtClean="0">
                  <a:solidFill>
                    <a:prstClr val="black"/>
                  </a:solidFill>
                </a:rPr>
                <a:t>12% of dried fruit industry</a:t>
              </a:r>
              <a:endParaRPr lang="en-US" dirty="0">
                <a:solidFill>
                  <a:prstClr val="black"/>
                </a:solidFill>
              </a:endParaRPr>
            </a:p>
            <a:p>
              <a:pPr>
                <a:buFont typeface="Arial" charset="0"/>
                <a:buChar char="•"/>
              </a:pPr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1" name="Title 1"/>
            <p:cNvSpPr txBox="1">
              <a:spLocks/>
            </p:cNvSpPr>
            <p:nvPr/>
          </p:nvSpPr>
          <p:spPr bwMode="auto">
            <a:xfrm>
              <a:off x="102927" y="928396"/>
              <a:ext cx="4138845" cy="609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4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  <a:lvl2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4200">
                  <a:solidFill>
                    <a:schemeClr val="tx2"/>
                  </a:solidFill>
                  <a:latin typeface="Arial" charset="0"/>
                  <a:cs typeface="Arial" charset="0"/>
                </a:defRPr>
              </a:lvl2pPr>
              <a:lvl3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4200">
                  <a:solidFill>
                    <a:schemeClr val="tx2"/>
                  </a:solidFill>
                  <a:latin typeface="Arial" charset="0"/>
                  <a:cs typeface="Arial" charset="0"/>
                </a:defRPr>
              </a:lvl3pPr>
              <a:lvl4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4200">
                  <a:solidFill>
                    <a:schemeClr val="tx2"/>
                  </a:solidFill>
                  <a:latin typeface="Arial" charset="0"/>
                  <a:cs typeface="Arial" charset="0"/>
                </a:defRPr>
              </a:lvl4pPr>
              <a:lvl5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4200">
                  <a:solidFill>
                    <a:schemeClr val="tx2"/>
                  </a:solidFill>
                  <a:latin typeface="Arial" charset="0"/>
                  <a:cs typeface="Arial" charset="0"/>
                </a:defRPr>
              </a:lvl5pPr>
              <a:lvl6pPr marL="457200" algn="l" rtl="0" fontAlgn="base">
                <a:spcBef>
                  <a:spcPct val="0"/>
                </a:spcBef>
                <a:spcAft>
                  <a:spcPct val="0"/>
                </a:spcAft>
                <a:defRPr sz="4200">
                  <a:solidFill>
                    <a:schemeClr val="tx2"/>
                  </a:solidFill>
                  <a:latin typeface="Arial" charset="0"/>
                  <a:cs typeface="Arial" charset="0"/>
                </a:defRPr>
              </a:lvl6pPr>
              <a:lvl7pPr marL="914400" algn="l" rtl="0" fontAlgn="base">
                <a:spcBef>
                  <a:spcPct val="0"/>
                </a:spcBef>
                <a:spcAft>
                  <a:spcPct val="0"/>
                </a:spcAft>
                <a:defRPr sz="4200">
                  <a:solidFill>
                    <a:schemeClr val="tx2"/>
                  </a:solidFill>
                  <a:latin typeface="Arial" charset="0"/>
                  <a:cs typeface="Arial" charset="0"/>
                </a:defRPr>
              </a:lvl7pPr>
              <a:lvl8pPr marL="1371600" algn="l" rtl="0" fontAlgn="base">
                <a:spcBef>
                  <a:spcPct val="0"/>
                </a:spcBef>
                <a:spcAft>
                  <a:spcPct val="0"/>
                </a:spcAft>
                <a:defRPr sz="4200">
                  <a:solidFill>
                    <a:schemeClr val="tx2"/>
                  </a:solidFill>
                  <a:latin typeface="Arial" charset="0"/>
                  <a:cs typeface="Arial" charset="0"/>
                </a:defRPr>
              </a:lvl8pPr>
              <a:lvl9pPr marL="1828800" algn="l" rtl="0" fontAlgn="base">
                <a:spcBef>
                  <a:spcPct val="0"/>
                </a:spcBef>
                <a:spcAft>
                  <a:spcPct val="0"/>
                </a:spcAft>
                <a:defRPr sz="4200">
                  <a:solidFill>
                    <a:schemeClr val="tx2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 kern="0" dirty="0">
                  <a:solidFill>
                    <a:srgbClr val="FF0000"/>
                  </a:solidFill>
                  <a:latin typeface="Tw Cen MT" panose="020B06020201040206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Total Area Planted = 54 052 ha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8624369" y="6708742"/>
            <a:ext cx="503699" cy="1250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>
              <a:solidFill>
                <a:prstClr val="white"/>
              </a:solidFill>
            </a:endParaRP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xmlns="" id="{BEFC2025-6E4F-4473-9218-212A510D3878}"/>
              </a:ext>
            </a:extLst>
          </p:cNvPr>
          <p:cNvSpPr/>
          <p:nvPr/>
        </p:nvSpPr>
        <p:spPr>
          <a:xfrm rot="7848687">
            <a:off x="2637588" y="3741296"/>
            <a:ext cx="3719335" cy="1343600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xmlns="" id="{0E85632B-8ECB-4485-A870-7E4DB3D7B580}"/>
              </a:ext>
            </a:extLst>
          </p:cNvPr>
          <p:cNvSpPr/>
          <p:nvPr/>
        </p:nvSpPr>
        <p:spPr>
          <a:xfrm>
            <a:off x="842295" y="5832650"/>
            <a:ext cx="1698171" cy="955515"/>
          </a:xfrm>
          <a:prstGeom prst="rightArrow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63017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Total area planted ( 54 052 ha)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86626"/>
            <a:ext cx="506091" cy="496796"/>
          </a:xfrm>
          <a:prstGeom prst="rect">
            <a:avLst/>
          </a:prstGeom>
        </p:spPr>
      </p:pic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4781800"/>
              </p:ext>
            </p:extLst>
          </p:nvPr>
        </p:nvGraphicFramePr>
        <p:xfrm>
          <a:off x="0" y="1783980"/>
          <a:ext cx="9144000" cy="5074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42125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1216917" y="108972"/>
            <a:ext cx="0" cy="750003"/>
          </a:xfrm>
          <a:prstGeom prst="line">
            <a:avLst/>
          </a:prstGeom>
          <a:ln w="28575">
            <a:solidFill>
              <a:srgbClr val="99CB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717" y="235575"/>
            <a:ext cx="580736" cy="57007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1374679" y="200295"/>
            <a:ext cx="7290054" cy="749808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/>
              <a:t>Dried tree fruit production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90009" y="1390351"/>
          <a:ext cx="8680858" cy="2026920"/>
        </p:xfrm>
        <a:graphic>
          <a:graphicData uri="http://schemas.openxmlformats.org/drawingml/2006/table">
            <a:tbl>
              <a:tblPr/>
              <a:tblGrid>
                <a:gridCol w="14025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086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0869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0869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0869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0869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0869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0869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08697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808697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234974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FRUIT KIND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4974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APPLES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4974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PEARS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4974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APRICOTS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4974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PEACHES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4974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NECTARINES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34974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PRUNES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4974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TONS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6 148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5 250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5 602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6 185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5 195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6 849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6 748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8 948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5 918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374679" y="1021019"/>
            <a:ext cx="5201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/>
              <a:t>Average dried fruit volumes = 6300 tons per annum</a:t>
            </a: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2451046"/>
              </p:ext>
            </p:extLst>
          </p:nvPr>
        </p:nvGraphicFramePr>
        <p:xfrm>
          <a:off x="190009" y="4001977"/>
          <a:ext cx="8836296" cy="2713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E62CD0A-48B9-4DEC-ACED-2014F1BFC36F}"/>
              </a:ext>
            </a:extLst>
          </p:cNvPr>
          <p:cNvSpPr txBox="1"/>
          <p:nvPr/>
        </p:nvSpPr>
        <p:spPr>
          <a:xfrm>
            <a:off x="6455229" y="3534353"/>
            <a:ext cx="24987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Prunes = Avg 14% to SA dried fruit volume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648297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1216917" y="108972"/>
            <a:ext cx="0" cy="750003"/>
          </a:xfrm>
          <a:prstGeom prst="line">
            <a:avLst/>
          </a:prstGeom>
          <a:ln w="28575">
            <a:solidFill>
              <a:srgbClr val="99CB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717" y="235575"/>
            <a:ext cx="580736" cy="570070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1280292" y="126876"/>
            <a:ext cx="7290054" cy="787467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/>
              <a:t>Prunes: area planted (260 ha)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3972310"/>
              </p:ext>
            </p:extLst>
          </p:nvPr>
        </p:nvGraphicFramePr>
        <p:xfrm>
          <a:off x="121920" y="1001553"/>
          <a:ext cx="8839200" cy="56964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71134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1216917" y="108972"/>
            <a:ext cx="0" cy="750003"/>
          </a:xfrm>
          <a:prstGeom prst="line">
            <a:avLst/>
          </a:prstGeom>
          <a:ln w="28575">
            <a:solidFill>
              <a:srgbClr val="99CB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717" y="235575"/>
            <a:ext cx="580736" cy="570070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1280292" y="126876"/>
            <a:ext cx="7290054" cy="787467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/>
              <a:t>Cultivar distribution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8025923"/>
              </p:ext>
            </p:extLst>
          </p:nvPr>
        </p:nvGraphicFramePr>
        <p:xfrm>
          <a:off x="0" y="805645"/>
          <a:ext cx="9144000" cy="60523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14817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1216917" y="108972"/>
            <a:ext cx="0" cy="750003"/>
          </a:xfrm>
          <a:prstGeom prst="line">
            <a:avLst/>
          </a:prstGeom>
          <a:ln w="28575">
            <a:solidFill>
              <a:srgbClr val="99CB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717" y="235575"/>
            <a:ext cx="580736" cy="570070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1280292" y="126876"/>
            <a:ext cx="7290054" cy="787467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/>
              <a:t>Cultivar hectare trends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9504155"/>
              </p:ext>
            </p:extLst>
          </p:nvPr>
        </p:nvGraphicFramePr>
        <p:xfrm>
          <a:off x="85248" y="1000601"/>
          <a:ext cx="8921592" cy="5731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8611398"/>
              </p:ext>
            </p:extLst>
          </p:nvPr>
        </p:nvGraphicFramePr>
        <p:xfrm>
          <a:off x="5337810" y="1277935"/>
          <a:ext cx="3426846" cy="1911035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7134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134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82207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b="1" u="none" strike="noStrike" dirty="0">
                          <a:effectLst/>
                        </a:rPr>
                        <a:t>CULTIVAR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u="none" strike="noStrike" dirty="0">
                          <a:effectLst/>
                        </a:rPr>
                        <a:t>% CONTR.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2207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VAN DER MERWE</a:t>
                      </a:r>
                      <a:endParaRPr lang="en-ZA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>
                          <a:effectLst/>
                        </a:rPr>
                        <a:t>80%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2207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 dirty="0">
                          <a:effectLst/>
                        </a:rPr>
                        <a:t>ERFDEEL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>
                          <a:effectLst/>
                        </a:rPr>
                        <a:t>8%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2207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PRUNE D' AGEN</a:t>
                      </a:r>
                      <a:endParaRPr lang="en-ZA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>
                          <a:effectLst/>
                        </a:rPr>
                        <a:t>5%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2207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 dirty="0">
                          <a:effectLst/>
                        </a:rPr>
                        <a:t>JANAND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>
                          <a:effectLst/>
                        </a:rPr>
                        <a:t>4%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3252471" y="4182305"/>
            <a:ext cx="1582079" cy="112302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052601" y="4914127"/>
            <a:ext cx="1692231" cy="68996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1864273" y="1439501"/>
            <a:ext cx="1050943" cy="394940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4464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1216917" y="108972"/>
            <a:ext cx="0" cy="750003"/>
          </a:xfrm>
          <a:prstGeom prst="line">
            <a:avLst/>
          </a:prstGeom>
          <a:ln w="28575">
            <a:solidFill>
              <a:srgbClr val="99CB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717" y="235575"/>
            <a:ext cx="580736" cy="570070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1280292" y="126876"/>
            <a:ext cx="7290054" cy="787467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/>
              <a:t>orchard age distribution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7906341"/>
              </p:ext>
            </p:extLst>
          </p:nvPr>
        </p:nvGraphicFramePr>
        <p:xfrm>
          <a:off x="128110" y="914343"/>
          <a:ext cx="8798719" cy="57379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2535811"/>
              </p:ext>
            </p:extLst>
          </p:nvPr>
        </p:nvGraphicFramePr>
        <p:xfrm>
          <a:off x="923453" y="1023041"/>
          <a:ext cx="6391748" cy="1055142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3396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2009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3555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4757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517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 dirty="0">
                          <a:effectLst/>
                        </a:rPr>
                        <a:t> 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u="none" strike="noStrike" dirty="0">
                          <a:effectLst/>
                        </a:rPr>
                        <a:t>0 - 3 YRS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u="none" strike="noStrike" dirty="0">
                          <a:effectLst/>
                        </a:rPr>
                        <a:t>4 - 10 YRS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u="none" strike="noStrike">
                          <a:effectLst/>
                        </a:rPr>
                        <a:t>11 - 15 YRS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u="none" strike="noStrike" dirty="0">
                          <a:effectLst/>
                        </a:rPr>
                        <a:t>16 - 25 YRS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u="none" strike="noStrike" dirty="0">
                          <a:effectLst/>
                        </a:rPr>
                        <a:t>25+ YEARS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17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 dirty="0">
                          <a:effectLst/>
                        </a:rPr>
                        <a:t>TOTAL HECTARES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u="none" strike="noStrike" dirty="0">
                          <a:effectLst/>
                        </a:rPr>
                        <a:t>19 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u="none" strike="noStrike" dirty="0">
                          <a:effectLst/>
                        </a:rPr>
                        <a:t>47 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u="none" strike="noStrike" dirty="0">
                          <a:effectLst/>
                        </a:rPr>
                        <a:t>32 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u="none" strike="noStrike" dirty="0">
                          <a:effectLst/>
                        </a:rPr>
                        <a:t>43 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u="none" strike="noStrike" dirty="0">
                          <a:effectLst/>
                        </a:rPr>
                        <a:t>119 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17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 dirty="0">
                          <a:effectLst/>
                        </a:rPr>
                        <a:t>% of Total area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u="none" strike="noStrike">
                          <a:effectLst/>
                        </a:rPr>
                        <a:t>7%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u="none" strike="noStrike" dirty="0">
                          <a:effectLst/>
                        </a:rPr>
                        <a:t>18%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u="none" strike="noStrike">
                          <a:effectLst/>
                        </a:rPr>
                        <a:t>12%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u="none" strike="noStrike" dirty="0">
                          <a:effectLst/>
                        </a:rPr>
                        <a:t>17%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u="none" strike="noStrike" dirty="0">
                          <a:effectLst/>
                        </a:rPr>
                        <a:t>46%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250874" y="1454728"/>
            <a:ext cx="2064327" cy="62345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6" name="TextBox 5"/>
          <p:cNvSpPr txBox="1"/>
          <p:nvPr/>
        </p:nvSpPr>
        <p:spPr>
          <a:xfrm>
            <a:off x="5798128" y="2109760"/>
            <a:ext cx="969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000" b="1" dirty="0">
                <a:solidFill>
                  <a:srgbClr val="FF0000"/>
                </a:solidFill>
              </a:rPr>
              <a:t>&lt;50%</a:t>
            </a:r>
          </a:p>
        </p:txBody>
      </p:sp>
    </p:spTree>
    <p:extLst>
      <p:ext uri="{BB962C8B-B14F-4D97-AF65-F5344CB8AC3E}">
        <p14:creationId xmlns:p14="http://schemas.microsoft.com/office/powerpoint/2010/main" val="177883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1216917" y="108972"/>
            <a:ext cx="0" cy="750003"/>
          </a:xfrm>
          <a:prstGeom prst="line">
            <a:avLst/>
          </a:prstGeom>
          <a:ln w="28575">
            <a:solidFill>
              <a:srgbClr val="99CB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717" y="235575"/>
            <a:ext cx="580736" cy="570070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1216917" y="-109772"/>
            <a:ext cx="7290054" cy="12607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dirty="0"/>
              <a:t>Total production of tree fruit – dry weight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7399220"/>
              </p:ext>
            </p:extLst>
          </p:nvPr>
        </p:nvGraphicFramePr>
        <p:xfrm>
          <a:off x="138328" y="1077719"/>
          <a:ext cx="8853272" cy="5614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7938935" y="3075708"/>
            <a:ext cx="568036" cy="48491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426317" y="2218690"/>
            <a:ext cx="8035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000" b="1" dirty="0">
                <a:solidFill>
                  <a:srgbClr val="FF0000"/>
                </a:solidFill>
              </a:rPr>
              <a:t>-34%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880" y="2954892"/>
            <a:ext cx="8035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000" b="1" dirty="0">
                <a:solidFill>
                  <a:srgbClr val="FF0000"/>
                </a:solidFill>
              </a:rPr>
              <a:t>-23%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197997" y="1607899"/>
            <a:ext cx="1011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b="1" dirty="0"/>
              <a:t>5 955 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125970" y="2652878"/>
            <a:ext cx="1011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b="1" dirty="0"/>
              <a:t>4 594 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01632" y="1561732"/>
            <a:ext cx="27160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b="1" dirty="0" smtClean="0"/>
              <a:t>Prunes: </a:t>
            </a:r>
            <a:r>
              <a:rPr lang="en-ZA" sz="2400" b="1" dirty="0" smtClean="0">
                <a:solidFill>
                  <a:srgbClr val="FF0000"/>
                </a:solidFill>
              </a:rPr>
              <a:t>-86% YOY</a:t>
            </a:r>
            <a:endParaRPr lang="en-ZA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3704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3742</TotalTime>
  <Words>686</Words>
  <Application>Microsoft Office PowerPoint</Application>
  <PresentationFormat>On-screen Show (4:3)</PresentationFormat>
  <Paragraphs>300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Arial</vt:lpstr>
      <vt:lpstr>Calibri</vt:lpstr>
      <vt:lpstr>Calibri Light</vt:lpstr>
      <vt:lpstr>Century Gothic</vt:lpstr>
      <vt:lpstr>Tahoma</vt:lpstr>
      <vt:lpstr>Tw Cen MT</vt:lpstr>
      <vt:lpstr>Tw Cen MT Condensed</vt:lpstr>
      <vt:lpstr>Wingdings 3</vt:lpstr>
      <vt:lpstr>Integral</vt:lpstr>
      <vt:lpstr>Office Theme</vt:lpstr>
      <vt:lpstr>IPA South Africa </vt:lpstr>
      <vt:lpstr>PowerPoint Presentation</vt:lpstr>
      <vt:lpstr>Total area planted ( 54 052 ha)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World Dried Prune Exporters (tons)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Statistics 101</dc:title>
  <dc:creator>Carme Naude</dc:creator>
  <cp:lastModifiedBy>Nina Goosen</cp:lastModifiedBy>
  <cp:revision>158</cp:revision>
  <cp:lastPrinted>2019-10-26T13:11:29Z</cp:lastPrinted>
  <dcterms:created xsi:type="dcterms:W3CDTF">2018-07-22T11:40:50Z</dcterms:created>
  <dcterms:modified xsi:type="dcterms:W3CDTF">2019-10-28T06:18:53Z</dcterms:modified>
</cp:coreProperties>
</file>