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73" r:id="rId5"/>
    <p:sldId id="266" r:id="rId6"/>
    <p:sldId id="267" r:id="rId7"/>
    <p:sldId id="260" r:id="rId8"/>
    <p:sldId id="258" r:id="rId9"/>
    <p:sldId id="268" r:id="rId10"/>
    <p:sldId id="261" r:id="rId11"/>
    <p:sldId id="264" r:id="rId12"/>
    <p:sldId id="262" r:id="rId13"/>
    <p:sldId id="269" r:id="rId14"/>
    <p:sldId id="276" r:id="rId15"/>
    <p:sldId id="275" r:id="rId16"/>
    <p:sldId id="270" r:id="rId17"/>
    <p:sldId id="272" r:id="rId18"/>
    <p:sldId id="274" r:id="rId19"/>
    <p:sldId id="263" r:id="rId20"/>
    <p:sldId id="265" r:id="rId21"/>
  </p:sldIdLst>
  <p:sldSz cx="9753600" cy="7315200"/>
  <p:notesSz cx="6858000" cy="9144000"/>
  <p:embeddedFontLst>
    <p:embeddedFont>
      <p:font typeface="Merriweather" panose="020B0604020202020204" charset="0"/>
      <p:regular r:id="rId22"/>
      <p:bold r:id="rId23"/>
      <p:italic r:id="rId24"/>
      <p:boldItalic r:id="rId25"/>
    </p:embeddedFont>
    <p:embeddedFont>
      <p:font typeface="Lato" panose="020B0604020202020204" charset="0"/>
      <p:regular r:id="rId26"/>
      <p:bold r:id="rId27"/>
      <p:italic r:id="rId28"/>
      <p:boldItalic r:id="rId29"/>
    </p:embeddedFont>
    <p:embeddedFont>
      <p:font typeface="Arimo" panose="020B0604020202020204" charset="0"/>
      <p:regular r:id="rId30"/>
      <p:bold r:id="rId31"/>
      <p:italic r:id="rId32"/>
      <p:boldItalic r:id="rId33"/>
    </p:embeddedFont>
    <p:embeddedFont>
      <p:font typeface="Latha" panose="020B0604020202020204" charset="0"/>
      <p:regular r:id="rId34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34" autoAdjust="0"/>
    <p:restoredTop sz="94422" autoAdjust="0"/>
  </p:normalViewPr>
  <p:slideViewPr>
    <p:cSldViewPr>
      <p:cViewPr>
        <p:scale>
          <a:sx n="85" d="100"/>
          <a:sy n="85" d="100"/>
        </p:scale>
        <p:origin x="-1426" y="-1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oleObject" Target="file:///\\Users\arielcifuentes\Documents\CHILEPRUNES\Estudios_BBDD_varios\export%201997%202018.xls" TargetMode="External"/><Relationship Id="rId4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659024147607295"/>
          <c:y val="0.29886695278969955"/>
          <c:w val="0.62629508319803284"/>
          <c:h val="0.4982175661518705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'export 1997 2018 (2)'!$C$8</c:f>
              <c:strCache>
                <c:ptCount val="1"/>
                <c:pt idx="0">
                  <c:v>Volumen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numRef>
              <c:f>'export 1997 2018 (2)'!$B$9:$B$20</c:f>
              <c:numCache>
                <c:formatCode>General</c:formatCode>
                <c:ptCount val="12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</c:numCache>
            </c:numRef>
          </c:cat>
          <c:val>
            <c:numRef>
              <c:f>'export 1997 2018 (2)'!$C$9:$C$20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A91-2D48-97E1-2EDAF12FC7CA}"/>
            </c:ext>
          </c:extLst>
        </c:ser>
        <c:ser>
          <c:idx val="2"/>
          <c:order val="1"/>
          <c:tx>
            <c:strRef>
              <c:f>'export 1997 2018 (2)'!$D$8</c:f>
              <c:strCache>
                <c:ptCount val="1"/>
                <c:pt idx="0">
                  <c:v>Tons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numRef>
              <c:f>'export 1997 2018 (2)'!$B$9:$B$20</c:f>
              <c:numCache>
                <c:formatCode>General</c:formatCode>
                <c:ptCount val="12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</c:numCache>
            </c:numRef>
          </c:cat>
          <c:val>
            <c:numRef>
              <c:f>'export 1997 2018 (2)'!$D$9:$D$20</c:f>
              <c:numCache>
                <c:formatCode>_(* #,##0_);_(* \(#,##0\);_(* "-"_);_(@_)</c:formatCode>
                <c:ptCount val="12"/>
                <c:pt idx="0">
                  <c:v>40940.714799999994</c:v>
                </c:pt>
                <c:pt idx="1">
                  <c:v>42463.603229999993</c:v>
                </c:pt>
                <c:pt idx="2">
                  <c:v>46502.120202999999</c:v>
                </c:pt>
                <c:pt idx="3">
                  <c:v>67315.551989999993</c:v>
                </c:pt>
                <c:pt idx="4">
                  <c:v>57965.964509000005</c:v>
                </c:pt>
                <c:pt idx="5">
                  <c:v>77131.926867999995</c:v>
                </c:pt>
                <c:pt idx="6">
                  <c:v>62684.098890000001</c:v>
                </c:pt>
                <c:pt idx="7">
                  <c:v>64478.292930000003</c:v>
                </c:pt>
                <c:pt idx="8">
                  <c:v>64278.564140000002</c:v>
                </c:pt>
                <c:pt idx="9">
                  <c:v>70104.829939999996</c:v>
                </c:pt>
                <c:pt idx="10">
                  <c:v>76515.432547000004</c:v>
                </c:pt>
                <c:pt idx="11">
                  <c:v>72044.14151999999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A91-2D48-97E1-2EDAF12FC7CA}"/>
            </c:ext>
          </c:extLst>
        </c:ser>
        <c:ser>
          <c:idx val="3"/>
          <c:order val="2"/>
          <c:tx>
            <c:strRef>
              <c:f>'export 1997 2018 (2)'!$E$8</c:f>
              <c:strCache>
                <c:ptCount val="1"/>
                <c:pt idx="0">
                  <c:v>Fob 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numRef>
              <c:f>'export 1997 2018 (2)'!$B$9:$B$20</c:f>
              <c:numCache>
                <c:formatCode>General</c:formatCode>
                <c:ptCount val="12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</c:numCache>
            </c:numRef>
          </c:cat>
          <c:val>
            <c:numRef>
              <c:f>'export 1997 2018 (2)'!$E$9:$E$20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A91-2D48-97E1-2EDAF12FC7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26804096"/>
        <c:axId val="226802304"/>
      </c:barChart>
      <c:lineChart>
        <c:grouping val="standard"/>
        <c:varyColors val="0"/>
        <c:ser>
          <c:idx val="4"/>
          <c:order val="3"/>
          <c:tx>
            <c:strRef>
              <c:f>'export 1997 2018 (2)'!$F$8</c:f>
              <c:strCache>
                <c:ptCount val="1"/>
                <c:pt idx="0">
                  <c:v>FOB Thousands</c:v>
                </c:pt>
              </c:strCache>
            </c:strRef>
          </c:tx>
          <c:spPr>
            <a:ln w="31750" cap="rnd">
              <a:solidFill>
                <a:schemeClr val="accent5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'export 1997 2018 (2)'!$B$9:$B$20</c:f>
              <c:numCache>
                <c:formatCode>General</c:formatCode>
                <c:ptCount val="12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</c:numCache>
            </c:numRef>
          </c:cat>
          <c:val>
            <c:numRef>
              <c:f>'export 1997 2018 (2)'!$F$9:$F$20</c:f>
              <c:numCache>
                <c:formatCode>_(* #,##0_);_(* \(#,##0\);_(* "-"_);_(@_)</c:formatCode>
                <c:ptCount val="12"/>
                <c:pt idx="0">
                  <c:v>93250.995129999996</c:v>
                </c:pt>
                <c:pt idx="1">
                  <c:v>120028.18932999999</c:v>
                </c:pt>
                <c:pt idx="2">
                  <c:v>99888.791400000002</c:v>
                </c:pt>
                <c:pt idx="3">
                  <c:v>125735.93334999999</c:v>
                </c:pt>
                <c:pt idx="4">
                  <c:v>112320.86317</c:v>
                </c:pt>
                <c:pt idx="5">
                  <c:v>142481.54238</c:v>
                </c:pt>
                <c:pt idx="6">
                  <c:v>150991.75327000002</c:v>
                </c:pt>
                <c:pt idx="7">
                  <c:v>233350.66337999998</c:v>
                </c:pt>
                <c:pt idx="8">
                  <c:v>200336.44315000001</c:v>
                </c:pt>
                <c:pt idx="9">
                  <c:v>157948.81849999999</c:v>
                </c:pt>
                <c:pt idx="10">
                  <c:v>175007.19481000002</c:v>
                </c:pt>
                <c:pt idx="11">
                  <c:v>163423.34112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1A91-2D48-97E1-2EDAF12FC7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6774400"/>
        <c:axId val="226800768"/>
      </c:lineChart>
      <c:catAx>
        <c:axId val="226774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26800768"/>
        <c:crosses val="autoZero"/>
        <c:auto val="1"/>
        <c:lblAlgn val="ctr"/>
        <c:lblOffset val="100"/>
        <c:noMultiLvlLbl val="0"/>
      </c:catAx>
      <c:valAx>
        <c:axId val="226800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26774400"/>
        <c:crosses val="autoZero"/>
        <c:crossBetween val="between"/>
      </c:valAx>
      <c:valAx>
        <c:axId val="226802304"/>
        <c:scaling>
          <c:orientation val="minMax"/>
        </c:scaling>
        <c:delete val="0"/>
        <c:axPos val="r"/>
        <c:numFmt formatCode="_(* #,##0_);_(* \(#,##0\);_(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26804096"/>
        <c:crosses val="max"/>
        <c:crossBetween val="between"/>
      </c:valAx>
      <c:catAx>
        <c:axId val="2268040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268023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0.82181</cdr:x>
      <cdr:y>0.21003</cdr:y>
    </cdr:from>
    <cdr:to>
      <cdr:x>0.90048</cdr:x>
      <cdr:y>0.28369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xmlns="" id="{32DEEAE0-3603-6045-9DA8-1C60A5B85C96}"/>
            </a:ext>
          </a:extLst>
        </cdr:cNvPr>
        <cdr:cNvSpPr txBox="1"/>
      </cdr:nvSpPr>
      <cdr:spPr>
        <a:xfrm xmlns:a="http://schemas.openxmlformats.org/drawingml/2006/main">
          <a:off x="8756650" y="1553759"/>
          <a:ext cx="838200" cy="5449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CL" sz="1100" dirty="0"/>
            <a:t>FOB</a:t>
          </a:r>
        </a:p>
        <a:p xmlns:a="http://schemas.openxmlformats.org/drawingml/2006/main">
          <a:r>
            <a:rPr lang="es-CL" dirty="0"/>
            <a:t>thousand</a:t>
          </a:r>
          <a:endParaRPr lang="es-CL" sz="1100" dirty="0"/>
        </a:p>
      </cdr:txBody>
    </cdr:sp>
  </cdr:relSizeAnchor>
  <cdr:relSizeAnchor xmlns:cdr="http://schemas.openxmlformats.org/drawingml/2006/chartDrawing">
    <cdr:from>
      <cdr:x>0.10818</cdr:x>
      <cdr:y>0.21277</cdr:y>
    </cdr:from>
    <cdr:to>
      <cdr:x>0.18685</cdr:x>
      <cdr:y>0.28643</cdr:y>
    </cdr:to>
    <cdr:sp macro="" textlink="">
      <cdr:nvSpPr>
        <cdr:cNvPr id="3" name="CuadroTexto 1">
          <a:extLst xmlns:a="http://schemas.openxmlformats.org/drawingml/2006/main">
            <a:ext uri="{FF2B5EF4-FFF2-40B4-BE49-F238E27FC236}">
              <a16:creationId xmlns:a16="http://schemas.microsoft.com/office/drawing/2014/main" xmlns="" id="{566B3C08-1532-3146-9EFF-EC4D0FDDFA0C}"/>
            </a:ext>
          </a:extLst>
        </cdr:cNvPr>
        <cdr:cNvSpPr txBox="1"/>
      </cdr:nvSpPr>
      <cdr:spPr>
        <a:xfrm xmlns:a="http://schemas.openxmlformats.org/drawingml/2006/main">
          <a:off x="1152717" y="1574020"/>
          <a:ext cx="838200" cy="5449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L" sz="1100" dirty="0"/>
            <a:t>Tons</a:t>
          </a:r>
        </a:p>
      </cdr:txBody>
    </cdr:sp>
  </cdr:relSizeAnchor>
  <cdr:relSizeAnchor xmlns:cdr="http://schemas.openxmlformats.org/drawingml/2006/chartDrawing">
    <cdr:from>
      <cdr:x>0.47307</cdr:x>
      <cdr:y>0.84905</cdr:y>
    </cdr:from>
    <cdr:to>
      <cdr:x>0.55174</cdr:x>
      <cdr:y>0.92271</cdr:y>
    </cdr:to>
    <cdr:sp macro="" textlink="">
      <cdr:nvSpPr>
        <cdr:cNvPr id="4" name="CuadroTexto 1">
          <a:extLst xmlns:a="http://schemas.openxmlformats.org/drawingml/2006/main">
            <a:ext uri="{FF2B5EF4-FFF2-40B4-BE49-F238E27FC236}">
              <a16:creationId xmlns:a16="http://schemas.microsoft.com/office/drawing/2014/main" xmlns="" id="{566B3C08-1532-3146-9EFF-EC4D0FDDFA0C}"/>
            </a:ext>
          </a:extLst>
        </cdr:cNvPr>
        <cdr:cNvSpPr txBox="1"/>
      </cdr:nvSpPr>
      <cdr:spPr>
        <a:xfrm xmlns:a="http://schemas.openxmlformats.org/drawingml/2006/main">
          <a:off x="5040716" y="6281029"/>
          <a:ext cx="838200" cy="5449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L" sz="1600" dirty="0"/>
            <a:t>YEAR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9.jpeg"/><Relationship Id="rId5" Type="http://schemas.openxmlformats.org/officeDocument/2006/relationships/image" Target="../media/image4.png"/><Relationship Id="rId10" Type="http://schemas.openxmlformats.org/officeDocument/2006/relationships/image" Target="../media/image18.jpeg"/><Relationship Id="rId4" Type="http://schemas.openxmlformats.org/officeDocument/2006/relationships/image" Target="../media/image3.png"/><Relationship Id="rId9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2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5.png"/><Relationship Id="rId5" Type="http://schemas.openxmlformats.org/officeDocument/2006/relationships/image" Target="../media/image3.png"/><Relationship Id="rId10" Type="http://schemas.openxmlformats.org/officeDocument/2006/relationships/image" Target="../media/image24.png"/><Relationship Id="rId4" Type="http://schemas.openxmlformats.org/officeDocument/2006/relationships/image" Target="../media/image21.tiff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12" Type="http://schemas.microsoft.com/office/2007/relationships/hdphoto" Target="../media/hdphoto4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9.png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28.png"/><Relationship Id="rId1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5.jpeg"/><Relationship Id="rId5" Type="http://schemas.openxmlformats.org/officeDocument/2006/relationships/image" Target="../media/image4.png"/><Relationship Id="rId10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41.jpg"/><Relationship Id="rId5" Type="http://schemas.openxmlformats.org/officeDocument/2006/relationships/image" Target="../media/image4.png"/><Relationship Id="rId10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703" y="-19703"/>
            <a:ext cx="9800132" cy="7375427"/>
            <a:chOff x="0" y="0"/>
            <a:chExt cx="13066842" cy="983390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066842" cy="9833903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72035" y="1769609"/>
            <a:ext cx="7221940" cy="379578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5840" y="-194325"/>
            <a:ext cx="2114550" cy="883054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33505" y="6624721"/>
            <a:ext cx="2095500" cy="84762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894532" y="3315149"/>
            <a:ext cx="5962650" cy="664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2"/>
              </a:lnSpc>
            </a:pPr>
            <a:r>
              <a:rPr lang="en-US" sz="4226" b="1" spc="126" dirty="0">
                <a:solidFill>
                  <a:schemeClr val="tx1">
                    <a:lumMod val="85000"/>
                    <a:lumOff val="15000"/>
                  </a:schemeClr>
                </a:solidFill>
                <a:latin typeface="Merriweather"/>
              </a:rPr>
              <a:t>CHILE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51093" y="2315337"/>
            <a:ext cx="6667500" cy="225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4"/>
              </a:lnSpc>
            </a:pPr>
            <a:r>
              <a:rPr lang="en-US" sz="1609" spc="643" dirty="0">
                <a:solidFill>
                  <a:srgbClr val="000000"/>
                </a:solidFill>
                <a:latin typeface="Lato"/>
              </a:rPr>
              <a:t>COUNTRY REPORT.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44320" y="5184394"/>
            <a:ext cx="6667500" cy="225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4"/>
              </a:lnSpc>
            </a:pPr>
            <a:r>
              <a:rPr lang="en-US" sz="1609" spc="643" dirty="0">
                <a:solidFill>
                  <a:srgbClr val="000000"/>
                </a:solidFill>
                <a:latin typeface="Lato"/>
              </a:rPr>
              <a:t>IPA CONGRESS – SOUTH AFRICA 2019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5542585E-D490-C94A-83C5-7B4E72E938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150" y="2326223"/>
            <a:ext cx="2060027" cy="124776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8FC36095-CB4C-6E43-B3B2-E5136EB38D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8141" y="2433377"/>
            <a:ext cx="1328327" cy="124776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BC02A9FF-FA06-0847-B5B3-BF273E0B9320}"/>
              </a:ext>
            </a:extLst>
          </p:cNvPr>
          <p:cNvSpPr txBox="1"/>
          <p:nvPr/>
        </p:nvSpPr>
        <p:spPr>
          <a:xfrm>
            <a:off x="3815840" y="4078069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latin typeface="Latha" panose="020B0604020202020204" pitchFamily="34" charset="0"/>
                <a:cs typeface="Latha" panose="020B0604020202020204" pitchFamily="34" charset="0"/>
              </a:rPr>
              <a:t>Pedro Pablo Díaz</a:t>
            </a:r>
          </a:p>
          <a:p>
            <a:r>
              <a:rPr lang="es-CL" dirty="0">
                <a:latin typeface="Latha" panose="020B0604020202020204" pitchFamily="34" charset="0"/>
                <a:cs typeface="Latha" panose="020B0604020202020204" pitchFamily="34" charset="0"/>
              </a:rPr>
              <a:t>Chairman of the board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050" y="-19050"/>
            <a:ext cx="9791700" cy="7353300"/>
            <a:chOff x="0" y="0"/>
            <a:chExt cx="13055600" cy="98044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055600" cy="98044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4800" y="304800"/>
            <a:ext cx="9106843" cy="66862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5840" y="-194325"/>
            <a:ext cx="2114550" cy="8830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33505" y="6624721"/>
            <a:ext cx="2095500" cy="84762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532043" y="910050"/>
            <a:ext cx="6667500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5"/>
              </a:lnSpc>
            </a:pPr>
            <a:r>
              <a:rPr lang="en-US" sz="1207" spc="482" dirty="0">
                <a:solidFill>
                  <a:srgbClr val="000000"/>
                </a:solidFill>
                <a:latin typeface="Lato"/>
              </a:rPr>
              <a:t>CHILE PRUNES A.G.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40534" y="1968537"/>
            <a:ext cx="3709793" cy="15402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99037" lvl="1" indent="-149519">
              <a:lnSpc>
                <a:spcPts val="3115"/>
              </a:lnSpc>
              <a:buFont typeface="Arial"/>
              <a:buChar char="•"/>
            </a:pPr>
            <a:r>
              <a:rPr lang="en-US" sz="1811" dirty="0">
                <a:solidFill>
                  <a:srgbClr val="000000"/>
                </a:solidFill>
                <a:latin typeface="Lato"/>
              </a:rPr>
              <a:t>Main destinations markets have changed trough the years.</a:t>
            </a:r>
          </a:p>
          <a:p>
            <a:pPr marL="299037" lvl="1" indent="-149519">
              <a:lnSpc>
                <a:spcPts val="3115"/>
              </a:lnSpc>
              <a:buFont typeface="Arial"/>
              <a:buChar char="•"/>
            </a:pPr>
            <a:r>
              <a:rPr lang="en-US" sz="1811" dirty="0">
                <a:solidFill>
                  <a:srgbClr val="000000"/>
                </a:solidFill>
                <a:latin typeface="Lato"/>
              </a:rPr>
              <a:t>Chile access to markets have been growing yearly.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557671" y="1202190"/>
            <a:ext cx="3563627" cy="730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16"/>
              </a:lnSpc>
            </a:pPr>
            <a:r>
              <a:rPr lang="en-US" sz="4226" b="1" dirty="0">
                <a:solidFill>
                  <a:schemeClr val="tx1">
                    <a:lumMod val="85000"/>
                    <a:lumOff val="15000"/>
                  </a:schemeClr>
                </a:solidFill>
                <a:latin typeface="Merriweather"/>
              </a:rPr>
              <a:t>Exports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96BEA3EA-5F9C-0349-8EC6-332E80D7C5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3867" y="6019799"/>
            <a:ext cx="1561360" cy="945717"/>
          </a:xfrm>
          <a:prstGeom prst="rect">
            <a:avLst/>
          </a:prstGeom>
        </p:spPr>
      </p:pic>
      <p:graphicFrame>
        <p:nvGraphicFramePr>
          <p:cNvPr id="13" name="Marcador de contenido 6">
            <a:extLst>
              <a:ext uri="{FF2B5EF4-FFF2-40B4-BE49-F238E27FC236}">
                <a16:creationId xmlns:a16="http://schemas.microsoft.com/office/drawing/2014/main" xmlns="" id="{8FC9788C-3B79-1A47-A724-BF988BD845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4674059"/>
              </p:ext>
            </p:extLst>
          </p:nvPr>
        </p:nvGraphicFramePr>
        <p:xfrm>
          <a:off x="609599" y="1371600"/>
          <a:ext cx="4713815" cy="434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27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427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427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4276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4276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88335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2017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2018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833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RUSSIAN FED.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MEXICO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U.S.A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U.S.A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MEXICO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833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MEXICO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U.S.A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MEXICO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MEXICO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POLAND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833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POLAND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POLAND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U.K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POLAND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RUSSIAN FED.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1531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GERMANY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U.K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POLAND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U.K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U.K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833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BRAZIL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GERMANY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ITALY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RUSSIAN FED.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U.S.A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9614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ITALY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RUSSIAN FED.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RUSSIAN FED.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ITALY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GERMANY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833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U.K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SPAIN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GERMANY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GERMANY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ITALY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8833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SPAIN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ITALY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SPAIN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BRAZIL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BRAZIL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8833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ARGENTINA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AUSTRALIA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NETHERLANDS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SPAIN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CHINA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8833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LITHUANIA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VENEZUELA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AUSTRALIA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CHINA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SPAIN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xmlns="" id="{4E48B670-EC6B-BA48-804C-6C539A1BB5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57889"/>
              </p:ext>
            </p:extLst>
          </p:nvPr>
        </p:nvGraphicFramePr>
        <p:xfrm>
          <a:off x="5647264" y="3666941"/>
          <a:ext cx="1896998" cy="289524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13593">
                  <a:extLst>
                    <a:ext uri="{9D8B030D-6E8A-4147-A177-3AD203B41FA5}">
                      <a16:colId xmlns:a16="http://schemas.microsoft.com/office/drawing/2014/main" xmlns="" val="2637079281"/>
                    </a:ext>
                  </a:extLst>
                </a:gridCol>
                <a:gridCol w="983405">
                  <a:extLst>
                    <a:ext uri="{9D8B030D-6E8A-4147-A177-3AD203B41FA5}">
                      <a16:colId xmlns:a16="http://schemas.microsoft.com/office/drawing/2014/main" xmlns="" val="1263949076"/>
                    </a:ext>
                  </a:extLst>
                </a:gridCol>
              </a:tblGrid>
              <a:tr h="29394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YEAR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MARKETS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3251151638"/>
                  </a:ext>
                </a:extLst>
              </a:tr>
              <a:tr h="193335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2006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59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658732998"/>
                  </a:ext>
                </a:extLst>
              </a:tr>
              <a:tr h="193335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2007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59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4081163668"/>
                  </a:ext>
                </a:extLst>
              </a:tr>
              <a:tr h="193335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2008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61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4261714254"/>
                  </a:ext>
                </a:extLst>
              </a:tr>
              <a:tr h="193335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2009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66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3464463257"/>
                  </a:ext>
                </a:extLst>
              </a:tr>
              <a:tr h="25434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72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24363687"/>
                  </a:ext>
                </a:extLst>
              </a:tr>
              <a:tr h="193335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74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2172244227"/>
                  </a:ext>
                </a:extLst>
              </a:tr>
              <a:tr h="193335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75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2935292600"/>
                  </a:ext>
                </a:extLst>
              </a:tr>
              <a:tr h="193335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69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274922980"/>
                  </a:ext>
                </a:extLst>
              </a:tr>
              <a:tr h="193335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2014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73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2645417203"/>
                  </a:ext>
                </a:extLst>
              </a:tr>
              <a:tr h="193335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2015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77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345500113"/>
                  </a:ext>
                </a:extLst>
              </a:tr>
              <a:tr h="193335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77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803182026"/>
                  </a:ext>
                </a:extLst>
              </a:tr>
              <a:tr h="193335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2017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80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240958173"/>
                  </a:ext>
                </a:extLst>
              </a:tr>
              <a:tr h="193335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2018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81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779477580"/>
                  </a:ext>
                </a:extLst>
              </a:tr>
            </a:tbl>
          </a:graphicData>
        </a:graphic>
      </p:graphicFrame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A4C8A05F-790F-4248-8803-AFDC9C34BA72}"/>
              </a:ext>
            </a:extLst>
          </p:cNvPr>
          <p:cNvSpPr/>
          <p:nvPr/>
        </p:nvSpPr>
        <p:spPr>
          <a:xfrm>
            <a:off x="826725" y="6255389"/>
            <a:ext cx="14911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Lato"/>
              </a:rPr>
              <a:t>Source: </a:t>
            </a:r>
            <a:r>
              <a:rPr lang="en-US" sz="1400" dirty="0" err="1">
                <a:solidFill>
                  <a:srgbClr val="000000"/>
                </a:solidFill>
                <a:latin typeface="Lato"/>
              </a:rPr>
              <a:t>Aduanas</a:t>
            </a:r>
            <a:endParaRPr lang="es-CL" sz="1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050" y="-19050"/>
            <a:ext cx="9791700" cy="7353300"/>
            <a:chOff x="0" y="0"/>
            <a:chExt cx="13055600" cy="98044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055600" cy="98044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4800" y="304800"/>
            <a:ext cx="9106843" cy="66862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5840" y="-194325"/>
            <a:ext cx="2114550" cy="8830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33505" y="6624721"/>
            <a:ext cx="2095500" cy="84762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532043" y="910050"/>
            <a:ext cx="6667500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5"/>
              </a:lnSpc>
            </a:pPr>
            <a:r>
              <a:rPr lang="en-US" sz="1207" spc="482" dirty="0">
                <a:solidFill>
                  <a:srgbClr val="000000"/>
                </a:solidFill>
                <a:latin typeface="Lato"/>
              </a:rPr>
              <a:t>CHILE PRUNES A.G.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09675" y="4261628"/>
            <a:ext cx="7296150" cy="766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5"/>
              </a:lnSpc>
            </a:pPr>
            <a:r>
              <a:rPr lang="en-US" sz="1811" dirty="0">
                <a:solidFill>
                  <a:srgbClr val="000000"/>
                </a:solidFill>
                <a:latin typeface="Lato"/>
              </a:rPr>
              <a:t>Planning ahead means action. We need to be spending time in promotion </a:t>
            </a:r>
          </a:p>
          <a:p>
            <a:pPr algn="ctr">
              <a:lnSpc>
                <a:spcPts val="3115"/>
              </a:lnSpc>
            </a:pPr>
            <a:r>
              <a:rPr lang="en-US" sz="1811" dirty="0">
                <a:solidFill>
                  <a:srgbClr val="000000"/>
                </a:solidFill>
                <a:latin typeface="Lato"/>
              </a:rPr>
              <a:t>considering the best outcome for our next years.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38250" y="1869948"/>
            <a:ext cx="7258492" cy="2219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85"/>
              </a:lnSpc>
            </a:pPr>
            <a:r>
              <a:rPr lang="en-US" sz="8000" b="1" dirty="0">
                <a:solidFill>
                  <a:srgbClr val="EF8B39"/>
                </a:solidFill>
                <a:latin typeface="Merriweather"/>
              </a:rPr>
              <a:t>Promotion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A807F889-E786-184F-A42B-945EB3F619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3867" y="6019799"/>
            <a:ext cx="1561360" cy="94571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050" y="-19050"/>
            <a:ext cx="9791700" cy="7353300"/>
            <a:chOff x="0" y="0"/>
            <a:chExt cx="13055600" cy="98044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055600" cy="98044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3378" y="246603"/>
            <a:ext cx="9106843" cy="66862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5840" y="-194325"/>
            <a:ext cx="2114550" cy="8830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33505" y="6624721"/>
            <a:ext cx="2095500" cy="84762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532043" y="910050"/>
            <a:ext cx="6667500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5"/>
              </a:lnSpc>
            </a:pPr>
            <a:r>
              <a:rPr lang="en-US" sz="1207" spc="482" dirty="0">
                <a:solidFill>
                  <a:srgbClr val="000000"/>
                </a:solidFill>
                <a:latin typeface="Lato"/>
              </a:rPr>
              <a:t>CHILE PRUNES A.G.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81050" y="1752600"/>
            <a:ext cx="264795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EF8B39"/>
                </a:solidFill>
                <a:latin typeface="Merriweather"/>
              </a:rPr>
              <a:t>Trade</a:t>
            </a:r>
            <a:r>
              <a:rPr lang="en-US" sz="3200" b="1" dirty="0">
                <a:solidFill>
                  <a:srgbClr val="EF8B39"/>
                </a:solidFill>
                <a:latin typeface="Merriweather"/>
              </a:rPr>
              <a:t> </a:t>
            </a:r>
            <a:r>
              <a:rPr lang="en-US" sz="2800" b="1" dirty="0">
                <a:solidFill>
                  <a:srgbClr val="EF8B39"/>
                </a:solidFill>
                <a:latin typeface="Merriweather"/>
              </a:rPr>
              <a:t>Missions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524250" y="1752600"/>
            <a:ext cx="2647950" cy="861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800" b="1" dirty="0" err="1">
                <a:solidFill>
                  <a:srgbClr val="EF8B39"/>
                </a:solidFill>
                <a:latin typeface="Merriweather"/>
              </a:rPr>
              <a:t>ExpoCiruelas</a:t>
            </a:r>
            <a:r>
              <a:rPr lang="en-US" sz="2800" b="1" dirty="0">
                <a:solidFill>
                  <a:srgbClr val="EF8B39"/>
                </a:solidFill>
                <a:latin typeface="Merriweather"/>
              </a:rPr>
              <a:t> </a:t>
            </a:r>
            <a:r>
              <a:rPr lang="en-US" sz="2800" b="1" dirty="0" err="1">
                <a:solidFill>
                  <a:srgbClr val="EF8B39"/>
                </a:solidFill>
                <a:latin typeface="Merriweather"/>
              </a:rPr>
              <a:t>Secas</a:t>
            </a:r>
            <a:endParaRPr lang="en-US" sz="2800" b="1" dirty="0">
              <a:solidFill>
                <a:srgbClr val="EF8B39"/>
              </a:solidFill>
              <a:latin typeface="Merriweather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276975" y="1752600"/>
            <a:ext cx="2647950" cy="861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EF8B39"/>
                </a:solidFill>
                <a:latin typeface="Merriweather"/>
              </a:rPr>
              <a:t>International Trade Shows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DC6D709B-AC13-FF4E-B2E9-DAF30ADE52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3867" y="5943600"/>
            <a:ext cx="1561360" cy="945717"/>
          </a:xfrm>
          <a:prstGeom prst="rect">
            <a:avLst/>
          </a:prstGeom>
        </p:spPr>
      </p:pic>
      <p:pic>
        <p:nvPicPr>
          <p:cNvPr id="10" name="Imagen 9" descr="Imagen que contiene interior, hombre, frente, tabla&#10;&#10;Descripción generada automáticamente">
            <a:extLst>
              <a:ext uri="{FF2B5EF4-FFF2-40B4-BE49-F238E27FC236}">
                <a16:creationId xmlns:a16="http://schemas.microsoft.com/office/drawing/2014/main" xmlns="" id="{15CDCB8F-AA5D-0647-A8D1-61AF779B92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624" y="2819400"/>
            <a:ext cx="2488752" cy="1659168"/>
          </a:xfrm>
          <a:prstGeom prst="rect">
            <a:avLst/>
          </a:prstGeom>
        </p:spPr>
      </p:pic>
      <p:pic>
        <p:nvPicPr>
          <p:cNvPr id="17" name="Imagen 16" descr="Imagen que contiene persona, interior, hombre, tabla&#10;&#10;Descripción generada automáticamente">
            <a:extLst>
              <a:ext uri="{FF2B5EF4-FFF2-40B4-BE49-F238E27FC236}">
                <a16:creationId xmlns:a16="http://schemas.microsoft.com/office/drawing/2014/main" xmlns="" id="{BB83C3DC-08FC-A446-94F6-59865B0DDA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0976" y="2819400"/>
            <a:ext cx="2561224" cy="1707483"/>
          </a:xfrm>
          <a:prstGeom prst="rect">
            <a:avLst/>
          </a:prstGeom>
        </p:spPr>
      </p:pic>
      <p:pic>
        <p:nvPicPr>
          <p:cNvPr id="19" name="Imagen 18" descr="Imagen que contiene techo, interior, persona, tabla&#10;&#10;Descripción generada automáticamente">
            <a:extLst>
              <a:ext uri="{FF2B5EF4-FFF2-40B4-BE49-F238E27FC236}">
                <a16:creationId xmlns:a16="http://schemas.microsoft.com/office/drawing/2014/main" xmlns="" id="{EFA57F10-6406-F746-970F-85F046920D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4423" y="4648200"/>
            <a:ext cx="2547777" cy="1698518"/>
          </a:xfrm>
          <a:prstGeom prst="rect">
            <a:avLst/>
          </a:prstGeom>
        </p:spPr>
      </p:pic>
      <p:pic>
        <p:nvPicPr>
          <p:cNvPr id="25" name="Imagen 24" descr="Imagen que contiene interior, techo, tabla, mujer&#10;&#10;Descripción generada automáticamente">
            <a:extLst>
              <a:ext uri="{FF2B5EF4-FFF2-40B4-BE49-F238E27FC236}">
                <a16:creationId xmlns:a16="http://schemas.microsoft.com/office/drawing/2014/main" xmlns="" id="{40CBBAE3-08B2-5642-8BDA-26EBAE3547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917" y="4648200"/>
            <a:ext cx="2488459" cy="1666115"/>
          </a:xfrm>
          <a:prstGeom prst="rect">
            <a:avLst/>
          </a:prstGeom>
        </p:spPr>
      </p:pic>
      <p:pic>
        <p:nvPicPr>
          <p:cNvPr id="27" name="Imagen 26" descr="Imagen que contiene persona, interior, tabla, mujer&#10;&#10;Descripción generada automáticamente">
            <a:extLst>
              <a:ext uri="{FF2B5EF4-FFF2-40B4-BE49-F238E27FC236}">
                <a16:creationId xmlns:a16="http://schemas.microsoft.com/office/drawing/2014/main" xmlns="" id="{A7D93251-876E-CC4D-BFEB-FC1B6E11F47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6400800" y="4648200"/>
            <a:ext cx="2544733" cy="1676023"/>
          </a:xfrm>
          <a:prstGeom prst="rect">
            <a:avLst/>
          </a:prstGeom>
        </p:spPr>
      </p:pic>
      <p:pic>
        <p:nvPicPr>
          <p:cNvPr id="29" name="Imagen 28" descr="Imagen que contiene persona, hombre, edificio, interior&#10;&#10;Descripción generada automáticamente">
            <a:extLst>
              <a:ext uri="{FF2B5EF4-FFF2-40B4-BE49-F238E27FC236}">
                <a16:creationId xmlns:a16="http://schemas.microsoft.com/office/drawing/2014/main" xmlns="" id="{5EDFC721-3BFF-D745-A920-42F95BB1AEC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800" y="2819400"/>
            <a:ext cx="2547777" cy="168233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050" y="-19050"/>
            <a:ext cx="9791700" cy="7353300"/>
            <a:chOff x="0" y="0"/>
            <a:chExt cx="13055600" cy="98044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055600" cy="98044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3378" y="228600"/>
            <a:ext cx="9106843" cy="668625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9E6AFABF-1CB7-B148-8B00-E6F5694C69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43195">
            <a:off x="3165985" y="690701"/>
            <a:ext cx="3441700" cy="19477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5840" y="-194325"/>
            <a:ext cx="2114550" cy="8830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33505" y="6624721"/>
            <a:ext cx="2095500" cy="84762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532043" y="910050"/>
            <a:ext cx="6667500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5"/>
              </a:lnSpc>
            </a:pPr>
            <a:r>
              <a:rPr lang="en-US" sz="1207" spc="482" dirty="0">
                <a:solidFill>
                  <a:srgbClr val="000000"/>
                </a:solidFill>
                <a:latin typeface="Lato"/>
              </a:rPr>
              <a:t>CHILE PRUNES A.G.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62000" y="1752600"/>
            <a:ext cx="2761171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EF8B39"/>
                </a:solidFill>
                <a:latin typeface="Merriweather"/>
              </a:rPr>
              <a:t>Social media / web 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DC6D709B-AC13-FF4E-B2E9-DAF30ADE52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3867" y="5943600"/>
            <a:ext cx="1561360" cy="945717"/>
          </a:xfrm>
          <a:prstGeom prst="rect">
            <a:avLst/>
          </a:prstGeom>
        </p:spPr>
      </p:pic>
      <p:pic>
        <p:nvPicPr>
          <p:cNvPr id="35" name="Imagen 34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xmlns="" id="{1AB24281-6B09-F044-9CD1-EB7DEBB5E9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5131" y="2741396"/>
            <a:ext cx="2559323" cy="2152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0" name="Grupo 39">
            <a:extLst>
              <a:ext uri="{FF2B5EF4-FFF2-40B4-BE49-F238E27FC236}">
                <a16:creationId xmlns:a16="http://schemas.microsoft.com/office/drawing/2014/main" xmlns="" id="{83B2536E-1111-4C4B-9B19-8FF907DD267E}"/>
              </a:ext>
            </a:extLst>
          </p:cNvPr>
          <p:cNvGrpSpPr/>
          <p:nvPr/>
        </p:nvGrpSpPr>
        <p:grpSpPr>
          <a:xfrm rot="891031">
            <a:off x="3477099" y="2407039"/>
            <a:ext cx="2953045" cy="2300007"/>
            <a:chOff x="3774367" y="4151220"/>
            <a:chExt cx="2953045" cy="2300007"/>
          </a:xfrm>
        </p:grpSpPr>
        <p:pic>
          <p:nvPicPr>
            <p:cNvPr id="37" name="Imagen 36" descr="Captura de pantalla de un celular con texto e imágenes&#10;&#10;Descripción generada automáticamente">
              <a:extLst>
                <a:ext uri="{FF2B5EF4-FFF2-40B4-BE49-F238E27FC236}">
                  <a16:creationId xmlns:a16="http://schemas.microsoft.com/office/drawing/2014/main" xmlns="" id="{0369B429-FB13-FD41-9D44-F112AE28A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6509">
              <a:off x="3774367" y="4151220"/>
              <a:ext cx="2953045" cy="2300007"/>
            </a:xfrm>
            <a:prstGeom prst="rect">
              <a:avLst/>
            </a:prstGeom>
          </p:spPr>
        </p:pic>
        <p:pic>
          <p:nvPicPr>
            <p:cNvPr id="39" name="Imagen 38" descr="Una captura de pantalla de un celular con letras&#10;&#10;Descripción generada automáticamente">
              <a:extLst>
                <a:ext uri="{FF2B5EF4-FFF2-40B4-BE49-F238E27FC236}">
                  <a16:creationId xmlns:a16="http://schemas.microsoft.com/office/drawing/2014/main" xmlns="" id="{11190865-3C56-8641-9E44-DB73087C5F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626560">
              <a:off x="4848429" y="5080008"/>
              <a:ext cx="1180069" cy="952994"/>
            </a:xfrm>
            <a:prstGeom prst="rect">
              <a:avLst/>
            </a:prstGeom>
          </p:spPr>
        </p:pic>
      </p:grpSp>
      <p:pic>
        <p:nvPicPr>
          <p:cNvPr id="33" name="Imagen 32" descr="Una captura de pantalla de un celular con texto e imágenes&#10;&#10;Descripción generada automáticamente">
            <a:extLst>
              <a:ext uri="{FF2B5EF4-FFF2-40B4-BE49-F238E27FC236}">
                <a16:creationId xmlns:a16="http://schemas.microsoft.com/office/drawing/2014/main" xmlns="" id="{184484D6-EC48-9C40-A199-CA47B69E26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2777599"/>
            <a:ext cx="2627637" cy="2672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Imagen 41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xmlns="" id="{32D14393-0ED6-2249-8AB6-C533C60261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7558">
            <a:off x="4093408" y="4612437"/>
            <a:ext cx="2291820" cy="2265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3856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050" y="-19050"/>
            <a:ext cx="9791700" cy="7353300"/>
            <a:chOff x="0" y="0"/>
            <a:chExt cx="13055600" cy="98044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055600" cy="98044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3378" y="228600"/>
            <a:ext cx="9106843" cy="668625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5840" y="-194325"/>
            <a:ext cx="2114550" cy="8830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33505" y="6624721"/>
            <a:ext cx="2095500" cy="84762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532043" y="910050"/>
            <a:ext cx="6667500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5"/>
              </a:lnSpc>
            </a:pPr>
            <a:r>
              <a:rPr lang="en-US" sz="1207" spc="482" dirty="0">
                <a:solidFill>
                  <a:srgbClr val="000000"/>
                </a:solidFill>
                <a:latin typeface="Lato"/>
              </a:rPr>
              <a:t>CHILE PRUNES A.G.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62000" y="1752600"/>
            <a:ext cx="388620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EF8B39"/>
                </a:solidFill>
                <a:latin typeface="Merriweather"/>
              </a:rPr>
              <a:t>Virtual reality  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DC6D709B-AC13-FF4E-B2E9-DAF30ADE52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3867" y="5943600"/>
            <a:ext cx="1561360" cy="945717"/>
          </a:xfrm>
          <a:prstGeom prst="rect">
            <a:avLst/>
          </a:prstGeom>
        </p:spPr>
      </p:pic>
      <p:pic>
        <p:nvPicPr>
          <p:cNvPr id="12" name="Imagen 11" descr="Imagen que contiene persona, parado, hombre, gente&#10;&#10;Descripción generada automáticamente">
            <a:extLst>
              <a:ext uri="{FF2B5EF4-FFF2-40B4-BE49-F238E27FC236}">
                <a16:creationId xmlns:a16="http://schemas.microsoft.com/office/drawing/2014/main" xmlns="" id="{4E208C71-ABFE-AB44-8B7E-862E679A2E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5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193" y="4563460"/>
            <a:ext cx="2927807" cy="1956141"/>
          </a:xfrm>
          <a:prstGeom prst="rect">
            <a:avLst/>
          </a:prstGeom>
        </p:spPr>
      </p:pic>
      <p:pic>
        <p:nvPicPr>
          <p:cNvPr id="14" name="Imagen 13" descr="Una persona parado en un restaurante&#10;&#10;Descripción generada automáticamente">
            <a:extLst>
              <a:ext uri="{FF2B5EF4-FFF2-40B4-BE49-F238E27FC236}">
                <a16:creationId xmlns:a16="http://schemas.microsoft.com/office/drawing/2014/main" xmlns="" id="{A578A829-3785-EC4C-BE81-2B79602CD1E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34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200" y="2394621"/>
            <a:ext cx="2900913" cy="2063719"/>
          </a:xfrm>
          <a:prstGeom prst="rect">
            <a:avLst/>
          </a:prstGeom>
        </p:spPr>
      </p:pic>
      <p:pic>
        <p:nvPicPr>
          <p:cNvPr id="17" name="Imagen 16" descr="Imagen que contiene persona, interior, edificio, mujer&#10;&#10;Descripción generada automáticamente">
            <a:extLst>
              <a:ext uri="{FF2B5EF4-FFF2-40B4-BE49-F238E27FC236}">
                <a16:creationId xmlns:a16="http://schemas.microsoft.com/office/drawing/2014/main" xmlns="" id="{94E7F148-E4E9-C448-8426-9DC49065C64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4946" y="2987734"/>
            <a:ext cx="2308167" cy="2308167"/>
          </a:xfrm>
          <a:prstGeom prst="rect">
            <a:avLst/>
          </a:prstGeom>
        </p:spPr>
      </p:pic>
      <p:pic>
        <p:nvPicPr>
          <p:cNvPr id="19" name="Imagen 18" descr="Un hombre en una pantalla de televisión encendida&#10;&#10;Descripción generada automáticamente">
            <a:extLst>
              <a:ext uri="{FF2B5EF4-FFF2-40B4-BE49-F238E27FC236}">
                <a16:creationId xmlns:a16="http://schemas.microsoft.com/office/drawing/2014/main" xmlns="" id="{79EB46B1-D160-CB41-8973-B652A0C646D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1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024" y="2399799"/>
            <a:ext cx="2743200" cy="310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18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050" y="-19050"/>
            <a:ext cx="9791700" cy="7353300"/>
            <a:chOff x="0" y="0"/>
            <a:chExt cx="13055600" cy="98044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055600" cy="98044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3378" y="246603"/>
            <a:ext cx="9106843" cy="668625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5840" y="-194325"/>
            <a:ext cx="2114550" cy="8830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33505" y="6624721"/>
            <a:ext cx="2095500" cy="84762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532043" y="910050"/>
            <a:ext cx="6667500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5"/>
              </a:lnSpc>
            </a:pPr>
            <a:r>
              <a:rPr lang="en-US" sz="1207" spc="482" dirty="0">
                <a:solidFill>
                  <a:srgbClr val="000000"/>
                </a:solidFill>
                <a:latin typeface="Lato"/>
              </a:rPr>
              <a:t>CHILE PRUNES A.G.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81049" y="1752600"/>
            <a:ext cx="2514601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EF8B39"/>
                </a:solidFill>
                <a:latin typeface="Merriweather"/>
              </a:rPr>
              <a:t>Press</a:t>
            </a:r>
            <a:endParaRPr lang="en-US" sz="3200" b="1" dirty="0">
              <a:solidFill>
                <a:srgbClr val="EF8B39"/>
              </a:solidFill>
              <a:latin typeface="Merriweather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DC6D709B-AC13-FF4E-B2E9-DAF30ADE52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3867" y="5943600"/>
            <a:ext cx="1561360" cy="94571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CD5CBE66-8156-C14B-9129-2401B5FF94CA}"/>
              </a:ext>
            </a:extLst>
          </p:cNvPr>
          <p:cNvSpPr txBox="1"/>
          <p:nvPr/>
        </p:nvSpPr>
        <p:spPr>
          <a:xfrm>
            <a:off x="582870" y="6098326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dirty="0"/>
              <a:t>Total </a:t>
            </a:r>
            <a:r>
              <a:rPr lang="es-ES_tradnl" sz="1100" dirty="0" err="1"/>
              <a:t>Value</a:t>
            </a:r>
            <a:r>
              <a:rPr lang="es-ES_tradnl" sz="1100" dirty="0"/>
              <a:t>: </a:t>
            </a:r>
            <a:r>
              <a:rPr lang="es-CL" sz="1100" dirty="0"/>
              <a:t>$29.905.193</a:t>
            </a:r>
          </a:p>
          <a:p>
            <a:r>
              <a:rPr lang="es-CL" sz="1100" dirty="0"/>
              <a:t>(aprox. US$ 42.700)</a:t>
            </a:r>
          </a:p>
          <a:p>
            <a:endParaRPr lang="es-CL" dirty="0"/>
          </a:p>
        </p:txBody>
      </p:sp>
      <p:pic>
        <p:nvPicPr>
          <p:cNvPr id="20" name="Imagen 19" descr="Imagen que contiene diferente, foto, pantalla, grande&#10;&#10;Descripción generada automáticamente">
            <a:extLst>
              <a:ext uri="{FF2B5EF4-FFF2-40B4-BE49-F238E27FC236}">
                <a16:creationId xmlns:a16="http://schemas.microsoft.com/office/drawing/2014/main" xmlns="" id="{B1CF3667-9352-0F4E-A20F-F4C93042FD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809" y="3002797"/>
            <a:ext cx="1870342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xmlns="" id="{DCDD61F6-D946-3241-8066-C5A4AEB3D7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8323">
            <a:off x="4520662" y="2320963"/>
            <a:ext cx="3610107" cy="3246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Imagen 23" descr="Una captura de pantalla de una red social&#10;&#10;Descripción generada automáticamente">
            <a:extLst>
              <a:ext uri="{FF2B5EF4-FFF2-40B4-BE49-F238E27FC236}">
                <a16:creationId xmlns:a16="http://schemas.microsoft.com/office/drawing/2014/main" xmlns="" id="{2E9608F1-D674-E745-8BD9-A7DD4C55CFA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66140">
            <a:off x="6943833" y="1076453"/>
            <a:ext cx="2004388" cy="2772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Imagen 21" descr="Imagen que contiene foto, diferente, hombre, pequeño&#10;&#10;Descripción generada automáticamente">
            <a:extLst>
              <a:ext uri="{FF2B5EF4-FFF2-40B4-BE49-F238E27FC236}">
                <a16:creationId xmlns:a16="http://schemas.microsoft.com/office/drawing/2014/main" xmlns="" id="{0C76ED0D-E65C-9F47-AE06-DC71B2DC192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872" y="2087901"/>
            <a:ext cx="3186572" cy="2015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agen 25" descr="Captura de pantalla de un celular con texto e imágenes&#10;&#10;Descripción generada automáticamente">
            <a:extLst>
              <a:ext uri="{FF2B5EF4-FFF2-40B4-BE49-F238E27FC236}">
                <a16:creationId xmlns:a16="http://schemas.microsoft.com/office/drawing/2014/main" xmlns="" id="{9D6780A6-A33B-C648-8A05-A8ADC219E4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478" y="4278973"/>
            <a:ext cx="2775066" cy="2068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Imagen 27" descr="Captura de pantalla de un celular con texto e imagen&#10;&#10;Descripción generada automáticamente">
            <a:extLst>
              <a:ext uri="{FF2B5EF4-FFF2-40B4-BE49-F238E27FC236}">
                <a16:creationId xmlns:a16="http://schemas.microsoft.com/office/drawing/2014/main" xmlns="" id="{9591AF5D-3AB9-2E48-B846-C3482424BA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4373" y="5268189"/>
            <a:ext cx="1784312" cy="857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Imagen 29" descr="Un periódico con texto e imágenes&#10;&#10;Descripción generada automáticamente">
            <a:extLst>
              <a:ext uri="{FF2B5EF4-FFF2-40B4-BE49-F238E27FC236}">
                <a16:creationId xmlns:a16="http://schemas.microsoft.com/office/drawing/2014/main" xmlns="" id="{9041E1F5-D77C-6F44-9F23-E50E0069BA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58408">
            <a:off x="6685724" y="4130591"/>
            <a:ext cx="1877225" cy="2231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5917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050" y="-19050"/>
            <a:ext cx="9791700" cy="7353300"/>
            <a:chOff x="0" y="0"/>
            <a:chExt cx="13055600" cy="98044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055600" cy="98044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3378" y="246603"/>
            <a:ext cx="9106843" cy="66862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5840" y="-194325"/>
            <a:ext cx="2114550" cy="8830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33505" y="6624721"/>
            <a:ext cx="2095500" cy="84762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532043" y="910050"/>
            <a:ext cx="6667500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5"/>
              </a:lnSpc>
            </a:pPr>
            <a:r>
              <a:rPr lang="en-US" sz="1207" spc="482" dirty="0">
                <a:solidFill>
                  <a:srgbClr val="000000"/>
                </a:solidFill>
                <a:latin typeface="Lato"/>
              </a:rPr>
              <a:t>CHILE PRUNES A.G.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81050" y="1752600"/>
            <a:ext cx="2647950" cy="430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EF8B39"/>
                </a:solidFill>
                <a:latin typeface="Merriweather"/>
              </a:rPr>
              <a:t>Conferences</a:t>
            </a:r>
            <a:endParaRPr lang="en-US" sz="3200" b="1" dirty="0">
              <a:solidFill>
                <a:srgbClr val="EF8B39"/>
              </a:solidFill>
              <a:latin typeface="Merriweather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572000" y="1740209"/>
            <a:ext cx="426720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EF8B39"/>
                </a:solidFill>
                <a:latin typeface="Merriweather"/>
              </a:rPr>
              <a:t>Public – Private work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DC6D709B-AC13-FF4E-B2E9-DAF30ADE52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3867" y="5943600"/>
            <a:ext cx="1561360" cy="94571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80999A9F-7AA3-2B4C-9330-56F53EDEBF19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8940" y="2252029"/>
            <a:ext cx="2667000" cy="1874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Imagen que contiene captura de pantalla, pasto, mujer, hombre&#10;&#10;Descripción generada automáticamente">
            <a:extLst>
              <a:ext uri="{FF2B5EF4-FFF2-40B4-BE49-F238E27FC236}">
                <a16:creationId xmlns:a16="http://schemas.microsoft.com/office/drawing/2014/main" xmlns="" id="{82CD0B4D-C7F4-8744-BCA7-43B708BE9B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40" y="4235043"/>
            <a:ext cx="3185597" cy="2096567"/>
          </a:xfrm>
          <a:prstGeom prst="rect">
            <a:avLst/>
          </a:prstGeom>
        </p:spPr>
      </p:pic>
      <p:pic>
        <p:nvPicPr>
          <p:cNvPr id="16" name="Imagen 15" descr="Un grupo de personas frente a una televisión encendida&#10;&#10;Descripción generada automáticamente">
            <a:extLst>
              <a:ext uri="{FF2B5EF4-FFF2-40B4-BE49-F238E27FC236}">
                <a16:creationId xmlns:a16="http://schemas.microsoft.com/office/drawing/2014/main" xmlns="" id="{1D65EA20-9AFB-2643-8B55-0FC9E228F7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3000"/>
                    </a14:imgEffect>
                    <a14:imgEffect>
                      <a14:brightnessContrast bright="19000" contras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799" y="2252028"/>
            <a:ext cx="2766705" cy="207502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6500DC4B-DFED-814C-AE19-05B4309430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926" y="4460897"/>
            <a:ext cx="3456450" cy="194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65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050" y="-19050"/>
            <a:ext cx="9791700" cy="7353300"/>
            <a:chOff x="0" y="0"/>
            <a:chExt cx="13055600" cy="98044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055600" cy="98044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3378" y="246603"/>
            <a:ext cx="9106843" cy="66862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5840" y="-194325"/>
            <a:ext cx="2114550" cy="8830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33505" y="6624721"/>
            <a:ext cx="2095500" cy="84762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532043" y="910050"/>
            <a:ext cx="6667500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5"/>
              </a:lnSpc>
            </a:pPr>
            <a:r>
              <a:rPr lang="en-US" sz="1207" spc="482" dirty="0">
                <a:solidFill>
                  <a:srgbClr val="000000"/>
                </a:solidFill>
                <a:latin typeface="Lato"/>
              </a:rPr>
              <a:t>CHILE PRUNES A.G.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27080" y="1752600"/>
            <a:ext cx="2647950" cy="861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EF8B39"/>
                </a:solidFill>
                <a:latin typeface="Merriweather"/>
              </a:rPr>
              <a:t>Technical Committee</a:t>
            </a:r>
            <a:endParaRPr lang="en-US" sz="3200" b="1" dirty="0">
              <a:solidFill>
                <a:srgbClr val="EF8B39"/>
              </a:solidFill>
              <a:latin typeface="Merriweather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DC6D709B-AC13-FF4E-B2E9-DAF30ADE52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3867" y="5943600"/>
            <a:ext cx="1561360" cy="945717"/>
          </a:xfrm>
          <a:prstGeom prst="rect">
            <a:avLst/>
          </a:prstGeom>
        </p:spPr>
      </p:pic>
      <p:pic>
        <p:nvPicPr>
          <p:cNvPr id="14" name="Imagen 13" descr="Personas sentadas en una mesa&#10;&#10;Descripción generada automáticamente">
            <a:extLst>
              <a:ext uri="{FF2B5EF4-FFF2-40B4-BE49-F238E27FC236}">
                <a16:creationId xmlns:a16="http://schemas.microsoft.com/office/drawing/2014/main" xmlns="" id="{4990E1B4-5851-AE4D-8B4F-966482C5B7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9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98" y="2793330"/>
            <a:ext cx="3597583" cy="1883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4826D4DC-42A4-BE42-A24B-F220944080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732" y="1432293"/>
            <a:ext cx="2562737" cy="434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06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050" y="-19050"/>
            <a:ext cx="9791700" cy="7353300"/>
            <a:chOff x="0" y="0"/>
            <a:chExt cx="13055600" cy="98044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055600" cy="98044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3378" y="246603"/>
            <a:ext cx="9106843" cy="66862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5840" y="-194325"/>
            <a:ext cx="2114550" cy="8830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33505" y="6624721"/>
            <a:ext cx="2095500" cy="84762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532043" y="910050"/>
            <a:ext cx="6667500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5"/>
              </a:lnSpc>
            </a:pPr>
            <a:r>
              <a:rPr lang="en-US" sz="1207" spc="482" dirty="0">
                <a:solidFill>
                  <a:srgbClr val="000000"/>
                </a:solidFill>
                <a:latin typeface="Lato"/>
              </a:rPr>
              <a:t>CHILE PRUNES A.G.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27080" y="1752600"/>
            <a:ext cx="2647950" cy="1292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EF8B39"/>
                </a:solidFill>
                <a:latin typeface="Merriweather"/>
              </a:rPr>
              <a:t>Workshops and field activities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DC6D709B-AC13-FF4E-B2E9-DAF30ADE52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3867" y="5943600"/>
            <a:ext cx="1561360" cy="945717"/>
          </a:xfrm>
          <a:prstGeom prst="rect">
            <a:avLst/>
          </a:prstGeom>
        </p:spPr>
      </p:pic>
      <p:pic>
        <p:nvPicPr>
          <p:cNvPr id="17" name="Imagen 16" descr="Imagen que contiene interior, persona, pequeño, hombre&#10;&#10;Descripción generada automáticamente">
            <a:extLst>
              <a:ext uri="{FF2B5EF4-FFF2-40B4-BE49-F238E27FC236}">
                <a16:creationId xmlns:a16="http://schemas.microsoft.com/office/drawing/2014/main" xmlns="" id="{0BF35504-129A-7A41-A46B-BE5D2204A7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61589" y="2368090"/>
            <a:ext cx="2701229" cy="4144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agen 18" descr="Imagen que contiene exterior, persona, hombre, nieve&#10;&#10;Descripción generada automáticamente">
            <a:extLst>
              <a:ext uri="{FF2B5EF4-FFF2-40B4-BE49-F238E27FC236}">
                <a16:creationId xmlns:a16="http://schemas.microsoft.com/office/drawing/2014/main" xmlns="" id="{909F9148-26DB-5346-B981-7C1AF37D87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7000" contras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93630" y="2056735"/>
            <a:ext cx="4267963" cy="3200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3366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050" y="-19050"/>
            <a:ext cx="9791700" cy="7353300"/>
            <a:chOff x="0" y="0"/>
            <a:chExt cx="13055600" cy="98044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055600" cy="98044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4800" y="304800"/>
            <a:ext cx="9106843" cy="66862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5840" y="-194325"/>
            <a:ext cx="2114550" cy="8830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33505" y="6624721"/>
            <a:ext cx="2095500" cy="84762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532043" y="910050"/>
            <a:ext cx="6667500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5"/>
              </a:lnSpc>
            </a:pPr>
            <a:r>
              <a:rPr lang="en-US" sz="1207" spc="482" dirty="0">
                <a:solidFill>
                  <a:srgbClr val="000000"/>
                </a:solidFill>
                <a:latin typeface="Lato"/>
              </a:rPr>
              <a:t>CHILE PRUNES A.G.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4CFB6A77-504F-844E-A3E9-0D44EC3E5F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3867" y="6019799"/>
            <a:ext cx="1561360" cy="94571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334000" y="4743365"/>
            <a:ext cx="3543530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5"/>
              </a:lnSpc>
            </a:pPr>
            <a:r>
              <a:rPr lang="en-US" sz="3200" dirty="0">
                <a:solidFill>
                  <a:srgbClr val="000000"/>
                </a:solidFill>
                <a:latin typeface="Lato"/>
              </a:rPr>
              <a:t>Let’s talk……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81075" y="2882598"/>
            <a:ext cx="3563627" cy="1464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16"/>
              </a:lnSpc>
            </a:pPr>
            <a:r>
              <a:rPr lang="en-US" sz="4226" b="1" dirty="0">
                <a:solidFill>
                  <a:schemeClr val="accent6"/>
                </a:solidFill>
                <a:latin typeface="Merriweather"/>
              </a:rPr>
              <a:t>What's</a:t>
            </a:r>
            <a:r>
              <a:rPr lang="en-US" sz="4226" b="1" dirty="0">
                <a:solidFill>
                  <a:srgbClr val="EF8B39"/>
                </a:solidFill>
                <a:latin typeface="Merriweather"/>
              </a:rPr>
              <a:t> next</a:t>
            </a:r>
          </a:p>
          <a:p>
            <a:pPr>
              <a:lnSpc>
                <a:spcPts val="5916"/>
              </a:lnSpc>
            </a:pPr>
            <a:r>
              <a:rPr lang="en-US" sz="4226" b="1" dirty="0">
                <a:solidFill>
                  <a:srgbClr val="EF8B39"/>
                </a:solidFill>
                <a:latin typeface="Merriweather"/>
              </a:rPr>
              <a:t>for us?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050" y="-19050"/>
            <a:ext cx="9791700" cy="7353300"/>
            <a:chOff x="0" y="0"/>
            <a:chExt cx="13055600" cy="98044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055600" cy="98044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4800" y="304800"/>
            <a:ext cx="9106843" cy="66862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5840" y="-194325"/>
            <a:ext cx="2114550" cy="8830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33505" y="6624721"/>
            <a:ext cx="2095500" cy="84762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532043" y="910050"/>
            <a:ext cx="6667500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5"/>
              </a:lnSpc>
            </a:pPr>
            <a:r>
              <a:rPr lang="en-US" sz="1207" spc="482" dirty="0">
                <a:solidFill>
                  <a:srgbClr val="000000"/>
                </a:solidFill>
                <a:latin typeface="Lato"/>
              </a:rPr>
              <a:t>CHILE PRUNES A.G.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31010" y="2562716"/>
            <a:ext cx="4903893" cy="31304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99037" lvl="1" indent="-149519">
              <a:lnSpc>
                <a:spcPts val="3115"/>
              </a:lnSpc>
              <a:buFont typeface="Arial"/>
              <a:buChar char="•"/>
            </a:pPr>
            <a:r>
              <a:rPr lang="en-US" sz="1811" dirty="0">
                <a:solidFill>
                  <a:srgbClr val="000000"/>
                </a:solidFill>
                <a:latin typeface="Lato"/>
              </a:rPr>
              <a:t>Prune production in Chile</a:t>
            </a:r>
          </a:p>
          <a:p>
            <a:pPr marL="756237" lvl="2" indent="-149519">
              <a:lnSpc>
                <a:spcPts val="3115"/>
              </a:lnSpc>
              <a:buFont typeface="Arial"/>
              <a:buChar char="•"/>
            </a:pPr>
            <a:r>
              <a:rPr lang="en-US" sz="1811" dirty="0">
                <a:solidFill>
                  <a:srgbClr val="000000"/>
                </a:solidFill>
                <a:latin typeface="Lato"/>
              </a:rPr>
              <a:t>Orchards</a:t>
            </a:r>
          </a:p>
          <a:p>
            <a:pPr marL="756237" lvl="2" indent="-149519">
              <a:lnSpc>
                <a:spcPts val="3115"/>
              </a:lnSpc>
              <a:buFont typeface="Arial"/>
              <a:buChar char="•"/>
            </a:pPr>
            <a:r>
              <a:rPr lang="en-US" sz="1811" dirty="0">
                <a:solidFill>
                  <a:srgbClr val="000000"/>
                </a:solidFill>
                <a:latin typeface="Lato"/>
              </a:rPr>
              <a:t>Volume and Sizes</a:t>
            </a:r>
          </a:p>
          <a:p>
            <a:pPr marL="756237" lvl="2" indent="-149519">
              <a:lnSpc>
                <a:spcPts val="3115"/>
              </a:lnSpc>
              <a:buFont typeface="Arial"/>
              <a:buChar char="•"/>
            </a:pPr>
            <a:r>
              <a:rPr lang="en-US" sz="1811" dirty="0">
                <a:solidFill>
                  <a:srgbClr val="000000"/>
                </a:solidFill>
                <a:latin typeface="Lato"/>
              </a:rPr>
              <a:t>Evolution</a:t>
            </a:r>
          </a:p>
          <a:p>
            <a:pPr marL="299037" lvl="1" indent="-149519">
              <a:lnSpc>
                <a:spcPts val="3115"/>
              </a:lnSpc>
              <a:buFont typeface="Arial"/>
              <a:buChar char="•"/>
            </a:pPr>
            <a:r>
              <a:rPr lang="en-US" sz="1811" dirty="0">
                <a:solidFill>
                  <a:srgbClr val="000000"/>
                </a:solidFill>
                <a:latin typeface="Lato"/>
              </a:rPr>
              <a:t>Exports</a:t>
            </a:r>
          </a:p>
          <a:p>
            <a:pPr marL="756237" lvl="2" indent="-149519">
              <a:lnSpc>
                <a:spcPts val="3115"/>
              </a:lnSpc>
              <a:buFont typeface="Arial"/>
              <a:buChar char="•"/>
            </a:pPr>
            <a:r>
              <a:rPr lang="en-US" sz="1811" dirty="0">
                <a:solidFill>
                  <a:srgbClr val="000000"/>
                </a:solidFill>
                <a:latin typeface="Lato"/>
              </a:rPr>
              <a:t>Volume / Value</a:t>
            </a:r>
          </a:p>
          <a:p>
            <a:pPr marL="756237" lvl="2" indent="-149519">
              <a:lnSpc>
                <a:spcPts val="3115"/>
              </a:lnSpc>
              <a:buFont typeface="Arial"/>
              <a:buChar char="•"/>
            </a:pPr>
            <a:r>
              <a:rPr lang="en-US" sz="1811" dirty="0">
                <a:solidFill>
                  <a:srgbClr val="000000"/>
                </a:solidFill>
                <a:latin typeface="Lato"/>
              </a:rPr>
              <a:t>Destinations</a:t>
            </a:r>
          </a:p>
          <a:p>
            <a:pPr marL="299037" lvl="1" indent="-149519">
              <a:lnSpc>
                <a:spcPts val="3115"/>
              </a:lnSpc>
              <a:buFont typeface="Arial"/>
              <a:buChar char="•"/>
            </a:pPr>
            <a:r>
              <a:rPr lang="en-US" sz="1811" dirty="0">
                <a:solidFill>
                  <a:srgbClr val="000000"/>
                </a:solidFill>
                <a:latin typeface="Lato"/>
              </a:rPr>
              <a:t>Promotion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67296" y="1656588"/>
            <a:ext cx="3590925" cy="730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16"/>
              </a:lnSpc>
            </a:pPr>
            <a:r>
              <a:rPr lang="en-US" sz="4226" b="1" dirty="0">
                <a:solidFill>
                  <a:schemeClr val="accent6"/>
                </a:solidFill>
                <a:latin typeface="Merriweather"/>
              </a:rPr>
              <a:t>Overview</a:t>
            </a:r>
          </a:p>
        </p:txBody>
      </p:sp>
      <p:pic>
        <p:nvPicPr>
          <p:cNvPr id="12" name="Imagen 11" descr="Imagen que contiene árbol, exterior, flor, planta&#10;&#10;Descripción generada automáticamente">
            <a:extLst>
              <a:ext uri="{FF2B5EF4-FFF2-40B4-BE49-F238E27FC236}">
                <a16:creationId xmlns:a16="http://schemas.microsoft.com/office/drawing/2014/main" xmlns="" id="{31CAFA94-C924-F747-9F76-4DD6846B77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91692" y="2142846"/>
            <a:ext cx="3657600" cy="27432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F120DC94-557D-B541-AA40-44A05846F4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3867" y="6019799"/>
            <a:ext cx="1561360" cy="94571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050" y="-19050"/>
            <a:ext cx="9791700" cy="7353300"/>
            <a:chOff x="0" y="0"/>
            <a:chExt cx="13055600" cy="98044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055600" cy="98044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7300" y="2057400"/>
            <a:ext cx="7221940" cy="32001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5840" y="-194325"/>
            <a:ext cx="2114550" cy="8830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33505" y="6624721"/>
            <a:ext cx="2095500" cy="84762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899930" y="2765179"/>
            <a:ext cx="5962650" cy="1007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49"/>
              </a:lnSpc>
            </a:pPr>
            <a:r>
              <a:rPr lang="en-US" sz="6439" b="1" spc="193" dirty="0">
                <a:solidFill>
                  <a:schemeClr val="tx1">
                    <a:lumMod val="85000"/>
                    <a:lumOff val="15000"/>
                  </a:schemeClr>
                </a:solidFill>
                <a:latin typeface="Merriweather"/>
              </a:rPr>
              <a:t>THANK YOU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8A0E707B-4DFB-7746-BD09-3CC996456E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105" y="3801972"/>
            <a:ext cx="2060027" cy="124776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050" y="-19050"/>
            <a:ext cx="9791700" cy="7353300"/>
            <a:chOff x="0" y="0"/>
            <a:chExt cx="13055600" cy="98044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055600" cy="98044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4800" y="304800"/>
            <a:ext cx="9106843" cy="66862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5840" y="-194325"/>
            <a:ext cx="2114550" cy="8830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33505" y="6624721"/>
            <a:ext cx="2095500" cy="84762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532043" y="910050"/>
            <a:ext cx="6667500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5"/>
              </a:lnSpc>
            </a:pPr>
            <a:r>
              <a:rPr lang="en-US" sz="1207" spc="482" dirty="0">
                <a:solidFill>
                  <a:srgbClr val="000000"/>
                </a:solidFill>
                <a:latin typeface="Lato"/>
              </a:rPr>
              <a:t>CHILE PRUNES A.G.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972050" y="3777226"/>
            <a:ext cx="3867150" cy="24185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15"/>
              </a:lnSpc>
            </a:pPr>
            <a:r>
              <a:rPr lang="en-US" sz="2000" dirty="0">
                <a:solidFill>
                  <a:srgbClr val="000000"/>
                </a:solidFill>
                <a:latin typeface="Lato"/>
              </a:rPr>
              <a:t>13.030,5 </a:t>
            </a:r>
            <a:r>
              <a:rPr lang="en-US" sz="2000" dirty="0" err="1">
                <a:solidFill>
                  <a:srgbClr val="000000"/>
                </a:solidFill>
                <a:latin typeface="Lato"/>
              </a:rPr>
              <a:t>Hct</a:t>
            </a:r>
            <a:r>
              <a:rPr lang="en-US" sz="2000" dirty="0">
                <a:solidFill>
                  <a:srgbClr val="000000"/>
                </a:solidFill>
                <a:latin typeface="Lato"/>
              </a:rPr>
              <a:t>.</a:t>
            </a:r>
          </a:p>
          <a:p>
            <a:pPr marL="800100" lvl="1" indent="-342900">
              <a:lnSpc>
                <a:spcPts val="2215"/>
              </a:lnSpc>
              <a:buFont typeface="Wingdings" pitchFamily="2" charset="2"/>
              <a:buChar char="Ø"/>
            </a:pPr>
            <a:r>
              <a:rPr lang="en-US" sz="1600" dirty="0">
                <a:solidFill>
                  <a:srgbClr val="000000"/>
                </a:solidFill>
                <a:latin typeface="Lato"/>
              </a:rPr>
              <a:t>Coquimbo: 0,2%</a:t>
            </a:r>
          </a:p>
          <a:p>
            <a:pPr marL="800100" lvl="1" indent="-342900">
              <a:lnSpc>
                <a:spcPts val="2215"/>
              </a:lnSpc>
              <a:buFont typeface="Wingdings" pitchFamily="2" charset="2"/>
              <a:buChar char="Ø"/>
            </a:pPr>
            <a:r>
              <a:rPr lang="en-US" sz="1600" dirty="0">
                <a:solidFill>
                  <a:srgbClr val="000000"/>
                </a:solidFill>
                <a:latin typeface="Lato"/>
              </a:rPr>
              <a:t>Valparaiso: 1,09%</a:t>
            </a:r>
          </a:p>
          <a:p>
            <a:pPr marL="800100" lvl="1" indent="-342900">
              <a:lnSpc>
                <a:spcPts val="2215"/>
              </a:lnSpc>
              <a:buFont typeface="Wingdings" pitchFamily="2" charset="2"/>
              <a:buChar char="Ø"/>
            </a:pPr>
            <a:r>
              <a:rPr lang="en-US" sz="1600" dirty="0" err="1">
                <a:solidFill>
                  <a:srgbClr val="000000"/>
                </a:solidFill>
                <a:latin typeface="Lato"/>
              </a:rPr>
              <a:t>Metropolitana</a:t>
            </a:r>
            <a:r>
              <a:rPr lang="en-US" sz="1600" dirty="0">
                <a:solidFill>
                  <a:srgbClr val="000000"/>
                </a:solidFill>
                <a:latin typeface="Lato"/>
              </a:rPr>
              <a:t>: 24,26%</a:t>
            </a:r>
          </a:p>
          <a:p>
            <a:pPr marL="800100" lvl="1" indent="-342900">
              <a:lnSpc>
                <a:spcPts val="2215"/>
              </a:lnSpc>
              <a:buFont typeface="Wingdings" pitchFamily="2" charset="2"/>
              <a:buChar char="Ø"/>
            </a:pPr>
            <a:r>
              <a:rPr lang="en-US" sz="1600" dirty="0">
                <a:solidFill>
                  <a:srgbClr val="000000"/>
                </a:solidFill>
                <a:latin typeface="Lato"/>
              </a:rPr>
              <a:t>O’Higgins: 67%</a:t>
            </a:r>
          </a:p>
          <a:p>
            <a:pPr marL="800100" lvl="1" indent="-342900">
              <a:lnSpc>
                <a:spcPts val="2215"/>
              </a:lnSpc>
              <a:buFont typeface="Wingdings" pitchFamily="2" charset="2"/>
              <a:buChar char="Ø"/>
            </a:pPr>
            <a:r>
              <a:rPr lang="en-US" sz="1600" dirty="0">
                <a:solidFill>
                  <a:srgbClr val="000000"/>
                </a:solidFill>
                <a:latin typeface="Lato"/>
              </a:rPr>
              <a:t>Maule: 7,31%</a:t>
            </a:r>
          </a:p>
          <a:p>
            <a:pPr marL="800100" lvl="1" indent="-342900">
              <a:lnSpc>
                <a:spcPts val="2215"/>
              </a:lnSpc>
              <a:buFont typeface="Wingdings" pitchFamily="2" charset="2"/>
              <a:buChar char="Ø"/>
            </a:pPr>
            <a:r>
              <a:rPr lang="en-US" sz="1600" dirty="0" err="1">
                <a:solidFill>
                  <a:srgbClr val="000000"/>
                </a:solidFill>
                <a:latin typeface="Lato"/>
              </a:rPr>
              <a:t>BioBio</a:t>
            </a:r>
            <a:r>
              <a:rPr lang="en-US" sz="1600" dirty="0">
                <a:solidFill>
                  <a:srgbClr val="000000"/>
                </a:solidFill>
                <a:latin typeface="Lato"/>
              </a:rPr>
              <a:t>: 0,14%</a:t>
            </a:r>
            <a:endParaRPr lang="en-US" sz="1811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3115"/>
              </a:lnSpc>
            </a:pPr>
            <a:r>
              <a:rPr lang="en-US" sz="1100" dirty="0">
                <a:solidFill>
                  <a:srgbClr val="000000"/>
                </a:solidFill>
                <a:latin typeface="Lato"/>
              </a:rPr>
              <a:t>Source:  ODEPA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00651" y="1468075"/>
            <a:ext cx="3695700" cy="22218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16"/>
              </a:lnSpc>
            </a:pPr>
            <a:r>
              <a:rPr lang="en-US" sz="4226" b="1" dirty="0">
                <a:solidFill>
                  <a:schemeClr val="accent6"/>
                </a:solidFill>
                <a:latin typeface="Merriweather"/>
              </a:rPr>
              <a:t>Chile, Orchards 2019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857250" y="2489292"/>
            <a:ext cx="3790950" cy="2652098"/>
            <a:chOff x="0" y="1380472"/>
            <a:chExt cx="5327496" cy="3536131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brightnessContrast contrast="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380472"/>
              <a:ext cx="5327496" cy="3536131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43E7EFB2-A184-4D44-B6E3-FDC15780B7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3867" y="6019799"/>
            <a:ext cx="1561360" cy="94571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050" y="-19050"/>
            <a:ext cx="9791700" cy="7353300"/>
            <a:chOff x="0" y="0"/>
            <a:chExt cx="13055600" cy="98044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055600" cy="98044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4800" y="304800"/>
            <a:ext cx="9106843" cy="66862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5840" y="-194325"/>
            <a:ext cx="2114550" cy="8830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33505" y="6624721"/>
            <a:ext cx="2095500" cy="84762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532043" y="910050"/>
            <a:ext cx="6667500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5"/>
              </a:lnSpc>
            </a:pPr>
            <a:r>
              <a:rPr lang="en-US" sz="1207" spc="482" dirty="0">
                <a:solidFill>
                  <a:srgbClr val="000000"/>
                </a:solidFill>
                <a:latin typeface="Lato"/>
              </a:rPr>
              <a:t>CHILE PRUNES A.G.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00651" y="1468075"/>
            <a:ext cx="3695700" cy="22218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16"/>
              </a:lnSpc>
            </a:pPr>
            <a:r>
              <a:rPr lang="en-US" sz="4226" b="1" dirty="0">
                <a:solidFill>
                  <a:schemeClr val="accent6"/>
                </a:solidFill>
                <a:latin typeface="Merriweather"/>
              </a:rPr>
              <a:t>Prune Orchards, Evolution.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43E7EFB2-A184-4D44-B6E3-FDC15780B7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3867" y="6019799"/>
            <a:ext cx="1561360" cy="94571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9C9A5A17-808D-9749-AA64-5B0764EEEE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9" r="-1"/>
          <a:stretch/>
        </p:blipFill>
        <p:spPr>
          <a:xfrm>
            <a:off x="4858221" y="3708253"/>
            <a:ext cx="3960653" cy="2005552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14FCE37D-8CC7-E947-8F3E-4E0333C70A78}"/>
              </a:ext>
            </a:extLst>
          </p:cNvPr>
          <p:cNvSpPr/>
          <p:nvPr/>
        </p:nvSpPr>
        <p:spPr>
          <a:xfrm>
            <a:off x="987663" y="5594921"/>
            <a:ext cx="1088760" cy="4178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115"/>
              </a:lnSpc>
            </a:pPr>
            <a:r>
              <a:rPr lang="en-US" sz="1000" dirty="0">
                <a:solidFill>
                  <a:srgbClr val="000000"/>
                </a:solidFill>
                <a:latin typeface="Lato"/>
              </a:rPr>
              <a:t>Source:  ODEPA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768A01C7-CCE5-7842-98B9-7EECDA85B7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232" y="1358824"/>
            <a:ext cx="43053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836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050" y="-19050"/>
            <a:ext cx="9791700" cy="7353300"/>
            <a:chOff x="0" y="0"/>
            <a:chExt cx="13055600" cy="98044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055600" cy="98044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4800" y="304800"/>
            <a:ext cx="9106843" cy="66862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5840" y="-194325"/>
            <a:ext cx="2114550" cy="8830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33505" y="6624721"/>
            <a:ext cx="2095500" cy="84762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532043" y="910050"/>
            <a:ext cx="6667500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5"/>
              </a:lnSpc>
            </a:pPr>
            <a:r>
              <a:rPr lang="en-US" sz="1207" spc="482" dirty="0">
                <a:solidFill>
                  <a:srgbClr val="000000"/>
                </a:solidFill>
                <a:latin typeface="Lato"/>
              </a:rPr>
              <a:t>CHILE PRUNES A.G.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87686" y="3760679"/>
            <a:ext cx="4332514" cy="23405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3115"/>
              </a:lnSpc>
              <a:buFont typeface="Wingdings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  <a:latin typeface="Lato"/>
              </a:rPr>
              <a:t>74.378 tons. of dehydrated prunes.</a:t>
            </a:r>
          </a:p>
          <a:p>
            <a:pPr marL="342900" indent="-342900">
              <a:lnSpc>
                <a:spcPts val="3115"/>
              </a:lnSpc>
              <a:buFont typeface="Wingdings" pitchFamily="2" charset="2"/>
              <a:buChar char="Ø"/>
            </a:pPr>
            <a:r>
              <a:rPr lang="en-US" sz="2000" dirty="0" err="1">
                <a:solidFill>
                  <a:srgbClr val="000000"/>
                </a:solidFill>
                <a:latin typeface="Lato"/>
              </a:rPr>
              <a:t>Marketeable</a:t>
            </a:r>
            <a:r>
              <a:rPr lang="en-US" sz="2000" dirty="0">
                <a:solidFill>
                  <a:srgbClr val="000000"/>
                </a:solidFill>
                <a:latin typeface="Lato"/>
              </a:rPr>
              <a:t> crop: 85,13% *</a:t>
            </a:r>
          </a:p>
          <a:p>
            <a:pPr marL="342900" indent="-342900">
              <a:lnSpc>
                <a:spcPts val="3115"/>
              </a:lnSpc>
              <a:buFont typeface="Wingdings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  <a:latin typeface="Lato"/>
              </a:rPr>
              <a:t>Average Size: 70,383 *</a:t>
            </a:r>
          </a:p>
          <a:p>
            <a:pPr>
              <a:lnSpc>
                <a:spcPts val="3115"/>
              </a:lnSpc>
            </a:pPr>
            <a:endParaRPr lang="en-US" sz="2000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3115"/>
              </a:lnSpc>
            </a:pPr>
            <a:r>
              <a:rPr lang="en-US" sz="1100" dirty="0">
                <a:solidFill>
                  <a:srgbClr val="000000"/>
                </a:solidFill>
                <a:latin typeface="Lato"/>
              </a:rPr>
              <a:t>* August</a:t>
            </a:r>
          </a:p>
          <a:p>
            <a:pPr>
              <a:lnSpc>
                <a:spcPts val="3115"/>
              </a:lnSpc>
            </a:pPr>
            <a:r>
              <a:rPr lang="en-US" sz="1200" dirty="0">
                <a:solidFill>
                  <a:srgbClr val="000000"/>
                </a:solidFill>
                <a:latin typeface="Lato"/>
              </a:rPr>
              <a:t>Source: </a:t>
            </a:r>
            <a:r>
              <a:rPr lang="en-US" sz="1200" dirty="0" err="1">
                <a:solidFill>
                  <a:srgbClr val="000000"/>
                </a:solidFill>
                <a:latin typeface="Lato"/>
              </a:rPr>
              <a:t>ChilePrunes</a:t>
            </a:r>
            <a:endParaRPr lang="en-US" sz="1200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332723" y="1468075"/>
            <a:ext cx="3563627" cy="2221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16"/>
              </a:lnSpc>
            </a:pPr>
            <a:r>
              <a:rPr lang="en-US" sz="4226" b="1" dirty="0">
                <a:solidFill>
                  <a:schemeClr val="accent6"/>
                </a:solidFill>
                <a:latin typeface="Merriweather"/>
              </a:rPr>
              <a:t>Prune Production,  Chile 2019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295400" y="1682012"/>
            <a:ext cx="2819400" cy="4337787"/>
            <a:chOff x="1490192" y="1380472"/>
            <a:chExt cx="2347111" cy="3536131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90192" y="1380472"/>
              <a:ext cx="2347111" cy="3536131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43E7EFB2-A184-4D44-B6E3-FDC15780B7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3867" y="6019799"/>
            <a:ext cx="1561360" cy="94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549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050" y="-19050"/>
            <a:ext cx="9791700" cy="7353300"/>
            <a:chOff x="0" y="0"/>
            <a:chExt cx="13055600" cy="98044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055600" cy="98044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4800" y="304800"/>
            <a:ext cx="9106843" cy="66862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5840" y="-194325"/>
            <a:ext cx="2114550" cy="8830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33505" y="6624721"/>
            <a:ext cx="2095500" cy="84762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532043" y="910050"/>
            <a:ext cx="6667500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5"/>
              </a:lnSpc>
            </a:pPr>
            <a:r>
              <a:rPr lang="en-US" sz="1207" spc="482" dirty="0">
                <a:solidFill>
                  <a:srgbClr val="000000"/>
                </a:solidFill>
                <a:latin typeface="Lato"/>
              </a:rPr>
              <a:t>CHILE PRUNES A.G.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87686" y="3760679"/>
            <a:ext cx="4332514" cy="1123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15"/>
              </a:lnSpc>
            </a:pPr>
            <a:endParaRPr lang="en-US" sz="2000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3115"/>
              </a:lnSpc>
            </a:pPr>
            <a:endParaRPr lang="en-US" sz="2000" dirty="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3115"/>
              </a:lnSpc>
            </a:pPr>
            <a:r>
              <a:rPr lang="en-US" sz="1100" dirty="0">
                <a:solidFill>
                  <a:srgbClr val="000000"/>
                </a:solidFill>
                <a:latin typeface="Lato"/>
              </a:rPr>
              <a:t>*</a:t>
            </a:r>
            <a:endParaRPr lang="en-US" sz="2000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332723" y="1468075"/>
            <a:ext cx="3563627" cy="2221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16"/>
              </a:lnSpc>
            </a:pPr>
            <a:r>
              <a:rPr lang="en-US" sz="4226" b="1" dirty="0">
                <a:solidFill>
                  <a:schemeClr val="accent6"/>
                </a:solidFill>
                <a:latin typeface="Merriweather"/>
              </a:rPr>
              <a:t>Prune Production evolution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295400" y="1727068"/>
            <a:ext cx="2819400" cy="4247675"/>
            <a:chOff x="1490192" y="1417201"/>
            <a:chExt cx="2347111" cy="3462672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90192" y="1417201"/>
              <a:ext cx="2347111" cy="3462672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43E7EFB2-A184-4D44-B6E3-FDC15780B7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3867" y="6019799"/>
            <a:ext cx="1561360" cy="945717"/>
          </a:xfrm>
          <a:prstGeom prst="rect">
            <a:avLst/>
          </a:prstGeom>
        </p:spPr>
      </p:pic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xmlns="" id="{1CDD0E61-67E0-6A47-B2C0-2636CA7626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4367761"/>
              </p:ext>
            </p:extLst>
          </p:nvPr>
        </p:nvGraphicFramePr>
        <p:xfrm>
          <a:off x="4438650" y="3839051"/>
          <a:ext cx="462279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0933">
                  <a:extLst>
                    <a:ext uri="{9D8B030D-6E8A-4147-A177-3AD203B41FA5}">
                      <a16:colId xmlns:a16="http://schemas.microsoft.com/office/drawing/2014/main" xmlns="" val="460033228"/>
                    </a:ext>
                  </a:extLst>
                </a:gridCol>
                <a:gridCol w="1540933">
                  <a:extLst>
                    <a:ext uri="{9D8B030D-6E8A-4147-A177-3AD203B41FA5}">
                      <a16:colId xmlns:a16="http://schemas.microsoft.com/office/drawing/2014/main" xmlns="" val="2142785847"/>
                    </a:ext>
                  </a:extLst>
                </a:gridCol>
                <a:gridCol w="1540933">
                  <a:extLst>
                    <a:ext uri="{9D8B030D-6E8A-4147-A177-3AD203B41FA5}">
                      <a16:colId xmlns:a16="http://schemas.microsoft.com/office/drawing/2014/main" xmlns="" val="40740338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Average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Marketeable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77916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2019 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70,38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85,13%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03372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73,45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78,73%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39262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78,35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74,08%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498382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89,64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66,94%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48310409"/>
                  </a:ext>
                </a:extLst>
              </a:tr>
            </a:tbl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4AED0848-102E-3649-8482-520F18599DD1}"/>
              </a:ext>
            </a:extLst>
          </p:cNvPr>
          <p:cNvSpPr txBox="1"/>
          <p:nvPr/>
        </p:nvSpPr>
        <p:spPr>
          <a:xfrm>
            <a:off x="4438650" y="6034377"/>
            <a:ext cx="20383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dirty="0"/>
              <a:t>* August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Lato"/>
              </a:rPr>
              <a:t>Source: </a:t>
            </a:r>
            <a:r>
              <a:rPr lang="en-US" sz="1200" dirty="0" err="1">
                <a:solidFill>
                  <a:srgbClr val="000000"/>
                </a:solidFill>
                <a:latin typeface="Lato"/>
              </a:rPr>
              <a:t>ChilePrunes</a:t>
            </a:r>
            <a:endParaRPr lang="en-US" sz="1200" dirty="0">
              <a:solidFill>
                <a:srgbClr val="000000"/>
              </a:solidFill>
              <a:latin typeface="Lato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CL" sz="1100" dirty="0"/>
          </a:p>
        </p:txBody>
      </p:sp>
    </p:spTree>
    <p:extLst>
      <p:ext uri="{BB962C8B-B14F-4D97-AF65-F5344CB8AC3E}">
        <p14:creationId xmlns:p14="http://schemas.microsoft.com/office/powerpoint/2010/main" val="290462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050" y="-19050"/>
            <a:ext cx="9791700" cy="7353300"/>
            <a:chOff x="0" y="0"/>
            <a:chExt cx="13055600" cy="98044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055600" cy="98044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4800" y="304800"/>
            <a:ext cx="9106843" cy="66862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5840" y="-194325"/>
            <a:ext cx="2114550" cy="8830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33505" y="6624721"/>
            <a:ext cx="2095500" cy="84762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532043" y="910050"/>
            <a:ext cx="6667500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5"/>
              </a:lnSpc>
            </a:pPr>
            <a:r>
              <a:rPr lang="en-US" sz="1207" spc="482" dirty="0">
                <a:solidFill>
                  <a:srgbClr val="000000"/>
                </a:solidFill>
                <a:latin typeface="Lato"/>
              </a:rPr>
              <a:t>CHILE PRUNES A.G.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813030" y="934659"/>
            <a:ext cx="619125" cy="57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76"/>
              </a:lnSpc>
            </a:pPr>
            <a:endParaRPr/>
          </a:p>
          <a:p>
            <a:pPr algn="ctr">
              <a:lnSpc>
                <a:spcPts val="2276"/>
              </a:lnSpc>
            </a:pPr>
            <a:r>
              <a:rPr lang="en-US" sz="1625">
                <a:solidFill>
                  <a:srgbClr val="FFFFFF"/>
                </a:solidFill>
                <a:latin typeface="Arimo"/>
              </a:rPr>
              <a:t>15%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333080" y="3917613"/>
            <a:ext cx="619125" cy="57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76"/>
              </a:lnSpc>
            </a:pPr>
            <a:endParaRPr/>
          </a:p>
          <a:p>
            <a:pPr algn="ctr">
              <a:lnSpc>
                <a:spcPts val="2276"/>
              </a:lnSpc>
            </a:pPr>
            <a:r>
              <a:rPr lang="en-US" sz="1625">
                <a:solidFill>
                  <a:srgbClr val="FFFFFF"/>
                </a:solidFill>
                <a:latin typeface="Arimo"/>
              </a:rPr>
              <a:t>85%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74855" y="5532249"/>
            <a:ext cx="2957300" cy="456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3"/>
              </a:lnSpc>
            </a:pPr>
            <a:r>
              <a:rPr lang="en-US" sz="1106" dirty="0">
                <a:solidFill>
                  <a:srgbClr val="000000"/>
                </a:solidFill>
                <a:latin typeface="Lato"/>
              </a:rPr>
              <a:t>Growth in exports in terms if volume comparing 2007 and 2018.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011829" y="5564455"/>
            <a:ext cx="2957301" cy="456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3"/>
              </a:lnSpc>
            </a:pPr>
            <a:r>
              <a:rPr lang="en-US" sz="1106" dirty="0">
                <a:solidFill>
                  <a:srgbClr val="000000"/>
                </a:solidFill>
                <a:latin typeface="Lato"/>
              </a:rPr>
              <a:t>Growth in markets reached by Chile comparing 2007 and  2018. 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CC305F9E-A94D-4D4A-BF8F-9C744B3F52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3867" y="6019799"/>
            <a:ext cx="1561360" cy="94571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68A1D007-B381-FA4C-B4E2-565F15FE02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5723" y="2272050"/>
            <a:ext cx="4317423" cy="2740492"/>
          </a:xfrm>
          <a:prstGeom prst="rect">
            <a:avLst/>
          </a:prstGeom>
        </p:spPr>
      </p:pic>
      <p:sp>
        <p:nvSpPr>
          <p:cNvPr id="17" name="TextBox 9">
            <a:extLst>
              <a:ext uri="{FF2B5EF4-FFF2-40B4-BE49-F238E27FC236}">
                <a16:creationId xmlns:a16="http://schemas.microsoft.com/office/drawing/2014/main" xmlns="" id="{C4A20CF9-8555-3A46-ADBB-6A00FE7FDCF7}"/>
              </a:ext>
            </a:extLst>
          </p:cNvPr>
          <p:cNvSpPr txBox="1"/>
          <p:nvPr/>
        </p:nvSpPr>
        <p:spPr>
          <a:xfrm>
            <a:off x="2963538" y="1164241"/>
            <a:ext cx="3894462" cy="14652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16"/>
              </a:lnSpc>
            </a:pPr>
            <a:r>
              <a:rPr lang="en-US" sz="4226" b="1" dirty="0">
                <a:solidFill>
                  <a:schemeClr val="tx1">
                    <a:lumMod val="85000"/>
                    <a:lumOff val="15000"/>
                  </a:schemeClr>
                </a:solidFill>
                <a:latin typeface="Merriweather"/>
              </a:rPr>
              <a:t>Prune Exports Chile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876359" y="4067580"/>
            <a:ext cx="2962275" cy="1271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65"/>
              </a:lnSpc>
            </a:pPr>
            <a:r>
              <a:rPr lang="en-US" sz="7546" b="1" dirty="0">
                <a:solidFill>
                  <a:srgbClr val="EF8B39"/>
                </a:solidFill>
                <a:latin typeface="Merriweather"/>
              </a:rPr>
              <a:t>37%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24916" y="4058769"/>
            <a:ext cx="2962275" cy="1294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65"/>
              </a:lnSpc>
            </a:pPr>
            <a:r>
              <a:rPr lang="en-US" sz="7546" b="1" dirty="0">
                <a:solidFill>
                  <a:srgbClr val="EF8B39"/>
                </a:solidFill>
                <a:latin typeface="Merriweather"/>
              </a:rPr>
              <a:t>76%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050" y="-19050"/>
            <a:ext cx="9791700" cy="7353300"/>
            <a:chOff x="0" y="0"/>
            <a:chExt cx="13055600" cy="98044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055600" cy="98044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4800" y="304800"/>
            <a:ext cx="9106843" cy="66862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5840" y="-194325"/>
            <a:ext cx="2114550" cy="8830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33505" y="6624721"/>
            <a:ext cx="2095500" cy="84762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532043" y="910050"/>
            <a:ext cx="6667500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5"/>
              </a:lnSpc>
            </a:pPr>
            <a:r>
              <a:rPr lang="en-US" sz="1207" spc="482" dirty="0">
                <a:solidFill>
                  <a:srgbClr val="000000"/>
                </a:solidFill>
                <a:latin typeface="Lato"/>
              </a:rPr>
              <a:t>CHILE PRUNES A.G.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09675" y="5042678"/>
            <a:ext cx="7296150" cy="1142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5"/>
              </a:lnSpc>
            </a:pPr>
            <a:r>
              <a:rPr lang="en-US" sz="1811" dirty="0">
                <a:solidFill>
                  <a:srgbClr val="000000"/>
                </a:solidFill>
                <a:latin typeface="Lato"/>
              </a:rPr>
              <a:t>Chilean exports were 72.062 tons in a World global of 221.239 Tons. </a:t>
            </a:r>
          </a:p>
          <a:p>
            <a:pPr algn="ctr">
              <a:lnSpc>
                <a:spcPts val="3115"/>
              </a:lnSpc>
            </a:pPr>
            <a:endParaRPr lang="en-US" sz="1811" dirty="0">
              <a:solidFill>
                <a:srgbClr val="000000"/>
              </a:solidFill>
              <a:latin typeface="Lato"/>
            </a:endParaRPr>
          </a:p>
          <a:p>
            <a:pPr algn="ctr">
              <a:lnSpc>
                <a:spcPts val="3115"/>
              </a:lnSpc>
            </a:pPr>
            <a:r>
              <a:rPr lang="en-US" sz="1050" dirty="0">
                <a:solidFill>
                  <a:srgbClr val="000000"/>
                </a:solidFill>
                <a:latin typeface="Lato"/>
              </a:rPr>
              <a:t>Source: </a:t>
            </a:r>
            <a:r>
              <a:rPr lang="en-US" sz="1050" dirty="0" err="1">
                <a:solidFill>
                  <a:srgbClr val="000000"/>
                </a:solidFill>
                <a:latin typeface="Lato"/>
              </a:rPr>
              <a:t>TradeMap</a:t>
            </a:r>
            <a:endParaRPr lang="en-US" sz="1050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80646" y="1301236"/>
            <a:ext cx="7258492" cy="2201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6"/>
              </a:lnSpc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erriweather"/>
              </a:rPr>
              <a:t>In 2018 the share of Chile in the global market in terms of volume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47333" y="3225549"/>
            <a:ext cx="7258492" cy="1791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51"/>
              </a:lnSpc>
            </a:pPr>
            <a:r>
              <a:rPr lang="en-US" sz="10465" b="1" dirty="0">
                <a:solidFill>
                  <a:srgbClr val="EF8B39"/>
                </a:solidFill>
                <a:latin typeface="Merriweather"/>
              </a:rPr>
              <a:t>32,6%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F2728462-01E1-094F-9C43-01E6524720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3867" y="6019799"/>
            <a:ext cx="1561360" cy="94571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050" y="-19050"/>
            <a:ext cx="9791700" cy="7353300"/>
            <a:chOff x="0" y="0"/>
            <a:chExt cx="13055600" cy="98044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055600" cy="98044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4800" y="304800"/>
            <a:ext cx="9106843" cy="66862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5840" y="-194325"/>
            <a:ext cx="2114550" cy="8830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33505" y="6624721"/>
            <a:ext cx="2095500" cy="84762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532043" y="910050"/>
            <a:ext cx="6667500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5"/>
              </a:lnSpc>
            </a:pPr>
            <a:r>
              <a:rPr lang="en-US" sz="1207" spc="482" dirty="0">
                <a:solidFill>
                  <a:srgbClr val="000000"/>
                </a:solidFill>
                <a:latin typeface="Lato"/>
              </a:rPr>
              <a:t>CHILE PRUNES A.G.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813030" y="934659"/>
            <a:ext cx="619125" cy="57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76"/>
              </a:lnSpc>
            </a:pPr>
            <a:endParaRPr/>
          </a:p>
          <a:p>
            <a:pPr algn="ctr">
              <a:lnSpc>
                <a:spcPts val="2276"/>
              </a:lnSpc>
            </a:pPr>
            <a:r>
              <a:rPr lang="en-US" sz="1625">
                <a:solidFill>
                  <a:srgbClr val="FFFFFF"/>
                </a:solidFill>
                <a:latin typeface="Arimo"/>
              </a:rPr>
              <a:t>15%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333080" y="3917613"/>
            <a:ext cx="619125" cy="57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76"/>
              </a:lnSpc>
            </a:pPr>
            <a:endParaRPr dirty="0"/>
          </a:p>
          <a:p>
            <a:pPr algn="ctr">
              <a:lnSpc>
                <a:spcPts val="2276"/>
              </a:lnSpc>
            </a:pPr>
            <a:r>
              <a:rPr lang="en-US" sz="1625" dirty="0">
                <a:solidFill>
                  <a:srgbClr val="FFFFFF"/>
                </a:solidFill>
                <a:latin typeface="Arimo"/>
              </a:rPr>
              <a:t>85%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CC305F9E-A94D-4D4A-BF8F-9C744B3F52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3867" y="6019799"/>
            <a:ext cx="1561360" cy="945717"/>
          </a:xfrm>
          <a:prstGeom prst="rect">
            <a:avLst/>
          </a:prstGeom>
        </p:spPr>
      </p:pic>
      <p:sp>
        <p:nvSpPr>
          <p:cNvPr id="17" name="TextBox 9">
            <a:extLst>
              <a:ext uri="{FF2B5EF4-FFF2-40B4-BE49-F238E27FC236}">
                <a16:creationId xmlns:a16="http://schemas.microsoft.com/office/drawing/2014/main" xmlns="" id="{C4A20CF9-8555-3A46-ADBB-6A00FE7FDCF7}"/>
              </a:ext>
            </a:extLst>
          </p:cNvPr>
          <p:cNvSpPr txBox="1"/>
          <p:nvPr/>
        </p:nvSpPr>
        <p:spPr>
          <a:xfrm>
            <a:off x="2175067" y="1208906"/>
            <a:ext cx="5638800" cy="6476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16"/>
              </a:lnSpc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erriweather"/>
              </a:rPr>
              <a:t>Prune Exports Chile  Evolution</a:t>
            </a:r>
          </a:p>
        </p:txBody>
      </p:sp>
      <p:graphicFrame>
        <p:nvGraphicFramePr>
          <p:cNvPr id="20" name="Gráfico 19">
            <a:extLst>
              <a:ext uri="{FF2B5EF4-FFF2-40B4-BE49-F238E27FC236}">
                <a16:creationId xmlns:a16="http://schemas.microsoft.com/office/drawing/2014/main" xmlns="" id="{0B34B827-5964-D445-B9E2-6FCFDF0EA5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7708458"/>
              </p:ext>
            </p:extLst>
          </p:nvPr>
        </p:nvGraphicFramePr>
        <p:xfrm>
          <a:off x="-450850" y="-41275"/>
          <a:ext cx="10655300" cy="7397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15FAB730-C23F-E541-B5B0-AADA11231C50}"/>
              </a:ext>
            </a:extLst>
          </p:cNvPr>
          <p:cNvSpPr/>
          <p:nvPr/>
        </p:nvSpPr>
        <p:spPr>
          <a:xfrm>
            <a:off x="1429511" y="6389481"/>
            <a:ext cx="1491113" cy="4287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115"/>
              </a:lnSpc>
            </a:pPr>
            <a:r>
              <a:rPr lang="en-US" sz="1400" dirty="0">
                <a:solidFill>
                  <a:srgbClr val="000000"/>
                </a:solidFill>
                <a:latin typeface="Lato"/>
              </a:rPr>
              <a:t>Source: </a:t>
            </a:r>
            <a:r>
              <a:rPr lang="en-US" sz="1400" dirty="0" err="1">
                <a:solidFill>
                  <a:srgbClr val="000000"/>
                </a:solidFill>
                <a:latin typeface="Lato"/>
              </a:rPr>
              <a:t>Aduanas</a:t>
            </a:r>
            <a:endParaRPr lang="en-US" sz="1400" dirty="0">
              <a:solidFill>
                <a:srgbClr val="000000"/>
              </a:solidFill>
              <a:latin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671257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</TotalTime>
  <Words>471</Words>
  <Application>Microsoft Office PowerPoint</Application>
  <PresentationFormat>Personalizado</PresentationFormat>
  <Paragraphs>201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8" baseType="lpstr">
      <vt:lpstr>Arial</vt:lpstr>
      <vt:lpstr>Merriweather</vt:lpstr>
      <vt:lpstr>Lato</vt:lpstr>
      <vt:lpstr>Arimo</vt:lpstr>
      <vt:lpstr>Wingdings</vt:lpstr>
      <vt:lpstr>Latha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Orange Photo Finance Presentation</dc:title>
  <dc:creator>Pedro Pablo Diaz</dc:creator>
  <cp:lastModifiedBy>Pedro Pablo Diaz</cp:lastModifiedBy>
  <cp:revision>55</cp:revision>
  <cp:lastPrinted>2019-10-24T17:44:08Z</cp:lastPrinted>
  <dcterms:created xsi:type="dcterms:W3CDTF">2006-08-16T00:00:00Z</dcterms:created>
  <dcterms:modified xsi:type="dcterms:W3CDTF">2019-10-27T12:49:09Z</dcterms:modified>
  <dc:identifier>DADoXKtkuJo</dc:identifier>
</cp:coreProperties>
</file>